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Roboto"/>
      <p:regular r:id="rId26"/>
      <p:bold r:id="rId27"/>
      <p:italic r:id="rId28"/>
      <p:boldItalic r:id="rId29"/>
    </p:embeddedFont>
    <p:embeddedFont>
      <p:font typeface="Helvetica Neue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4" roundtripDataSignature="AMtx7mh6VWOYV+pEbnBl/GyDGtNNJXss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576E10B-75AD-4BE7-883E-83511CDE02E9}">
  <a:tblStyle styleId="{3576E10B-75AD-4BE7-883E-83511CDE02E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regular.fntdata"/><Relationship Id="rId25" Type="http://schemas.openxmlformats.org/officeDocument/2006/relationships/slide" Target="slides/slide19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5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4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" name="Google Shape;4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7f63b9a19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307f63b9a1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" name="Google Shape;19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" name="Google Shape;26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" name="Google Shape;3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" name="Google Shape;34;p2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5" name="Google Shape;35;p2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9" name="Google Shape;3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" name="Google Shape;42;p2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8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21.png"/><Relationship Id="rId8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8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"/>
          <p:cNvPicPr preferRelativeResize="0"/>
          <p:nvPr/>
        </p:nvPicPr>
        <p:blipFill rotWithShape="1">
          <a:blip r:embed="rId3">
            <a:alphaModFix/>
          </a:blip>
          <a:srcRect b="36235" l="1043" r="520" t="3010"/>
          <a:stretch/>
        </p:blipFill>
        <p:spPr>
          <a:xfrm>
            <a:off x="14515" y="0"/>
            <a:ext cx="9114971" cy="468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9525" y="2433100"/>
            <a:ext cx="9134475" cy="2724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1"/>
          <p:cNvCxnSpPr/>
          <p:nvPr/>
        </p:nvCxnSpPr>
        <p:spPr>
          <a:xfrm>
            <a:off x="352528" y="4443378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" name="Google Shape;53;p1"/>
          <p:cNvSpPr txBox="1"/>
          <p:nvPr/>
        </p:nvSpPr>
        <p:spPr>
          <a:xfrm>
            <a:off x="901277" y="3135094"/>
            <a:ext cx="732923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L’art du Gabon partout avec vous!</a:t>
            </a:r>
            <a:endParaRPr b="0" i="0" sz="3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307f63b9a19_1_5"/>
          <p:cNvPicPr preferRelativeResize="0"/>
          <p:nvPr/>
        </p:nvPicPr>
        <p:blipFill rotWithShape="1">
          <a:blip r:embed="rId3">
            <a:alphaModFix/>
          </a:blip>
          <a:srcRect b="0" l="0" r="49228" t="42106"/>
          <a:stretch/>
        </p:blipFill>
        <p:spPr>
          <a:xfrm>
            <a:off x="9525" y="0"/>
            <a:ext cx="9144000" cy="470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07f63b9a19_1_5"/>
          <p:cNvPicPr preferRelativeResize="0"/>
          <p:nvPr/>
        </p:nvPicPr>
        <p:blipFill rotWithShape="1">
          <a:blip r:embed="rId4">
            <a:alphaModFix/>
          </a:blip>
          <a:srcRect b="0" l="0" r="0" t="51688"/>
          <a:stretch/>
        </p:blipFill>
        <p:spPr>
          <a:xfrm>
            <a:off x="9525" y="1110285"/>
            <a:ext cx="9134474" cy="405384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07f63b9a19_1_5"/>
          <p:cNvSpPr txBox="1"/>
          <p:nvPr/>
        </p:nvSpPr>
        <p:spPr>
          <a:xfrm>
            <a:off x="397275" y="996916"/>
            <a:ext cx="81651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fr-FR" sz="3020"/>
              <a:t>Alternatives et concurrents 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307f63b9a19_1_5"/>
          <p:cNvSpPr txBox="1"/>
          <p:nvPr>
            <p:ph idx="4294967295" type="body"/>
          </p:nvPr>
        </p:nvSpPr>
        <p:spPr>
          <a:xfrm>
            <a:off x="2522125" y="1196200"/>
            <a:ext cx="6747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fr-FR"/>
              <a:t>: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grpSp>
        <p:nvGrpSpPr>
          <p:cNvPr id="215" name="Google Shape;215;g307f63b9a19_1_5"/>
          <p:cNvGrpSpPr/>
          <p:nvPr/>
        </p:nvGrpSpPr>
        <p:grpSpPr>
          <a:xfrm>
            <a:off x="2948281" y="2701272"/>
            <a:ext cx="260366" cy="260366"/>
            <a:chOff x="3157188" y="909150"/>
            <a:chExt cx="470400" cy="470400"/>
          </a:xfrm>
        </p:grpSpPr>
        <p:sp>
          <p:nvSpPr>
            <p:cNvPr id="216" name="Google Shape;216;g307f63b9a19_1_5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g307f63b9a19_1_5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307A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g307f63b9a19_1_5"/>
          <p:cNvGrpSpPr/>
          <p:nvPr/>
        </p:nvGrpSpPr>
        <p:grpSpPr>
          <a:xfrm>
            <a:off x="2948281" y="2701272"/>
            <a:ext cx="260366" cy="260366"/>
            <a:chOff x="3157188" y="909150"/>
            <a:chExt cx="470400" cy="470400"/>
          </a:xfrm>
        </p:grpSpPr>
        <p:sp>
          <p:nvSpPr>
            <p:cNvPr id="219" name="Google Shape;219;g307f63b9a19_1_5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307f63b9a19_1_5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g307f63b9a19_1_5"/>
          <p:cNvGrpSpPr/>
          <p:nvPr/>
        </p:nvGrpSpPr>
        <p:grpSpPr>
          <a:xfrm>
            <a:off x="4926356" y="2682097"/>
            <a:ext cx="260366" cy="260366"/>
            <a:chOff x="3157188" y="909150"/>
            <a:chExt cx="470400" cy="470400"/>
          </a:xfrm>
        </p:grpSpPr>
        <p:sp>
          <p:nvSpPr>
            <p:cNvPr id="222" name="Google Shape;222;g307f63b9a19_1_5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g307f63b9a19_1_5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g307f63b9a19_1_5"/>
          <p:cNvSpPr txBox="1"/>
          <p:nvPr/>
        </p:nvSpPr>
        <p:spPr>
          <a:xfrm>
            <a:off x="3456845" y="2914063"/>
            <a:ext cx="1686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 </a:t>
            </a:r>
            <a:r>
              <a:rPr b="1" i="0" lang="fr-FR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b="1" i="0" sz="3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g307f63b9a19_1_5"/>
          <p:cNvSpPr txBox="1"/>
          <p:nvPr/>
        </p:nvSpPr>
        <p:spPr>
          <a:xfrm>
            <a:off x="1032900" y="1930250"/>
            <a:ext cx="77598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2100">
                <a:solidFill>
                  <a:schemeClr val="dk1"/>
                </a:solidFill>
              </a:rPr>
              <a:t>Vente direct ou dans les structures telles que le village artisanale</a:t>
            </a:r>
            <a:r>
              <a:rPr lang="fr-FR" sz="4000">
                <a:solidFill>
                  <a:schemeClr val="dk1"/>
                </a:solidFill>
              </a:rPr>
              <a:t> </a:t>
            </a:r>
            <a:endParaRPr sz="4000">
              <a:solidFill>
                <a:schemeClr val="dk1"/>
              </a:solidFill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Vente sur les reseaux sociaux </a:t>
            </a:r>
            <a:r>
              <a:rPr lang="fr-FR" sz="4000">
                <a:solidFill>
                  <a:schemeClr val="dk1"/>
                </a:solidFill>
              </a:rPr>
              <a:t> </a:t>
            </a:r>
            <a:endParaRPr sz="4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fr-FR" sz="4000">
                <a:solidFill>
                  <a:schemeClr val="lt1"/>
                </a:solidFill>
              </a:rPr>
              <a:t>V</a:t>
            </a:r>
            <a:endParaRPr b="1" i="0" sz="3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g307f63b9a19_1_5"/>
          <p:cNvSpPr txBox="1"/>
          <p:nvPr/>
        </p:nvSpPr>
        <p:spPr>
          <a:xfrm>
            <a:off x="1269070" y="2189727"/>
            <a:ext cx="186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Commission de vente sur la plateforme</a:t>
            </a:r>
            <a:endParaRPr b="1" i="0" sz="1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7" name="Google Shape;227;g307f63b9a19_1_5"/>
          <p:cNvCxnSpPr/>
          <p:nvPr/>
        </p:nvCxnSpPr>
        <p:spPr>
          <a:xfrm>
            <a:off x="362706" y="168779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307f63b9a19_1_5"/>
          <p:cNvCxnSpPr/>
          <p:nvPr/>
        </p:nvCxnSpPr>
        <p:spPr>
          <a:xfrm>
            <a:off x="515106" y="449957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9" name="Google Shape;229;g307f63b9a19_1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07f63b9a19_1_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307f63b9a19_1_5"/>
          <p:cNvSpPr txBox="1"/>
          <p:nvPr/>
        </p:nvSpPr>
        <p:spPr>
          <a:xfrm>
            <a:off x="3999412" y="4618157"/>
            <a:ext cx="221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0"/>
          <p:cNvPicPr preferRelativeResize="0"/>
          <p:nvPr/>
        </p:nvPicPr>
        <p:blipFill rotWithShape="1">
          <a:blip r:embed="rId3">
            <a:alphaModFix/>
          </a:blip>
          <a:srcRect b="0" l="0" r="0" t="51689"/>
          <a:stretch/>
        </p:blipFill>
        <p:spPr>
          <a:xfrm>
            <a:off x="9525" y="1345250"/>
            <a:ext cx="9134475" cy="379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0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40" name="Google Shape;240;p10"/>
          <p:cNvCxnSpPr/>
          <p:nvPr/>
        </p:nvCxnSpPr>
        <p:spPr>
          <a:xfrm>
            <a:off x="362706" y="440813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1" name="Google Shape;241;p10"/>
          <p:cNvSpPr txBox="1"/>
          <p:nvPr/>
        </p:nvSpPr>
        <p:spPr>
          <a:xfrm>
            <a:off x="2629146" y="492616"/>
            <a:ext cx="81651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L'ÉQUIPE ARTIZ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" name="Google Shape;242;p10"/>
          <p:cNvCxnSpPr/>
          <p:nvPr/>
        </p:nvCxnSpPr>
        <p:spPr>
          <a:xfrm>
            <a:off x="355125" y="1345250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3" name="Google Shape;243;p10"/>
          <p:cNvSpPr/>
          <p:nvPr/>
        </p:nvSpPr>
        <p:spPr>
          <a:xfrm>
            <a:off x="2543438" y="1630680"/>
            <a:ext cx="1508760" cy="150876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458956" y="3326708"/>
            <a:ext cx="1773936" cy="821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BITEGHE BI NANG J. Hans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Responsable Marketing et Commercial, chargé de la communication</a:t>
            </a:r>
            <a:r>
              <a:rPr b="0" i="0" lang="fr-F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0"/>
          <p:cNvSpPr/>
          <p:nvPr/>
        </p:nvSpPr>
        <p:spPr>
          <a:xfrm>
            <a:off x="2543438" y="3326708"/>
            <a:ext cx="1688592" cy="821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LEDAGHA VOUMA Kiriath</a:t>
            </a:r>
            <a:endParaRPr b="1" i="0" sz="12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Coordinatrice, chargée du suivi et de la gestion du Projet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22636" y="1553912"/>
            <a:ext cx="1615440" cy="161544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0"/>
          <p:cNvSpPr/>
          <p:nvPr/>
        </p:nvSpPr>
        <p:spPr>
          <a:xfrm>
            <a:off x="4689105" y="3326708"/>
            <a:ext cx="1768893" cy="821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ONKANIE LEDAGA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Melinda 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Développeur Web, Chargé de la Gestion comptable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0"/>
          <p:cNvSpPr/>
          <p:nvPr/>
        </p:nvSpPr>
        <p:spPr>
          <a:xfrm>
            <a:off x="6856473" y="3322769"/>
            <a:ext cx="1768893" cy="821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ONTSAGA DOSSOU Khefen</a:t>
            </a:r>
            <a:endParaRPr b="1" i="0" sz="12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ingénieur logistique spécialiste du transit et transport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0"/>
          <p:cNvSpPr/>
          <p:nvPr/>
        </p:nvSpPr>
        <p:spPr>
          <a:xfrm>
            <a:off x="6877202" y="1580512"/>
            <a:ext cx="1506996" cy="1506996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542192" y="1635585"/>
            <a:ext cx="1481102" cy="1481102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1"/>
          <p:cNvPicPr preferRelativeResize="0"/>
          <p:nvPr/>
        </p:nvPicPr>
        <p:blipFill rotWithShape="1">
          <a:blip r:embed="rId3">
            <a:alphaModFix/>
          </a:blip>
          <a:srcRect b="0" l="0" r="49228" t="42107"/>
          <a:stretch/>
        </p:blipFill>
        <p:spPr>
          <a:xfrm>
            <a:off x="9525" y="-20625"/>
            <a:ext cx="9144000" cy="47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1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1345" y="1918301"/>
            <a:ext cx="9134475" cy="3225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11"/>
          <p:cNvCxnSpPr/>
          <p:nvPr/>
        </p:nvCxnSpPr>
        <p:spPr>
          <a:xfrm>
            <a:off x="411095" y="2101180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8" name="Google Shape;25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" y="2490423"/>
            <a:ext cx="9000150" cy="1162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11"/>
          <p:cNvCxnSpPr/>
          <p:nvPr/>
        </p:nvCxnSpPr>
        <p:spPr>
          <a:xfrm>
            <a:off x="362706" y="434717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0" name="Google Shape;26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1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5" y="-10159"/>
            <a:ext cx="4704106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1"/>
          <p:cNvSpPr txBox="1"/>
          <p:nvPr/>
        </p:nvSpPr>
        <p:spPr>
          <a:xfrm>
            <a:off x="-27475" y="95571"/>
            <a:ext cx="81651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ÉTATS FINANCIERS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1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"/>
          <p:cNvPicPr preferRelativeResize="0"/>
          <p:nvPr/>
        </p:nvPicPr>
        <p:blipFill rotWithShape="1">
          <a:blip r:embed="rId3">
            <a:alphaModFix/>
          </a:blip>
          <a:srcRect b="0" l="0" r="49228" t="42107"/>
          <a:stretch/>
        </p:blipFill>
        <p:spPr>
          <a:xfrm>
            <a:off x="9525" y="0"/>
            <a:ext cx="9144000" cy="47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2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9525" y="1918300"/>
            <a:ext cx="9134475" cy="3225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p12"/>
          <p:cNvCxnSpPr/>
          <p:nvPr/>
        </p:nvCxnSpPr>
        <p:spPr>
          <a:xfrm>
            <a:off x="425100" y="1918300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3" name="Google Shape;27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100" y="1962176"/>
            <a:ext cx="8055453" cy="255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5" y="-10159"/>
            <a:ext cx="4704106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2"/>
          <p:cNvSpPr txBox="1"/>
          <p:nvPr/>
        </p:nvSpPr>
        <p:spPr>
          <a:xfrm>
            <a:off x="0" y="66713"/>
            <a:ext cx="81651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ÉTATS FINANCIERS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3"/>
          <p:cNvPicPr preferRelativeResize="0"/>
          <p:nvPr/>
        </p:nvPicPr>
        <p:blipFill rotWithShape="1">
          <a:blip r:embed="rId3">
            <a:alphaModFix/>
          </a:blip>
          <a:srcRect b="0" l="0" r="49228" t="42107"/>
          <a:stretch/>
        </p:blipFill>
        <p:spPr>
          <a:xfrm>
            <a:off x="9525" y="0"/>
            <a:ext cx="9144000" cy="47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3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9525" y="1918300"/>
            <a:ext cx="9134475" cy="3225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13"/>
          <p:cNvCxnSpPr/>
          <p:nvPr/>
        </p:nvCxnSpPr>
        <p:spPr>
          <a:xfrm>
            <a:off x="425100" y="2101180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7" name="Google Shape;28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77" y="2315905"/>
            <a:ext cx="8985870" cy="18298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13"/>
          <p:cNvCxnSpPr/>
          <p:nvPr/>
        </p:nvCxnSpPr>
        <p:spPr>
          <a:xfrm>
            <a:off x="362706" y="434717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9" name="Google Shape;28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3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5" y="-10159"/>
            <a:ext cx="4704106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3"/>
          <p:cNvSpPr txBox="1"/>
          <p:nvPr/>
        </p:nvSpPr>
        <p:spPr>
          <a:xfrm>
            <a:off x="-27475" y="58151"/>
            <a:ext cx="81651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ÉTATS FINANCIERS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3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4"/>
          <p:cNvPicPr preferRelativeResize="0"/>
          <p:nvPr/>
        </p:nvPicPr>
        <p:blipFill rotWithShape="1">
          <a:blip r:embed="rId3">
            <a:alphaModFix/>
          </a:blip>
          <a:srcRect b="0" l="0" r="49228" t="42107"/>
          <a:stretch/>
        </p:blipFill>
        <p:spPr>
          <a:xfrm>
            <a:off x="9525" y="0"/>
            <a:ext cx="9144000" cy="47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9525" y="1842100"/>
            <a:ext cx="9134475" cy="3301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14"/>
          <p:cNvCxnSpPr/>
          <p:nvPr/>
        </p:nvCxnSpPr>
        <p:spPr>
          <a:xfrm>
            <a:off x="362706" y="2291680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2" name="Google Shape;30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281" y="2768880"/>
            <a:ext cx="8196855" cy="10776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4"/>
          <p:cNvCxnSpPr/>
          <p:nvPr/>
        </p:nvCxnSpPr>
        <p:spPr>
          <a:xfrm>
            <a:off x="362706" y="434717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4" name="Google Shape;304;p14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5" y="-10159"/>
            <a:ext cx="4704106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4"/>
          <p:cNvSpPr txBox="1"/>
          <p:nvPr/>
        </p:nvSpPr>
        <p:spPr>
          <a:xfrm>
            <a:off x="9525" y="42294"/>
            <a:ext cx="81651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ÉTATS FINANCIERS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4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5"/>
          <p:cNvPicPr preferRelativeResize="0"/>
          <p:nvPr/>
        </p:nvPicPr>
        <p:blipFill rotWithShape="1">
          <a:blip r:embed="rId3">
            <a:alphaModFix/>
          </a:blip>
          <a:srcRect b="0" l="0" r="49228" t="42107"/>
          <a:stretch/>
        </p:blipFill>
        <p:spPr>
          <a:xfrm>
            <a:off x="9525" y="0"/>
            <a:ext cx="9144000" cy="47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5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0" y="624290"/>
            <a:ext cx="9153525" cy="429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5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0" y="-89159"/>
            <a:ext cx="4963860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5"/>
          <p:cNvSpPr txBox="1"/>
          <p:nvPr/>
        </p:nvSpPr>
        <p:spPr>
          <a:xfrm>
            <a:off x="19373" y="-51210"/>
            <a:ext cx="81651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UTILISATION DES FONDS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5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2" name="Google Shape;322;p15"/>
          <p:cNvCxnSpPr/>
          <p:nvPr/>
        </p:nvCxnSpPr>
        <p:spPr>
          <a:xfrm>
            <a:off x="362706" y="434717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323" name="Google Shape;323;p15"/>
          <p:cNvGraphicFramePr/>
          <p:nvPr/>
        </p:nvGraphicFramePr>
        <p:xfrm>
          <a:off x="857957" y="11525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{3576E10B-75AD-4BE7-883E-83511CDE02E9}</a:tableStyleId>
              </a:tblPr>
              <a:tblGrid>
                <a:gridCol w="5542850"/>
                <a:gridCol w="1374175"/>
              </a:tblGrid>
              <a:tr h="227950">
                <a:tc gridSpan="2">
                  <a:txBody>
                    <a:bodyPr/>
                    <a:lstStyle/>
                    <a:p>
                      <a:pPr indent="0" lvl="0" marL="8953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1000" u="none" cap="none" strike="noStrike">
                          <a:solidFill>
                            <a:srgbClr val="FFFFFF"/>
                          </a:solidFill>
                          <a:highlight>
                            <a:srgbClr val="0000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DESIGNATION                                                                                                                                        MONTANT FCFA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06425">
                <a:tc>
                  <a:txBody>
                    <a:bodyPr/>
                    <a:lstStyle/>
                    <a:p>
                      <a:pPr indent="0" lvl="0" marL="8445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Développement de la Marketplace 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3 715 000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00">
                <a:tc>
                  <a:txBody>
                    <a:bodyPr/>
                    <a:lstStyle/>
                    <a:p>
                      <a:pPr indent="1269" lvl="0" marL="78105" marR="130175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Communication ( médias sociaux, création de  contenus et Foire d’expo)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1 400 000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6425">
                <a:tc>
                  <a:txBody>
                    <a:bodyPr/>
                    <a:lstStyle/>
                    <a:p>
                      <a:pPr indent="0" lvl="0" marL="8445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Formation de l’équipe en photographie 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360 000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6425">
                <a:tc>
                  <a:txBody>
                    <a:bodyPr/>
                    <a:lstStyle/>
                    <a:p>
                      <a:pPr indent="0" lvl="0" marL="76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Appareil photo Canon 90D 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1 280 000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525">
                <a:tc>
                  <a:txBody>
                    <a:bodyPr/>
                    <a:lstStyle/>
                    <a:p>
                      <a:pPr indent="0" lvl="0" marL="7937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Couverture photo exposition artisanale ( évènement promotionnel )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400 000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-2539" lvl="0" marL="81915" marR="13081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Conception de supports de communication et  impression (Roll up, kakemono, Goodies,  banderole)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279 000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6425">
                <a:tc>
                  <a:txBody>
                    <a:bodyPr/>
                    <a:lstStyle/>
                    <a:p>
                      <a:pPr indent="0" lvl="0" marL="76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Achat de matériel informatique PC 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590 000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6425">
                <a:tc>
                  <a:txBody>
                    <a:bodyPr/>
                    <a:lstStyle/>
                    <a:p>
                      <a:pPr indent="0" lvl="0" marL="8445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Primes 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1 500 000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00">
                <a:tc>
                  <a:txBody>
                    <a:bodyPr/>
                    <a:lstStyle/>
                    <a:p>
                      <a:pPr indent="6985" lvl="0" marL="77470" marR="400685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Divers (appels téléphonique, transports et  autres charges)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476 000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6425">
                <a:tc>
                  <a:txBody>
                    <a:bodyPr/>
                    <a:lstStyle/>
                    <a:p>
                      <a:pPr indent="0" lvl="0" marL="7493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10 000 000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2050" marB="52050" marR="52050" marL="520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6"/>
          <p:cNvPicPr preferRelativeResize="0"/>
          <p:nvPr/>
        </p:nvPicPr>
        <p:blipFill rotWithShape="1">
          <a:blip r:embed="rId3">
            <a:alphaModFix/>
          </a:blip>
          <a:srcRect b="0" l="0" r="49228" t="42107"/>
          <a:stretch/>
        </p:blipFill>
        <p:spPr>
          <a:xfrm>
            <a:off x="9525" y="-15114"/>
            <a:ext cx="9144000" cy="47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6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9525" y="2545080"/>
            <a:ext cx="9134475" cy="25984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16"/>
          <p:cNvCxnSpPr/>
          <p:nvPr/>
        </p:nvCxnSpPr>
        <p:spPr>
          <a:xfrm>
            <a:off x="374000" y="4618157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1" name="Google Shape;33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5" y="-10159"/>
            <a:ext cx="4351968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6"/>
          <p:cNvSpPr txBox="1"/>
          <p:nvPr/>
        </p:nvSpPr>
        <p:spPr>
          <a:xfrm>
            <a:off x="207171" y="46111"/>
            <a:ext cx="81651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NOS AVANCEES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6"/>
          <p:cNvSpPr txBox="1"/>
          <p:nvPr/>
        </p:nvSpPr>
        <p:spPr>
          <a:xfrm>
            <a:off x="293086" y="2598615"/>
            <a:ext cx="4815988" cy="1506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Accords de principes avec: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fr-F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Chambre Nationale des Métiers de l’Artisanat du Gabon,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fr-F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EDDY DESIGN </a:t>
            </a: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(designer origami),</a:t>
            </a:r>
            <a:endParaRPr b="0" i="0" sz="18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fr-F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J.MONTANA </a:t>
            </a: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(pyrograveur),</a:t>
            </a:r>
            <a:r>
              <a:rPr b="0" i="0" lang="fr-FR" sz="1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fr-FR" sz="1800" u="none" cap="none" strike="noStrike">
                <a:solidFill>
                  <a:srgbClr val="090504"/>
                </a:solidFill>
                <a:latin typeface="Arial"/>
                <a:ea typeface="Arial"/>
                <a:cs typeface="Arial"/>
                <a:sym typeface="Arial"/>
              </a:rPr>
              <a:t>Les ateliers GRECCO…</a:t>
            </a:r>
            <a:endParaRPr b="1" i="0" sz="1800" u="none" cap="none" strike="noStrike">
              <a:solidFill>
                <a:srgbClr val="09050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5" name="Google Shape;335;p16"/>
          <p:cNvCxnSpPr/>
          <p:nvPr/>
        </p:nvCxnSpPr>
        <p:spPr>
          <a:xfrm>
            <a:off x="4922669" y="2737018"/>
            <a:ext cx="0" cy="135651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6" name="Google Shape;336;p16"/>
          <p:cNvSpPr/>
          <p:nvPr/>
        </p:nvSpPr>
        <p:spPr>
          <a:xfrm>
            <a:off x="5412784" y="2600430"/>
            <a:ext cx="2362200" cy="171103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6"/>
          <p:cNvSpPr txBox="1"/>
          <p:nvPr/>
        </p:nvSpPr>
        <p:spPr>
          <a:xfrm>
            <a:off x="5911548" y="2737018"/>
            <a:ext cx="158634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fr-FR" sz="7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 b="1" i="0" sz="7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6"/>
          <p:cNvSpPr txBox="1"/>
          <p:nvPr/>
        </p:nvSpPr>
        <p:spPr>
          <a:xfrm>
            <a:off x="5634458" y="3796907"/>
            <a:ext cx="214052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fr-FR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nombre d’artistes | Artisans dans la base de données Artiz 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6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2" name="Google Shape;342;p16"/>
          <p:cNvPicPr preferRelativeResize="0"/>
          <p:nvPr/>
        </p:nvPicPr>
        <p:blipFill rotWithShape="1">
          <a:blip r:embed="rId8">
            <a:alphaModFix/>
          </a:blip>
          <a:srcRect b="69440" l="0" r="0" t="10872"/>
          <a:stretch/>
        </p:blipFill>
        <p:spPr>
          <a:xfrm>
            <a:off x="3902894" y="4155199"/>
            <a:ext cx="1019636" cy="412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7"/>
          <p:cNvPicPr preferRelativeResize="0"/>
          <p:nvPr/>
        </p:nvPicPr>
        <p:blipFill rotWithShape="1">
          <a:blip r:embed="rId3">
            <a:alphaModFix/>
          </a:blip>
          <a:srcRect b="37636" l="-195" r="49423" t="33711"/>
          <a:stretch/>
        </p:blipFill>
        <p:spPr>
          <a:xfrm>
            <a:off x="-18769" y="-682283"/>
            <a:ext cx="9144000" cy="2328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7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9525" y="1305950"/>
            <a:ext cx="9134475" cy="3837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17"/>
          <p:cNvCxnSpPr/>
          <p:nvPr/>
        </p:nvCxnSpPr>
        <p:spPr>
          <a:xfrm>
            <a:off x="362706" y="436241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0" name="Google Shape;35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7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5" y="-120159"/>
            <a:ext cx="1360975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7"/>
          <p:cNvSpPr txBox="1"/>
          <p:nvPr/>
        </p:nvSpPr>
        <p:spPr>
          <a:xfrm>
            <a:off x="207171" y="-91397"/>
            <a:ext cx="1064739" cy="6139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OKR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p17"/>
          <p:cNvCxnSpPr/>
          <p:nvPr/>
        </p:nvCxnSpPr>
        <p:spPr>
          <a:xfrm>
            <a:off x="2736321" y="1876922"/>
            <a:ext cx="0" cy="2310063"/>
          </a:xfrm>
          <a:prstGeom prst="straightConnector1">
            <a:avLst/>
          </a:prstGeom>
          <a:noFill/>
          <a:ln cap="flat" cmpd="sng" w="9525">
            <a:solidFill>
              <a:srgbClr val="09050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4" name="Google Shape;354;p17"/>
          <p:cNvCxnSpPr/>
          <p:nvPr/>
        </p:nvCxnSpPr>
        <p:spPr>
          <a:xfrm>
            <a:off x="6078810" y="1835673"/>
            <a:ext cx="0" cy="2310063"/>
          </a:xfrm>
          <a:prstGeom prst="straightConnector1">
            <a:avLst/>
          </a:prstGeom>
          <a:noFill/>
          <a:ln cap="flat" cmpd="sng" w="9525">
            <a:solidFill>
              <a:srgbClr val="09050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5" name="Google Shape;355;p17"/>
          <p:cNvSpPr txBox="1"/>
          <p:nvPr/>
        </p:nvSpPr>
        <p:spPr>
          <a:xfrm>
            <a:off x="756139" y="884647"/>
            <a:ext cx="1416419" cy="4233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0- 12 mois mois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7"/>
          <p:cNvSpPr txBox="1"/>
          <p:nvPr/>
        </p:nvSpPr>
        <p:spPr>
          <a:xfrm>
            <a:off x="3771011" y="878421"/>
            <a:ext cx="1258290" cy="4233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1- 3 ans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7"/>
          <p:cNvSpPr txBox="1"/>
          <p:nvPr/>
        </p:nvSpPr>
        <p:spPr>
          <a:xfrm>
            <a:off x="7067761" y="884647"/>
            <a:ext cx="1552589" cy="4233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3 - 6 ans mois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7"/>
          <p:cNvSpPr txBox="1"/>
          <p:nvPr/>
        </p:nvSpPr>
        <p:spPr>
          <a:xfrm>
            <a:off x="9525" y="1351096"/>
            <a:ext cx="284703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1" i="0" lang="fr-FR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Mettre en ligne la plateforme ARTIZ 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1" i="0" lang="fr-FR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Réaliser une campagne de communication pour le lancement.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1" i="0" lang="fr-FR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Attirer et inscrire au moins 200 artisans locaux sur la plateforme.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1" i="0" lang="fr-FR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Atteindre un minimum de 1 000 visites mensuelles sur le site.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7"/>
          <p:cNvSpPr txBox="1"/>
          <p:nvPr/>
        </p:nvSpPr>
        <p:spPr>
          <a:xfrm>
            <a:off x="2775114" y="1359289"/>
            <a:ext cx="3295425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1" i="0" lang="fr-FR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Augmenter le nombre d’artisans inscrits à 500 et diversifier nos produits</a:t>
            </a:r>
            <a:endParaRPr b="1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1" i="0" lang="fr-FR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Intégrer de nouvelles fonctionnalités basées sur les retours des utilisateurs (ex. : personnalisation, recommandations, etc.).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1" i="0" lang="fr-FR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Augmenter les ventes mensuelles de produits artisanaux de 20 % par 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7"/>
          <p:cNvSpPr txBox="1"/>
          <p:nvPr/>
        </p:nvSpPr>
        <p:spPr>
          <a:xfrm>
            <a:off x="6046498" y="1302961"/>
            <a:ext cx="3086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1" i="0" lang="fr-FR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Devenir la plateforme de référence pour l’artisanat gabonais en Afrique centrale et être un acteur clé dans la digitalisation de l’artisanat en Afrique</a:t>
            </a:r>
            <a:endParaRPr b="1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1" i="0" lang="fr-FR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Établir des partenariats solides avec: Association des Artistes Gabonais (AAG), Gabon Art et Culture, pour promouvoir l’artisanat gabonais à l'échelle mondiale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7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8"/>
          <p:cNvPicPr preferRelativeResize="0"/>
          <p:nvPr/>
        </p:nvPicPr>
        <p:blipFill rotWithShape="1">
          <a:blip r:embed="rId3">
            <a:alphaModFix/>
          </a:blip>
          <a:srcRect b="36235" l="1043" r="520" t="3010"/>
          <a:stretch/>
        </p:blipFill>
        <p:spPr>
          <a:xfrm>
            <a:off x="14515" y="0"/>
            <a:ext cx="9114971" cy="468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60392" y="47908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1435" y="47908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8"/>
          <p:cNvSpPr txBox="1"/>
          <p:nvPr/>
        </p:nvSpPr>
        <p:spPr>
          <a:xfrm>
            <a:off x="3999412" y="47556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 b="0" l="9804" r="4523" t="0"/>
          <a:stretch/>
        </p:blipFill>
        <p:spPr>
          <a:xfrm>
            <a:off x="4141174" y="0"/>
            <a:ext cx="4994032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9525" y="3781424"/>
            <a:ext cx="9134475" cy="1362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2"/>
          <p:cNvCxnSpPr/>
          <p:nvPr/>
        </p:nvCxnSpPr>
        <p:spPr>
          <a:xfrm>
            <a:off x="352528" y="4443378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" name="Google Shape;64;p2"/>
          <p:cNvSpPr txBox="1"/>
          <p:nvPr/>
        </p:nvSpPr>
        <p:spPr>
          <a:xfrm>
            <a:off x="-233428" y="56099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VISION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PROBLEME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SOLUTION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PRODUIT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POURQUOI MAINTENANT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TAILLE DU MARCHE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ALTERNATIVES/LES CONCURRENTS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DESCRIPTION DU MODELE ECONOMIQUE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L’EQUIPE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ETATS FINANCIERS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8287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1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OKR (Objectifs et résultats clés)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1" i="0" sz="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1" i="0" sz="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 txBox="1"/>
          <p:nvPr/>
        </p:nvSpPr>
        <p:spPr>
          <a:xfrm>
            <a:off x="84334" y="27464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00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None/>
            </a:pPr>
            <a:r>
              <a:rPr b="1" i="0" lang="fr-FR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SOMMAIRE</a:t>
            </a:r>
            <a:endParaRPr b="1" i="0" sz="5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/>
          <p:cNvPicPr preferRelativeResize="0"/>
          <p:nvPr/>
        </p:nvPicPr>
        <p:blipFill rotWithShape="1">
          <a:blip r:embed="rId3">
            <a:alphaModFix/>
          </a:blip>
          <a:srcRect b="16264" l="-313" r="116" t="1033"/>
          <a:stretch/>
        </p:blipFill>
        <p:spPr>
          <a:xfrm>
            <a:off x="-27476" y="12701"/>
            <a:ext cx="9170376" cy="508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0" y="3252904"/>
            <a:ext cx="9134475" cy="18905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3"/>
          <p:cNvCxnSpPr/>
          <p:nvPr/>
        </p:nvCxnSpPr>
        <p:spPr>
          <a:xfrm>
            <a:off x="352528" y="4443378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" name="Google Shape;77;p3"/>
          <p:cNvSpPr txBox="1"/>
          <p:nvPr/>
        </p:nvSpPr>
        <p:spPr>
          <a:xfrm>
            <a:off x="835303" y="3097852"/>
            <a:ext cx="7219350" cy="14505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fr-FR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Devenir la plateforme de référence pour l’artisanat gabonais en Afrique centrale d’ici 2031.</a:t>
            </a:r>
            <a:endParaRPr b="1" i="0" sz="2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8" name="Google Shape;7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5" y="12701"/>
            <a:ext cx="2122976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 txBox="1"/>
          <p:nvPr/>
        </p:nvSpPr>
        <p:spPr>
          <a:xfrm>
            <a:off x="19050" y="643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9050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VISION</a:t>
            </a:r>
            <a:endParaRPr b="1" i="0" sz="3020" u="none" cap="none" strike="noStrike">
              <a:solidFill>
                <a:srgbClr val="09050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1" name="Google Shape;81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4"/>
          <p:cNvPicPr preferRelativeResize="0"/>
          <p:nvPr/>
        </p:nvPicPr>
        <p:blipFill rotWithShape="1">
          <a:blip r:embed="rId3">
            <a:alphaModFix/>
          </a:blip>
          <a:srcRect b="0" l="0" r="49228" t="42107"/>
          <a:stretch/>
        </p:blipFill>
        <p:spPr>
          <a:xfrm>
            <a:off x="9525" y="-20625"/>
            <a:ext cx="9144000" cy="47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0" y="1732546"/>
            <a:ext cx="9134475" cy="33972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 txBox="1"/>
          <p:nvPr>
            <p:ph idx="4294967295" type="body"/>
          </p:nvPr>
        </p:nvSpPr>
        <p:spPr>
          <a:xfrm>
            <a:off x="242893" y="2137975"/>
            <a:ext cx="8677200" cy="20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-FR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quasi absence des plateformes d’achat/vente et de promotion spécialisées dans le secteur de l’art, de l’artisanat et de la culture gabonaise.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-FR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difficulté pour les artisans ou artistes locaux à vendre les œuvres, dû au fait qu’ils n’arrivent pas à atteindre une cible plus grande, large et variée.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fr-FR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difficulté pour les amoureux d’arts </a:t>
            </a:r>
            <a:r>
              <a:rPr lang="fr-FR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résidents</a:t>
            </a:r>
            <a:r>
              <a:rPr lang="fr-FR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ou non de trouver facilement des produits d’art du Gabon 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1" name="Google Shape;91;p4"/>
          <p:cNvCxnSpPr/>
          <p:nvPr/>
        </p:nvCxnSpPr>
        <p:spPr>
          <a:xfrm>
            <a:off x="474786" y="4451950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2" name="Google Shape;92;p4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6" y="12701"/>
            <a:ext cx="2897675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/>
          <p:nvPr/>
        </p:nvSpPr>
        <p:spPr>
          <a:xfrm>
            <a:off x="-28089" y="90502"/>
            <a:ext cx="63402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PROBLÈME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5"/>
          <p:cNvPicPr preferRelativeResize="0"/>
          <p:nvPr/>
        </p:nvPicPr>
        <p:blipFill rotWithShape="1">
          <a:blip r:embed="rId3">
            <a:alphaModFix/>
          </a:blip>
          <a:srcRect b="26970" l="774" r="0" t="0"/>
          <a:stretch/>
        </p:blipFill>
        <p:spPr>
          <a:xfrm>
            <a:off x="17780" y="1"/>
            <a:ext cx="9110808" cy="44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9525" y="2095775"/>
            <a:ext cx="9134475" cy="308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5"/>
          <p:cNvCxnSpPr/>
          <p:nvPr/>
        </p:nvCxnSpPr>
        <p:spPr>
          <a:xfrm>
            <a:off x="425100" y="4476501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5" name="Google Shape;105;p5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5" y="-1153"/>
            <a:ext cx="2722184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 txBox="1"/>
          <p:nvPr/>
        </p:nvSpPr>
        <p:spPr>
          <a:xfrm>
            <a:off x="-27475" y="0"/>
            <a:ext cx="63402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SOLUTION</a:t>
            </a:r>
            <a:endParaRPr b="1" i="0" sz="302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7" name="Google Shape;10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"/>
          <p:cNvSpPr txBox="1"/>
          <p:nvPr/>
        </p:nvSpPr>
        <p:spPr>
          <a:xfrm>
            <a:off x="173396" y="2235201"/>
            <a:ext cx="8799575" cy="17776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fr-FR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</a:t>
            </a:r>
            <a:r>
              <a:rPr b="0" i="0" lang="fr-FR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aide les artisans et les personnes qui souhaitent </a:t>
            </a:r>
            <a:r>
              <a:rPr lang="fr-FR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commercialiser et </a:t>
            </a:r>
            <a:r>
              <a:rPr lang="fr-FR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acquérir</a:t>
            </a:r>
            <a:r>
              <a:rPr lang="fr-FR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fr-FR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des créations artisanales locales en mettant à leur disposition une marketplace spécialisée.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5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6"/>
          <p:cNvPicPr preferRelativeResize="0"/>
          <p:nvPr/>
        </p:nvPicPr>
        <p:blipFill rotWithShape="1">
          <a:blip r:embed="rId3">
            <a:alphaModFix/>
          </a:blip>
          <a:srcRect b="0" l="0" r="0" t="51689"/>
          <a:stretch/>
        </p:blipFill>
        <p:spPr>
          <a:xfrm>
            <a:off x="9525" y="4476500"/>
            <a:ext cx="9134475" cy="70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 txBox="1"/>
          <p:nvPr/>
        </p:nvSpPr>
        <p:spPr>
          <a:xfrm>
            <a:off x="6229146" y="4742702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8" name="Google Shape;118;p6"/>
          <p:cNvCxnSpPr/>
          <p:nvPr/>
        </p:nvCxnSpPr>
        <p:spPr>
          <a:xfrm>
            <a:off x="425100" y="4579626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 b="0" l="0" r="0" t="51689"/>
          <a:stretch/>
        </p:blipFill>
        <p:spPr>
          <a:xfrm>
            <a:off x="9466" y="1300330"/>
            <a:ext cx="5055734" cy="322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/>
          <p:cNvPicPr preferRelativeResize="0"/>
          <p:nvPr/>
        </p:nvPicPr>
        <p:blipFill rotWithShape="1">
          <a:blip r:embed="rId4">
            <a:alphaModFix/>
          </a:blip>
          <a:srcRect b="64012" l="0" r="0" t="0"/>
          <a:stretch/>
        </p:blipFill>
        <p:spPr>
          <a:xfrm>
            <a:off x="5072880" y="-15240"/>
            <a:ext cx="4063440" cy="519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3">
            <a:alphaModFix/>
          </a:blip>
          <a:srcRect b="0" l="0" r="0" t="51689"/>
          <a:stretch/>
        </p:blipFill>
        <p:spPr>
          <a:xfrm>
            <a:off x="-27476" y="12701"/>
            <a:ext cx="2846875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6"/>
          <p:cNvSpPr txBox="1"/>
          <p:nvPr/>
        </p:nvSpPr>
        <p:spPr>
          <a:xfrm>
            <a:off x="192153" y="132314"/>
            <a:ext cx="63402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PRODUIT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9521" y="682385"/>
            <a:ext cx="48093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∙"/>
            </a:pPr>
            <a:r>
              <a:rPr b="1" i="0" lang="fr-FR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Filtrage et recherche avancée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∙"/>
            </a:pPr>
            <a:r>
              <a:rPr b="1" i="0" lang="fr-FR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Création personnalisée des boutiques  et Dashboard du vendeur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∙"/>
            </a:pPr>
            <a:r>
              <a:rPr b="1" i="0" lang="fr-FR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Alerte </a:t>
            </a:r>
            <a:r>
              <a:rPr b="1" lang="fr-FR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 </a:t>
            </a:r>
            <a:r>
              <a:rPr b="1" i="0" lang="fr-FR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commande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∙"/>
            </a:pPr>
            <a:r>
              <a:rPr b="1" i="0" lang="fr-FR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Gestion des factures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∙"/>
            </a:pPr>
            <a:r>
              <a:rPr b="1" i="0" lang="fr-FR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Espace Musée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6686" y="4726134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47729" y="4726134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 txBox="1"/>
          <p:nvPr/>
        </p:nvSpPr>
        <p:spPr>
          <a:xfrm>
            <a:off x="2165706" y="4690963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7"/>
          <p:cNvPicPr preferRelativeResize="0"/>
          <p:nvPr/>
        </p:nvPicPr>
        <p:blipFill rotWithShape="1">
          <a:blip r:embed="rId3">
            <a:alphaModFix/>
          </a:blip>
          <a:srcRect b="0" l="0" r="49228" t="42107"/>
          <a:stretch/>
        </p:blipFill>
        <p:spPr>
          <a:xfrm>
            <a:off x="9525" y="0"/>
            <a:ext cx="9144000" cy="47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9525" y="2252147"/>
            <a:ext cx="9134475" cy="288021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/>
          <p:nvPr>
            <p:ph idx="4294967295" type="body"/>
          </p:nvPr>
        </p:nvSpPr>
        <p:spPr>
          <a:xfrm>
            <a:off x="153385" y="2146637"/>
            <a:ext cx="8846753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fr-FR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Nous présentons notre solution Artiz maintenant pour plusieurs raisons: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Profiter de la digitalisation et de la connectivitée améliorée (1</a:t>
            </a:r>
            <a:r>
              <a:rPr baseline="30000" lang="fr-FR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</a:t>
            </a:r>
            <a:r>
              <a:rPr lang="fr-FR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pays en Afrique Centrale selon le dernier classement de l’Indice de développement des TIC)</a:t>
            </a:r>
            <a:endParaRPr sz="2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Répondre à l’appel des pouvoirs en place qui visent à faire du secteur touristique et artisanal un pan important de l’économie gabonaise</a:t>
            </a:r>
            <a:endParaRPr/>
          </a:p>
        </p:txBody>
      </p:sp>
      <p:cxnSp>
        <p:nvCxnSpPr>
          <p:cNvPr id="134" name="Google Shape;134;p7"/>
          <p:cNvCxnSpPr/>
          <p:nvPr/>
        </p:nvCxnSpPr>
        <p:spPr>
          <a:xfrm>
            <a:off x="484312" y="4410040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5" name="Google Shape;13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6" y="-10159"/>
            <a:ext cx="5079535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 txBox="1"/>
          <p:nvPr/>
        </p:nvSpPr>
        <p:spPr>
          <a:xfrm>
            <a:off x="-99061" y="-12090"/>
            <a:ext cx="15169869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POURQUOI MAINTENANT? 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 b="0" l="0" r="49228" t="42107"/>
          <a:stretch/>
        </p:blipFill>
        <p:spPr>
          <a:xfrm>
            <a:off x="9525" y="0"/>
            <a:ext cx="9144000" cy="47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5" y="1497586"/>
            <a:ext cx="9134475" cy="36747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8"/>
          <p:cNvCxnSpPr/>
          <p:nvPr/>
        </p:nvCxnSpPr>
        <p:spPr>
          <a:xfrm>
            <a:off x="362706" y="453005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8" name="Google Shape;148;p8"/>
          <p:cNvGrpSpPr/>
          <p:nvPr/>
        </p:nvGrpSpPr>
        <p:grpSpPr>
          <a:xfrm>
            <a:off x="167640" y="1732058"/>
            <a:ext cx="3733565" cy="2148123"/>
            <a:chOff x="0" y="0"/>
            <a:chExt cx="3733565" cy="2148123"/>
          </a:xfrm>
        </p:grpSpPr>
        <p:sp>
          <p:nvSpPr>
            <p:cNvPr id="149" name="Google Shape;149;p8"/>
            <p:cNvSpPr/>
            <p:nvPr/>
          </p:nvSpPr>
          <p:spPr>
            <a:xfrm>
              <a:off x="0" y="0"/>
              <a:ext cx="3733565" cy="64443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 txBox="1"/>
            <p:nvPr/>
          </p:nvSpPr>
          <p:spPr>
            <a:xfrm>
              <a:off x="0" y="0"/>
              <a:ext cx="3733565" cy="6444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0" i="0" lang="fr-FR" sz="3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118 </a:t>
              </a:r>
              <a:r>
                <a:rPr b="0" i="0" lang="fr-FR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Artisans formalisés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1823" y="644437"/>
              <a:ext cx="1243306" cy="1353318"/>
            </a:xfrm>
            <a:prstGeom prst="rect">
              <a:avLst/>
            </a:prstGeom>
            <a:solidFill>
              <a:schemeClr val="dk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 txBox="1"/>
            <p:nvPr/>
          </p:nvSpPr>
          <p:spPr>
            <a:xfrm>
              <a:off x="1823" y="644437"/>
              <a:ext cx="1243306" cy="13533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fr-FR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FR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soit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fr-FR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10,17</a:t>
              </a:r>
              <a:r>
                <a:rPr b="0" i="0" lang="fr-FR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b="0" i="0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1245129" y="644437"/>
              <a:ext cx="1243306" cy="1353318"/>
            </a:xfrm>
            <a:prstGeom prst="rect">
              <a:avLst/>
            </a:prstGeom>
            <a:solidFill>
              <a:schemeClr val="dk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 txBox="1"/>
            <p:nvPr/>
          </p:nvSpPr>
          <p:spPr>
            <a:xfrm>
              <a:off x="1245129" y="644437"/>
              <a:ext cx="1243306" cy="13533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0" i="0" sz="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fr-FR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FR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Soit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fr-FR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r>
                <a:rPr b="0" i="0" lang="fr-FR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b="0" i="0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488435" y="644437"/>
              <a:ext cx="1243306" cy="1353318"/>
            </a:xfrm>
            <a:prstGeom prst="rect">
              <a:avLst/>
            </a:prstGeom>
            <a:solidFill>
              <a:schemeClr val="dk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 txBox="1"/>
            <p:nvPr/>
          </p:nvSpPr>
          <p:spPr>
            <a:xfrm>
              <a:off x="2488435" y="644437"/>
              <a:ext cx="1243306" cy="13533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fr-FR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FR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Soit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fr-FR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39,83</a:t>
              </a:r>
              <a:r>
                <a:rPr b="0" i="0" lang="fr-FR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b="0" i="0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0" y="1997755"/>
              <a:ext cx="3733565" cy="15036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8"/>
          <p:cNvSpPr txBox="1"/>
          <p:nvPr/>
        </p:nvSpPr>
        <p:spPr>
          <a:xfrm>
            <a:off x="239176" y="3664711"/>
            <a:ext cx="12993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Catégorie 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1570598" y="3671687"/>
            <a:ext cx="12993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Catégorie 2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2801020" y="3664711"/>
            <a:ext cx="12993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Catégorie 1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137945" y="4272820"/>
            <a:ext cx="158634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fr-FR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CNMAG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8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-27475" y="-10159"/>
            <a:ext cx="4622335" cy="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8"/>
          <p:cNvSpPr txBox="1"/>
          <p:nvPr/>
        </p:nvSpPr>
        <p:spPr>
          <a:xfrm>
            <a:off x="-44552" y="111482"/>
            <a:ext cx="63402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TAILLE DU MARCHÉ 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4984" y="169145"/>
            <a:ext cx="1190737" cy="51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8"/>
          <p:cNvSpPr txBox="1"/>
          <p:nvPr/>
        </p:nvSpPr>
        <p:spPr>
          <a:xfrm>
            <a:off x="147736" y="3867111"/>
            <a:ext cx="156676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 organisée</a:t>
            </a:r>
            <a:endParaRPr b="0" i="0" sz="1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8"/>
          <p:cNvSpPr txBox="1"/>
          <p:nvPr/>
        </p:nvSpPr>
        <p:spPr>
          <a:xfrm>
            <a:off x="1410486" y="3879254"/>
            <a:ext cx="156676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 émergente</a:t>
            </a:r>
            <a:endParaRPr b="0" i="0" sz="1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2718079" y="3876805"/>
            <a:ext cx="156676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Artisans de survie</a:t>
            </a:r>
            <a:endParaRPr b="0" i="0" sz="1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8"/>
          <p:cNvSpPr txBox="1"/>
          <p:nvPr/>
        </p:nvSpPr>
        <p:spPr>
          <a:xfrm>
            <a:off x="5911548" y="2095011"/>
            <a:ext cx="158634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fr-FR" sz="7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 b="1" i="0" sz="7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3999412" y="1732058"/>
            <a:ext cx="376105" cy="2212382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2020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4541960" y="2225896"/>
            <a:ext cx="3732981" cy="1387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FR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955 500 000</a:t>
            </a:r>
            <a:endParaRPr b="1" i="0" sz="4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5174085" y="2359978"/>
            <a:ext cx="2574527" cy="2443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une estimation en CA de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7218835" y="2797247"/>
            <a:ext cx="2574527" cy="2443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FCFA/An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 rotWithShape="1">
          <a:blip r:embed="rId3">
            <a:alphaModFix/>
          </a:blip>
          <a:srcRect b="0" l="0" r="49228" t="42107"/>
          <a:stretch/>
        </p:blipFill>
        <p:spPr>
          <a:xfrm>
            <a:off x="9525" y="0"/>
            <a:ext cx="9144000" cy="47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 b="0" l="0" r="0" t="51689"/>
          <a:stretch/>
        </p:blipFill>
        <p:spPr>
          <a:xfrm>
            <a:off x="9525" y="1110285"/>
            <a:ext cx="9134475" cy="405384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9"/>
          <p:cNvSpPr txBox="1"/>
          <p:nvPr/>
        </p:nvSpPr>
        <p:spPr>
          <a:xfrm>
            <a:off x="397275" y="996916"/>
            <a:ext cx="81651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i="0" lang="fr-FR" sz="30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DESCRIPTION DU MODÈLE ÉCONOMIQUE</a:t>
            </a:r>
            <a:endParaRPr b="1" i="0" sz="30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9"/>
          <p:cNvSpPr txBox="1"/>
          <p:nvPr>
            <p:ph idx="4294967295" type="body"/>
          </p:nvPr>
        </p:nvSpPr>
        <p:spPr>
          <a:xfrm>
            <a:off x="2522125" y="1196200"/>
            <a:ext cx="6747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fr-FR"/>
              <a:t>: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84" name="Google Shape;184;p9"/>
          <p:cNvSpPr/>
          <p:nvPr/>
        </p:nvSpPr>
        <p:spPr>
          <a:xfrm>
            <a:off x="1155125" y="2013875"/>
            <a:ext cx="1944600" cy="1569600"/>
          </a:xfrm>
          <a:prstGeom prst="round2DiagRect">
            <a:avLst>
              <a:gd fmla="val 0" name="adj1"/>
              <a:gd fmla="val 17764" name="adj2"/>
            </a:avLst>
          </a:prstGeom>
          <a:solidFill>
            <a:srgbClr val="4242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9"/>
          <p:cNvGrpSpPr/>
          <p:nvPr/>
        </p:nvGrpSpPr>
        <p:grpSpPr>
          <a:xfrm>
            <a:off x="5015938" y="2013875"/>
            <a:ext cx="3644927" cy="1569600"/>
            <a:chOff x="5015938" y="2013875"/>
            <a:chExt cx="3644927" cy="1569600"/>
          </a:xfrm>
        </p:grpSpPr>
        <p:sp>
          <p:nvSpPr>
            <p:cNvPr id="186" name="Google Shape;186;p9"/>
            <p:cNvSpPr/>
            <p:nvPr/>
          </p:nvSpPr>
          <p:spPr>
            <a:xfrm>
              <a:off x="5015938" y="2013875"/>
              <a:ext cx="30012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0C0C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9"/>
            <p:cNvSpPr txBox="1"/>
            <p:nvPr/>
          </p:nvSpPr>
          <p:spPr>
            <a:xfrm>
              <a:off x="5245614" y="2343038"/>
              <a:ext cx="3415251" cy="67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fr-FR" sz="20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    Publicité et</a:t>
              </a:r>
              <a:r>
                <a:rPr b="0" i="0" lang="fr-FR" sz="2000" u="none" cap="none" strike="noStrik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fr-FR" sz="20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sponsoring spécialisé</a:t>
              </a:r>
              <a:r>
                <a:rPr b="0" i="0" lang="fr-FR" sz="2000" u="none" cap="none" strike="noStrik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88" name="Google Shape;188;p9"/>
          <p:cNvGrpSpPr/>
          <p:nvPr/>
        </p:nvGrpSpPr>
        <p:grpSpPr>
          <a:xfrm>
            <a:off x="2948278" y="2701271"/>
            <a:ext cx="260366" cy="260366"/>
            <a:chOff x="3157188" y="909150"/>
            <a:chExt cx="470400" cy="470400"/>
          </a:xfrm>
        </p:grpSpPr>
        <p:sp>
          <p:nvSpPr>
            <p:cNvPr id="189" name="Google Shape;189;p9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307A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9"/>
          <p:cNvSpPr/>
          <p:nvPr/>
        </p:nvSpPr>
        <p:spPr>
          <a:xfrm flipH="1" rot="10800000">
            <a:off x="3073838" y="2013875"/>
            <a:ext cx="1944600" cy="1569600"/>
          </a:xfrm>
          <a:prstGeom prst="round2DiagRect">
            <a:avLst>
              <a:gd fmla="val 0" name="adj1"/>
              <a:gd fmla="val 17764" name="adj2"/>
            </a:avLst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" name="Google Shape;192;p9"/>
          <p:cNvGrpSpPr/>
          <p:nvPr/>
        </p:nvGrpSpPr>
        <p:grpSpPr>
          <a:xfrm>
            <a:off x="2948278" y="2701271"/>
            <a:ext cx="260366" cy="260366"/>
            <a:chOff x="3157188" y="909150"/>
            <a:chExt cx="470400" cy="470400"/>
          </a:xfrm>
        </p:grpSpPr>
        <p:sp>
          <p:nvSpPr>
            <p:cNvPr id="193" name="Google Shape;193;p9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195;p9"/>
          <p:cNvGrpSpPr/>
          <p:nvPr/>
        </p:nvGrpSpPr>
        <p:grpSpPr>
          <a:xfrm>
            <a:off x="4926353" y="2682096"/>
            <a:ext cx="260366" cy="260366"/>
            <a:chOff x="3157188" y="909150"/>
            <a:chExt cx="470400" cy="470400"/>
          </a:xfrm>
        </p:grpSpPr>
        <p:sp>
          <p:nvSpPr>
            <p:cNvPr id="196" name="Google Shape;196;p9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9"/>
          <p:cNvSpPr txBox="1"/>
          <p:nvPr/>
        </p:nvSpPr>
        <p:spPr>
          <a:xfrm>
            <a:off x="3456845" y="2914063"/>
            <a:ext cx="168596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 </a:t>
            </a:r>
            <a:r>
              <a:rPr b="1" i="0" lang="fr-FR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b="1" i="0" sz="3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9"/>
          <p:cNvSpPr txBox="1"/>
          <p:nvPr/>
        </p:nvSpPr>
        <p:spPr>
          <a:xfrm>
            <a:off x="1276173" y="2626550"/>
            <a:ext cx="168596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6,5 </a:t>
            </a:r>
            <a:r>
              <a:rPr b="1" i="0" lang="fr-FR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b="1" i="0" sz="3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9"/>
          <p:cNvSpPr txBox="1"/>
          <p:nvPr/>
        </p:nvSpPr>
        <p:spPr>
          <a:xfrm>
            <a:off x="1269070" y="2189727"/>
            <a:ext cx="186132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Commission de vente sur la plateforme</a:t>
            </a:r>
            <a:endParaRPr b="1" i="0" sz="1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3229669" y="2006948"/>
            <a:ext cx="21750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Accompagnement personnalisé: </a:t>
            </a:r>
            <a:r>
              <a:rPr b="0" i="0" lang="fr-FR" sz="1100" u="none" cap="none" strike="noStrike">
                <a:solidFill>
                  <a:srgbClr val="BCBCB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agent </a:t>
            </a:r>
            <a:r>
              <a:rPr b="1" i="0" lang="fr-FR" sz="1050" u="none" cap="none" strike="noStrike">
                <a:solidFill>
                  <a:srgbClr val="BCBCB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fr-FR" sz="1050" u="none" cap="none" strike="noStrike">
                <a:solidFill>
                  <a:srgbClr val="BCBCB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Disposition, livraison,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fr-FR" sz="1050" u="none" cap="none" strike="noStrike">
                <a:solidFill>
                  <a:srgbClr val="BCBCB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Aide à l’intégration 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fr-FR" sz="1050" u="none" cap="none" strike="noStrike">
                <a:solidFill>
                  <a:srgbClr val="BCBCB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Contenus et stratégies</a:t>
            </a:r>
            <a:endParaRPr b="0" i="0" sz="1100" u="none" cap="none" strike="noStrike">
              <a:solidFill>
                <a:srgbClr val="BCBCB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02" name="Google Shape;202;p9"/>
          <p:cNvCxnSpPr/>
          <p:nvPr/>
        </p:nvCxnSpPr>
        <p:spPr>
          <a:xfrm>
            <a:off x="362706" y="168779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p9"/>
          <p:cNvCxnSpPr/>
          <p:nvPr/>
        </p:nvCxnSpPr>
        <p:spPr>
          <a:xfrm>
            <a:off x="515106" y="4499575"/>
            <a:ext cx="818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4" name="Google Shape;20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0392" y="4653328"/>
            <a:ext cx="221043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1435" y="4653328"/>
            <a:ext cx="221475" cy="2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 txBox="1"/>
          <p:nvPr/>
        </p:nvSpPr>
        <p:spPr>
          <a:xfrm>
            <a:off x="3999412" y="4618157"/>
            <a:ext cx="2219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Artiz gabon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</cp:coreProperties>
</file>