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0" autoAdjust="0"/>
    <p:restoredTop sz="94562" autoAdjust="0"/>
  </p:normalViewPr>
  <p:slideViewPr>
    <p:cSldViewPr>
      <p:cViewPr varScale="1">
        <p:scale>
          <a:sx n="72" d="100"/>
          <a:sy n="72" d="100"/>
        </p:scale>
        <p:origin x="464" y="2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4" Type="http://schemas.openxmlformats.org/officeDocument/2006/relationships/image" Target="../media/image2.png"/><Relationship Id="rId5" Type="http://schemas.openxmlformats.org/officeDocument/2006/relationships/image" Target="../media/image4.svg"/><Relationship Id="rId6" Type="http://schemas.openxmlformats.org/officeDocument/2006/relationships/image" Target="../media/image3.png"/><Relationship Id="rId7" Type="http://schemas.openxmlformats.org/officeDocument/2006/relationships/image" Target="../media/image6.svg"/><Relationship Id="rId8" Type="http://schemas.openxmlformats.org/officeDocument/2006/relationships/image" Target="../media/image4.png"/><Relationship Id="rId9" Type="http://schemas.openxmlformats.org/officeDocument/2006/relationships/image" Target="../media/image8.svg"/><Relationship Id="rId10" Type="http://schemas.openxmlformats.org/officeDocument/2006/relationships/image" Target="../media/image5.png"/><Relationship Id="rId11" Type="http://schemas.openxmlformats.org/officeDocument/2006/relationships/image" Target="../media/image10.sv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4" Type="http://schemas.openxmlformats.org/officeDocument/2006/relationships/image" Target="../media/image22.png"/><Relationship Id="rId5" Type="http://schemas.openxmlformats.org/officeDocument/2006/relationships/image" Target="../media/image37.svg"/><Relationship Id="rId6" Type="http://schemas.openxmlformats.org/officeDocument/2006/relationships/image" Target="../media/image23.png"/><Relationship Id="rId7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4" Type="http://schemas.openxmlformats.org/officeDocument/2006/relationships/image" Target="../media/image19.jpeg"/><Relationship Id="rId5" Type="http://schemas.openxmlformats.org/officeDocument/2006/relationships/image" Target="../media/image27.jpeg"/><Relationship Id="rId6" Type="http://schemas.openxmlformats.org/officeDocument/2006/relationships/image" Target="../media/image6.png"/><Relationship Id="rId7" Type="http://schemas.openxmlformats.org/officeDocument/2006/relationships/image" Target="../media/image12.svg"/><Relationship Id="rId8" Type="http://schemas.openxmlformats.org/officeDocument/2006/relationships/image" Target="../media/image20.png"/><Relationship Id="rId9" Type="http://schemas.openxmlformats.org/officeDocument/2006/relationships/image" Target="../media/image34.sv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28.jpeg"/><Relationship Id="rId5" Type="http://schemas.openxmlformats.org/officeDocument/2006/relationships/image" Target="../media/image29.jpeg"/><Relationship Id="rId6" Type="http://schemas.openxmlformats.org/officeDocument/2006/relationships/image" Target="../media/image1.png"/><Relationship Id="rId7" Type="http://schemas.openxmlformats.org/officeDocument/2006/relationships/image" Target="../media/image2.svg"/><Relationship Id="rId8" Type="http://schemas.openxmlformats.org/officeDocument/2006/relationships/image" Target="../media/image22.png"/><Relationship Id="rId9" Type="http://schemas.openxmlformats.org/officeDocument/2006/relationships/image" Target="../media/image37.svg"/><Relationship Id="rId1" Type="http://schemas.microsoft.com/office/2007/relationships/media" Target="../media/media1.mp4"/><Relationship Id="rId2" Type="http://schemas.openxmlformats.org/officeDocument/2006/relationships/video" Target="../media/media1.mp4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image" Target="../media/image12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4" Type="http://schemas.openxmlformats.org/officeDocument/2006/relationships/image" Target="../media/image22.png"/><Relationship Id="rId5" Type="http://schemas.openxmlformats.org/officeDocument/2006/relationships/image" Target="../media/image37.sv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4" Type="http://schemas.openxmlformats.org/officeDocument/2006/relationships/image" Target="../media/image32.jpeg"/><Relationship Id="rId5" Type="http://schemas.openxmlformats.org/officeDocument/2006/relationships/image" Target="../media/image33.jpeg"/><Relationship Id="rId6" Type="http://schemas.openxmlformats.org/officeDocument/2006/relationships/image" Target="../media/image1.png"/><Relationship Id="rId7" Type="http://schemas.openxmlformats.org/officeDocument/2006/relationships/image" Target="../media/image2.svg"/><Relationship Id="rId8" Type="http://schemas.openxmlformats.org/officeDocument/2006/relationships/image" Target="../media/image22.png"/><Relationship Id="rId9" Type="http://schemas.openxmlformats.org/officeDocument/2006/relationships/image" Target="../media/image37.svg"/><Relationship Id="rId10" Type="http://schemas.openxmlformats.org/officeDocument/2006/relationships/image" Target="../media/image11.png"/><Relationship Id="rId11" Type="http://schemas.openxmlformats.org/officeDocument/2006/relationships/image" Target="../media/image19.sv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4" Type="http://schemas.openxmlformats.org/officeDocument/2006/relationships/image" Target="../media/image22.png"/><Relationship Id="rId5" Type="http://schemas.openxmlformats.org/officeDocument/2006/relationships/image" Target="../media/image37.sv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4" Type="http://schemas.openxmlformats.org/officeDocument/2006/relationships/image" Target="../media/image1.png"/><Relationship Id="rId5" Type="http://schemas.openxmlformats.org/officeDocument/2006/relationships/image" Target="../media/image2.svg"/><Relationship Id="rId6" Type="http://schemas.openxmlformats.org/officeDocument/2006/relationships/image" Target="../media/image22.png"/><Relationship Id="rId7" Type="http://schemas.openxmlformats.org/officeDocument/2006/relationships/image" Target="../media/image37.svg"/><Relationship Id="rId8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4" Type="http://schemas.openxmlformats.org/officeDocument/2006/relationships/image" Target="../media/image1.png"/><Relationship Id="rId5" Type="http://schemas.openxmlformats.org/officeDocument/2006/relationships/image" Target="../media/image2.svg"/><Relationship Id="rId6" Type="http://schemas.openxmlformats.org/officeDocument/2006/relationships/image" Target="../media/image22.png"/><Relationship Id="rId7" Type="http://schemas.openxmlformats.org/officeDocument/2006/relationships/image" Target="../media/image37.svg"/><Relationship Id="rId8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4" Type="http://schemas.openxmlformats.org/officeDocument/2006/relationships/image" Target="../media/image1.png"/><Relationship Id="rId5" Type="http://schemas.openxmlformats.org/officeDocument/2006/relationships/image" Target="../media/image2.svg"/><Relationship Id="rId6" Type="http://schemas.openxmlformats.org/officeDocument/2006/relationships/image" Target="../media/image22.png"/><Relationship Id="rId7" Type="http://schemas.openxmlformats.org/officeDocument/2006/relationships/image" Target="../media/image37.svg"/><Relationship Id="rId8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image" Target="../media/image12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4" Type="http://schemas.openxmlformats.org/officeDocument/2006/relationships/image" Target="../media/image1.png"/><Relationship Id="rId5" Type="http://schemas.openxmlformats.org/officeDocument/2006/relationships/image" Target="../media/image2.svg"/><Relationship Id="rId6" Type="http://schemas.openxmlformats.org/officeDocument/2006/relationships/image" Target="../media/image22.png"/><Relationship Id="rId7" Type="http://schemas.openxmlformats.org/officeDocument/2006/relationships/image" Target="../media/image37.svg"/><Relationship Id="rId8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4" Type="http://schemas.openxmlformats.org/officeDocument/2006/relationships/image" Target="../media/image1.png"/><Relationship Id="rId5" Type="http://schemas.openxmlformats.org/officeDocument/2006/relationships/image" Target="../media/image2.svg"/><Relationship Id="rId6" Type="http://schemas.openxmlformats.org/officeDocument/2006/relationships/image" Target="../media/image22.png"/><Relationship Id="rId7" Type="http://schemas.openxmlformats.org/officeDocument/2006/relationships/image" Target="../media/image37.svg"/><Relationship Id="rId8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4" Type="http://schemas.openxmlformats.org/officeDocument/2006/relationships/image" Target="../media/image22.png"/><Relationship Id="rId5" Type="http://schemas.openxmlformats.org/officeDocument/2006/relationships/image" Target="../media/image37.sv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4" Type="http://schemas.openxmlformats.org/officeDocument/2006/relationships/image" Target="../media/image1.png"/><Relationship Id="rId5" Type="http://schemas.openxmlformats.org/officeDocument/2006/relationships/image" Target="../media/image2.sv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4" Type="http://schemas.openxmlformats.org/officeDocument/2006/relationships/image" Target="../media/image2.png"/><Relationship Id="rId5" Type="http://schemas.openxmlformats.org/officeDocument/2006/relationships/image" Target="../media/image4.svg"/><Relationship Id="rId6" Type="http://schemas.openxmlformats.org/officeDocument/2006/relationships/image" Target="../media/image3.png"/><Relationship Id="rId7" Type="http://schemas.openxmlformats.org/officeDocument/2006/relationships/image" Target="../media/image6.svg"/><Relationship Id="rId8" Type="http://schemas.openxmlformats.org/officeDocument/2006/relationships/image" Target="../media/image4.png"/><Relationship Id="rId9" Type="http://schemas.openxmlformats.org/officeDocument/2006/relationships/image" Target="../media/image8.svg"/><Relationship Id="rId10" Type="http://schemas.openxmlformats.org/officeDocument/2006/relationships/image" Target="../media/image5.png"/><Relationship Id="rId11" Type="http://schemas.openxmlformats.org/officeDocument/2006/relationships/image" Target="../media/image10.sv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7.svg"/><Relationship Id="rId12" Type="http://schemas.openxmlformats.org/officeDocument/2006/relationships/image" Target="../media/image16.png"/><Relationship Id="rId13" Type="http://schemas.openxmlformats.org/officeDocument/2006/relationships/image" Target="../media/image29.sv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image" Target="../media/image19.svg"/><Relationship Id="rId4" Type="http://schemas.openxmlformats.org/officeDocument/2006/relationships/image" Target="../media/image12.png"/><Relationship Id="rId5" Type="http://schemas.openxmlformats.org/officeDocument/2006/relationships/image" Target="../media/image21.svg"/><Relationship Id="rId6" Type="http://schemas.openxmlformats.org/officeDocument/2006/relationships/image" Target="../media/image13.png"/><Relationship Id="rId7" Type="http://schemas.openxmlformats.org/officeDocument/2006/relationships/image" Target="../media/image23.svg"/><Relationship Id="rId8" Type="http://schemas.openxmlformats.org/officeDocument/2006/relationships/image" Target="../media/image14.png"/><Relationship Id="rId9" Type="http://schemas.openxmlformats.org/officeDocument/2006/relationships/image" Target="../media/image25.svg"/><Relationship Id="rId10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5" Type="http://schemas.openxmlformats.org/officeDocument/2006/relationships/image" Target="../media/image6.png"/><Relationship Id="rId6" Type="http://schemas.openxmlformats.org/officeDocument/2006/relationships/image" Target="../media/image12.svg"/><Relationship Id="rId7" Type="http://schemas.openxmlformats.org/officeDocument/2006/relationships/image" Target="../media/image20.png"/><Relationship Id="rId8" Type="http://schemas.openxmlformats.org/officeDocument/2006/relationships/image" Target="../media/image34.sv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4" Type="http://schemas.openxmlformats.org/officeDocument/2006/relationships/image" Target="../media/image22.png"/><Relationship Id="rId5" Type="http://schemas.openxmlformats.org/officeDocument/2006/relationships/image" Target="../media/image37.sv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E1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312506">
            <a:off x="-3096006" y="4085306"/>
            <a:ext cx="6954012" cy="8229600"/>
          </a:xfrm>
          <a:custGeom>
            <a:avLst/>
            <a:gdLst/>
            <a:ahLst/>
            <a:cxnLst/>
            <a:rect l="l" t="t" r="r" b="b"/>
            <a:pathLst>
              <a:path w="6954012" h="8229600">
                <a:moveTo>
                  <a:pt x="0" y="0"/>
                </a:moveTo>
                <a:lnTo>
                  <a:pt x="6954012" y="0"/>
                </a:lnTo>
                <a:lnTo>
                  <a:pt x="6954012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5817596" y="-1028700"/>
            <a:ext cx="7036308" cy="8229600"/>
          </a:xfrm>
          <a:custGeom>
            <a:avLst/>
            <a:gdLst/>
            <a:ahLst/>
            <a:cxnLst/>
            <a:rect l="l" t="t" r="r" b="b"/>
            <a:pathLst>
              <a:path w="7036308" h="8229600">
                <a:moveTo>
                  <a:pt x="0" y="0"/>
                </a:moveTo>
                <a:lnTo>
                  <a:pt x="7036308" y="0"/>
                </a:lnTo>
                <a:lnTo>
                  <a:pt x="7036308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3108665" y="3877923"/>
            <a:ext cx="12070671" cy="3303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40"/>
              </a:lnSpc>
            </a:pPr>
            <a:r>
              <a:rPr lang="en-US" sz="12000" spc="-359">
                <a:solidFill>
                  <a:srgbClr val="154734"/>
                </a:solidFill>
                <a:latin typeface="Montserrat Bold"/>
              </a:rPr>
              <a:t>Les Délices du Village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460176" y="7363539"/>
            <a:ext cx="7367648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800" spc="140">
                <a:solidFill>
                  <a:srgbClr val="000000"/>
                </a:solidFill>
                <a:latin typeface="Simonetta Italics"/>
              </a:rPr>
              <a:t>Ode à la culture gabonaise</a:t>
            </a:r>
          </a:p>
        </p:txBody>
      </p:sp>
      <p:sp>
        <p:nvSpPr>
          <p:cNvPr id="6" name="Freeform 6"/>
          <p:cNvSpPr/>
          <p:nvPr/>
        </p:nvSpPr>
        <p:spPr>
          <a:xfrm rot="-10800000">
            <a:off x="381000" y="1367905"/>
            <a:ext cx="1992187" cy="2357618"/>
          </a:xfrm>
          <a:custGeom>
            <a:avLst/>
            <a:gdLst/>
            <a:ahLst/>
            <a:cxnLst/>
            <a:rect l="l" t="t" r="r" b="b"/>
            <a:pathLst>
              <a:path w="1992187" h="2357618">
                <a:moveTo>
                  <a:pt x="0" y="0"/>
                </a:moveTo>
                <a:lnTo>
                  <a:pt x="1992187" y="0"/>
                </a:lnTo>
                <a:lnTo>
                  <a:pt x="1992187" y="2357618"/>
                </a:lnTo>
                <a:lnTo>
                  <a:pt x="0" y="235761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10800000">
            <a:off x="15374024" y="7391400"/>
            <a:ext cx="1885276" cy="2205001"/>
          </a:xfrm>
          <a:custGeom>
            <a:avLst/>
            <a:gdLst/>
            <a:ahLst/>
            <a:cxnLst/>
            <a:rect l="l" t="t" r="r" b="b"/>
            <a:pathLst>
              <a:path w="1885276" h="2205001">
                <a:moveTo>
                  <a:pt x="0" y="0"/>
                </a:moveTo>
                <a:lnTo>
                  <a:pt x="1885276" y="0"/>
                </a:lnTo>
                <a:lnTo>
                  <a:pt x="1885276" y="2205001"/>
                </a:lnTo>
                <a:lnTo>
                  <a:pt x="0" y="220500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7903189" y="604478"/>
            <a:ext cx="2481622" cy="2481622"/>
          </a:xfrm>
          <a:custGeom>
            <a:avLst/>
            <a:gdLst/>
            <a:ahLst/>
            <a:cxnLst/>
            <a:rect l="l" t="t" r="r" b="b"/>
            <a:pathLst>
              <a:path w="2481622" h="2481622">
                <a:moveTo>
                  <a:pt x="0" y="0"/>
                </a:moveTo>
                <a:lnTo>
                  <a:pt x="2481622" y="0"/>
                </a:lnTo>
                <a:lnTo>
                  <a:pt x="2481622" y="2481622"/>
                </a:lnTo>
                <a:lnTo>
                  <a:pt x="0" y="248162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E1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250019" y="7577755"/>
            <a:ext cx="7785702" cy="1680545"/>
            <a:chOff x="0" y="0"/>
            <a:chExt cx="3314565" cy="71544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314565" cy="715449"/>
            </a:xfrm>
            <a:custGeom>
              <a:avLst/>
              <a:gdLst/>
              <a:ahLst/>
              <a:cxnLst/>
              <a:rect l="l" t="t" r="r" b="b"/>
              <a:pathLst>
                <a:path w="3314565" h="715449">
                  <a:moveTo>
                    <a:pt x="3190105" y="715449"/>
                  </a:moveTo>
                  <a:lnTo>
                    <a:pt x="124460" y="715449"/>
                  </a:lnTo>
                  <a:cubicBezTo>
                    <a:pt x="55880" y="715449"/>
                    <a:pt x="0" y="659569"/>
                    <a:pt x="0" y="59098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190105" y="0"/>
                  </a:lnTo>
                  <a:cubicBezTo>
                    <a:pt x="3258685" y="0"/>
                    <a:pt x="3314565" y="55880"/>
                    <a:pt x="3314565" y="124460"/>
                  </a:cubicBezTo>
                  <a:lnTo>
                    <a:pt x="3314565" y="590989"/>
                  </a:lnTo>
                  <a:cubicBezTo>
                    <a:pt x="3314565" y="659569"/>
                    <a:pt x="3258685" y="715449"/>
                    <a:pt x="3190105" y="715449"/>
                  </a:cubicBezTo>
                  <a:close/>
                </a:path>
              </a:pathLst>
            </a:custGeom>
            <a:solidFill>
              <a:srgbClr val="D8AE5E"/>
            </a:solidFill>
          </p:spPr>
        </p:sp>
      </p:grpSp>
      <p:sp>
        <p:nvSpPr>
          <p:cNvPr id="4" name="Freeform 4"/>
          <p:cNvSpPr/>
          <p:nvPr/>
        </p:nvSpPr>
        <p:spPr>
          <a:xfrm rot="901530">
            <a:off x="15998042" y="-688383"/>
            <a:ext cx="4770493" cy="5645554"/>
          </a:xfrm>
          <a:custGeom>
            <a:avLst/>
            <a:gdLst/>
            <a:ahLst/>
            <a:cxnLst/>
            <a:rect l="l" t="t" r="r" b="b"/>
            <a:pathLst>
              <a:path w="4770493" h="5645554">
                <a:moveTo>
                  <a:pt x="0" y="0"/>
                </a:moveTo>
                <a:lnTo>
                  <a:pt x="4770493" y="0"/>
                </a:lnTo>
                <a:lnTo>
                  <a:pt x="4770493" y="5645554"/>
                </a:lnTo>
                <a:lnTo>
                  <a:pt x="0" y="56455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901530">
            <a:off x="-1684597" y="7361126"/>
            <a:ext cx="4770493" cy="5645554"/>
          </a:xfrm>
          <a:custGeom>
            <a:avLst/>
            <a:gdLst/>
            <a:ahLst/>
            <a:cxnLst/>
            <a:rect l="l" t="t" r="r" b="b"/>
            <a:pathLst>
              <a:path w="4770493" h="5645554">
                <a:moveTo>
                  <a:pt x="0" y="0"/>
                </a:moveTo>
                <a:lnTo>
                  <a:pt x="4770493" y="0"/>
                </a:lnTo>
                <a:lnTo>
                  <a:pt x="4770493" y="5645554"/>
                </a:lnTo>
                <a:lnTo>
                  <a:pt x="0" y="56455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901530">
            <a:off x="-1494097" y="7551626"/>
            <a:ext cx="4770493" cy="5645554"/>
          </a:xfrm>
          <a:custGeom>
            <a:avLst/>
            <a:gdLst/>
            <a:ahLst/>
            <a:cxnLst/>
            <a:rect l="l" t="t" r="r" b="b"/>
            <a:pathLst>
              <a:path w="4770493" h="5645554">
                <a:moveTo>
                  <a:pt x="0" y="0"/>
                </a:moveTo>
                <a:lnTo>
                  <a:pt x="4770493" y="0"/>
                </a:lnTo>
                <a:lnTo>
                  <a:pt x="4770493" y="5645554"/>
                </a:lnTo>
                <a:lnTo>
                  <a:pt x="0" y="56455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3235989" y="2793384"/>
            <a:ext cx="2481622" cy="2481622"/>
          </a:xfrm>
          <a:custGeom>
            <a:avLst/>
            <a:gdLst/>
            <a:ahLst/>
            <a:cxnLst/>
            <a:rect l="l" t="t" r="r" b="b"/>
            <a:pathLst>
              <a:path w="2481622" h="2481622">
                <a:moveTo>
                  <a:pt x="0" y="0"/>
                </a:moveTo>
                <a:lnTo>
                  <a:pt x="2481621" y="0"/>
                </a:lnTo>
                <a:lnTo>
                  <a:pt x="2481621" y="2481621"/>
                </a:lnTo>
                <a:lnTo>
                  <a:pt x="0" y="248162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pic>
        <p:nvPicPr>
          <p:cNvPr id="8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03056" y="751996"/>
            <a:ext cx="5679625" cy="6603968"/>
          </a:xfrm>
          <a:prstGeom prst="rect">
            <a:avLst/>
          </a:prstGeom>
        </p:spPr>
      </p:pic>
      <p:sp>
        <p:nvSpPr>
          <p:cNvPr id="9" name="Freeform 9"/>
          <p:cNvSpPr/>
          <p:nvPr/>
        </p:nvSpPr>
        <p:spPr>
          <a:xfrm>
            <a:off x="13031108" y="6157621"/>
            <a:ext cx="2891383" cy="3100679"/>
          </a:xfrm>
          <a:custGeom>
            <a:avLst/>
            <a:gdLst/>
            <a:ahLst/>
            <a:cxnLst/>
            <a:rect l="l" t="t" r="r" b="b"/>
            <a:pathLst>
              <a:path w="2891383" h="3100679">
                <a:moveTo>
                  <a:pt x="0" y="0"/>
                </a:moveTo>
                <a:lnTo>
                  <a:pt x="2891383" y="0"/>
                </a:lnTo>
                <a:lnTo>
                  <a:pt x="2891383" y="3100679"/>
                </a:lnTo>
                <a:lnTo>
                  <a:pt x="0" y="310067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11694299" y="869297"/>
            <a:ext cx="5565001" cy="9532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34"/>
              </a:lnSpc>
            </a:pPr>
            <a:r>
              <a:rPr lang="en-US" sz="5595">
                <a:solidFill>
                  <a:srgbClr val="154734"/>
                </a:solidFill>
                <a:latin typeface="Montserrat Heavy"/>
              </a:rPr>
              <a:t>LE MARCHÉ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3627020" y="8001191"/>
            <a:ext cx="7031698" cy="833673"/>
            <a:chOff x="0" y="0"/>
            <a:chExt cx="9375597" cy="1111564"/>
          </a:xfrm>
        </p:grpSpPr>
        <p:sp>
          <p:nvSpPr>
            <p:cNvPr id="12" name="TextBox 12"/>
            <p:cNvSpPr txBox="1"/>
            <p:nvPr/>
          </p:nvSpPr>
          <p:spPr>
            <a:xfrm>
              <a:off x="823735" y="-19050"/>
              <a:ext cx="7728127" cy="4292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632"/>
                </a:lnSpc>
              </a:pPr>
              <a:r>
                <a:rPr lang="en-US" sz="2025" spc="159">
                  <a:solidFill>
                    <a:srgbClr val="154734"/>
                  </a:solidFill>
                  <a:latin typeface="Montserrat Bold"/>
                </a:rPr>
                <a:t>SOURCE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586419"/>
              <a:ext cx="9375597" cy="4387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29"/>
                </a:lnSpc>
                <a:spcBef>
                  <a:spcPct val="0"/>
                </a:spcBef>
              </a:pPr>
              <a:r>
                <a:rPr lang="en-US" sz="1950">
                  <a:solidFill>
                    <a:srgbClr val="5A352C"/>
                  </a:solidFill>
                  <a:latin typeface="Montserrat"/>
                </a:rPr>
                <a:t>INSTITUT NATIONAL DE LA STATISTIQUE du GABON</a:t>
              </a: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E1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2202231"/>
            <a:ext cx="15206378" cy="6752670"/>
            <a:chOff x="0" y="0"/>
            <a:chExt cx="20275171" cy="900356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t="16694" b="16694"/>
            <a:stretch>
              <a:fillRect/>
            </a:stretch>
          </p:blipFill>
          <p:spPr>
            <a:xfrm>
              <a:off x="0" y="0"/>
              <a:ext cx="10137585" cy="450178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 t="9330" b="28597"/>
            <a:stretch>
              <a:fillRect/>
            </a:stretch>
          </p:blipFill>
          <p:spPr>
            <a:xfrm>
              <a:off x="10137585" y="0"/>
              <a:ext cx="10137585" cy="450178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4"/>
            <a:srcRect t="16694" b="16694"/>
            <a:stretch>
              <a:fillRect/>
            </a:stretch>
          </p:blipFill>
          <p:spPr>
            <a:xfrm>
              <a:off x="0" y="4501780"/>
              <a:ext cx="10137585" cy="450178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5"/>
            <a:srcRect t="16694" b="16694"/>
            <a:stretch>
              <a:fillRect/>
            </a:stretch>
          </p:blipFill>
          <p:spPr>
            <a:xfrm>
              <a:off x="10137585" y="4501780"/>
              <a:ext cx="10137585" cy="4501780"/>
            </a:xfrm>
            <a:prstGeom prst="rect">
              <a:avLst/>
            </a:prstGeom>
          </p:spPr>
        </p:pic>
      </p:grpSp>
      <p:sp>
        <p:nvSpPr>
          <p:cNvPr id="7" name="Freeform 7"/>
          <p:cNvSpPr/>
          <p:nvPr/>
        </p:nvSpPr>
        <p:spPr>
          <a:xfrm rot="-1217161">
            <a:off x="14535485" y="-3149685"/>
            <a:ext cx="4837738" cy="5725133"/>
          </a:xfrm>
          <a:custGeom>
            <a:avLst/>
            <a:gdLst/>
            <a:ahLst/>
            <a:cxnLst/>
            <a:rect l="l" t="t" r="r" b="b"/>
            <a:pathLst>
              <a:path w="4837738" h="5725133">
                <a:moveTo>
                  <a:pt x="0" y="0"/>
                </a:moveTo>
                <a:lnTo>
                  <a:pt x="4837738" y="0"/>
                </a:lnTo>
                <a:lnTo>
                  <a:pt x="4837738" y="5725133"/>
                </a:lnTo>
                <a:lnTo>
                  <a:pt x="0" y="572513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9283091">
            <a:off x="13927756" y="6524287"/>
            <a:ext cx="6317118" cy="4485154"/>
          </a:xfrm>
          <a:custGeom>
            <a:avLst/>
            <a:gdLst/>
            <a:ahLst/>
            <a:cxnLst/>
            <a:rect l="l" t="t" r="r" b="b"/>
            <a:pathLst>
              <a:path w="6317118" h="4485154">
                <a:moveTo>
                  <a:pt x="0" y="0"/>
                </a:moveTo>
                <a:lnTo>
                  <a:pt x="6317119" y="0"/>
                </a:lnTo>
                <a:lnTo>
                  <a:pt x="6317119" y="4485154"/>
                </a:lnTo>
                <a:lnTo>
                  <a:pt x="0" y="448515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0670077" y="923925"/>
            <a:ext cx="5565001" cy="9532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7834"/>
              </a:lnSpc>
            </a:pPr>
            <a:r>
              <a:rPr lang="en-US" sz="5595">
                <a:solidFill>
                  <a:srgbClr val="154734"/>
                </a:solidFill>
                <a:latin typeface="Montserrat Heavy"/>
              </a:rPr>
              <a:t>LE PRODUIT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E1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396" r="396"/>
          <a:stretch>
            <a:fillRect/>
          </a:stretch>
        </p:blipFill>
        <p:spPr>
          <a:xfrm>
            <a:off x="1028700" y="1028700"/>
            <a:ext cx="8120554" cy="5115949"/>
          </a:xfrm>
          <a:prstGeom prst="rect">
            <a:avLst/>
          </a:prstGeom>
        </p:spPr>
      </p:pic>
      <p:sp>
        <p:nvSpPr>
          <p:cNvPr id="3" name="Freeform 3"/>
          <p:cNvSpPr/>
          <p:nvPr/>
        </p:nvSpPr>
        <p:spPr>
          <a:xfrm>
            <a:off x="10855190" y="3570245"/>
            <a:ext cx="5688055" cy="5688055"/>
          </a:xfrm>
          <a:custGeom>
            <a:avLst/>
            <a:gdLst/>
            <a:ahLst/>
            <a:cxnLst/>
            <a:rect l="l" t="t" r="r" b="b"/>
            <a:pathLst>
              <a:path w="5688055" h="5688055">
                <a:moveTo>
                  <a:pt x="0" y="0"/>
                </a:moveTo>
                <a:lnTo>
                  <a:pt x="5688055" y="0"/>
                </a:lnTo>
                <a:lnTo>
                  <a:pt x="5688055" y="5688055"/>
                </a:lnTo>
                <a:lnTo>
                  <a:pt x="0" y="568805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901530">
            <a:off x="-1494097" y="7551626"/>
            <a:ext cx="4770493" cy="5645554"/>
          </a:xfrm>
          <a:custGeom>
            <a:avLst/>
            <a:gdLst/>
            <a:ahLst/>
            <a:cxnLst/>
            <a:rect l="l" t="t" r="r" b="b"/>
            <a:pathLst>
              <a:path w="4770493" h="5645554">
                <a:moveTo>
                  <a:pt x="0" y="0"/>
                </a:moveTo>
                <a:lnTo>
                  <a:pt x="4770493" y="0"/>
                </a:lnTo>
                <a:lnTo>
                  <a:pt x="4770493" y="5645554"/>
                </a:lnTo>
                <a:lnTo>
                  <a:pt x="0" y="564555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901530">
            <a:off x="15998042" y="-688383"/>
            <a:ext cx="4770493" cy="5645554"/>
          </a:xfrm>
          <a:custGeom>
            <a:avLst/>
            <a:gdLst/>
            <a:ahLst/>
            <a:cxnLst/>
            <a:rect l="l" t="t" r="r" b="b"/>
            <a:pathLst>
              <a:path w="4770493" h="5645554">
                <a:moveTo>
                  <a:pt x="0" y="0"/>
                </a:moveTo>
                <a:lnTo>
                  <a:pt x="4770493" y="0"/>
                </a:lnTo>
                <a:lnTo>
                  <a:pt x="4770493" y="5645554"/>
                </a:lnTo>
                <a:lnTo>
                  <a:pt x="0" y="564555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5088977" y="6786699"/>
            <a:ext cx="2471601" cy="2471601"/>
          </a:xfrm>
          <a:custGeom>
            <a:avLst/>
            <a:gdLst/>
            <a:ahLst/>
            <a:cxnLst/>
            <a:rect l="l" t="t" r="r" b="b"/>
            <a:pathLst>
              <a:path w="2471601" h="2471601">
                <a:moveTo>
                  <a:pt x="0" y="0"/>
                </a:moveTo>
                <a:lnTo>
                  <a:pt x="2471601" y="0"/>
                </a:lnTo>
                <a:lnTo>
                  <a:pt x="2471601" y="2471601"/>
                </a:lnTo>
                <a:lnTo>
                  <a:pt x="0" y="247160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10573679" y="1028700"/>
            <a:ext cx="6251076" cy="1349296"/>
            <a:chOff x="0" y="0"/>
            <a:chExt cx="3314565" cy="715449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314565" cy="715449"/>
            </a:xfrm>
            <a:custGeom>
              <a:avLst/>
              <a:gdLst/>
              <a:ahLst/>
              <a:cxnLst/>
              <a:rect l="l" t="t" r="r" b="b"/>
              <a:pathLst>
                <a:path w="3314565" h="715449">
                  <a:moveTo>
                    <a:pt x="3190105" y="715449"/>
                  </a:moveTo>
                  <a:lnTo>
                    <a:pt x="124460" y="715449"/>
                  </a:lnTo>
                  <a:cubicBezTo>
                    <a:pt x="55880" y="715449"/>
                    <a:pt x="0" y="659569"/>
                    <a:pt x="0" y="59098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190105" y="0"/>
                  </a:lnTo>
                  <a:cubicBezTo>
                    <a:pt x="3258685" y="0"/>
                    <a:pt x="3314565" y="55880"/>
                    <a:pt x="3314565" y="124460"/>
                  </a:cubicBezTo>
                  <a:lnTo>
                    <a:pt x="3314565" y="590989"/>
                  </a:lnTo>
                  <a:cubicBezTo>
                    <a:pt x="3314565" y="659569"/>
                    <a:pt x="3258685" y="715449"/>
                    <a:pt x="3190105" y="715449"/>
                  </a:cubicBezTo>
                  <a:close/>
                </a:path>
              </a:pathLst>
            </a:custGeom>
            <a:solidFill>
              <a:srgbClr val="D8AE5E"/>
            </a:solidFill>
          </p:spPr>
        </p:sp>
      </p:grpSp>
      <p:sp>
        <p:nvSpPr>
          <p:cNvPr id="9" name="TextBox 9"/>
          <p:cNvSpPr txBox="1"/>
          <p:nvPr/>
        </p:nvSpPr>
        <p:spPr>
          <a:xfrm>
            <a:off x="11372399" y="1426958"/>
            <a:ext cx="4653637" cy="5337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13"/>
              </a:lnSpc>
            </a:pPr>
            <a:r>
              <a:rPr lang="en-US" sz="1625" spc="128">
                <a:solidFill>
                  <a:srgbClr val="154734"/>
                </a:solidFill>
                <a:latin typeface="Montserrat Bold"/>
              </a:rPr>
              <a:t>UNE OFFRE COMPLÈTE ET PROGRESSIVE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video>
              <p:cMediaNode vol="100000">
                <p:cTn id="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47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3241080">
            <a:off x="-3210306" y="-1683979"/>
            <a:ext cx="6954012" cy="8229600"/>
          </a:xfrm>
          <a:custGeom>
            <a:avLst/>
            <a:gdLst/>
            <a:ahLst/>
            <a:cxnLst/>
            <a:rect l="l" t="t" r="r" b="b"/>
            <a:pathLst>
              <a:path w="6954012" h="8229600">
                <a:moveTo>
                  <a:pt x="0" y="0"/>
                </a:moveTo>
                <a:lnTo>
                  <a:pt x="6954012" y="0"/>
                </a:lnTo>
                <a:lnTo>
                  <a:pt x="6954012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7895533" y="1181100"/>
            <a:ext cx="9363767" cy="2070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8000"/>
              </a:lnSpc>
            </a:pPr>
            <a:r>
              <a:rPr lang="en-US" sz="8000">
                <a:solidFill>
                  <a:srgbClr val="FEE9D6"/>
                </a:solidFill>
                <a:latin typeface="Montserrat Heavy"/>
              </a:rPr>
              <a:t>Notre Business Model</a:t>
            </a:r>
          </a:p>
        </p:txBody>
      </p:sp>
      <p:sp>
        <p:nvSpPr>
          <p:cNvPr id="4" name="Freeform 4"/>
          <p:cNvSpPr/>
          <p:nvPr/>
        </p:nvSpPr>
        <p:spPr>
          <a:xfrm rot="4272713">
            <a:off x="14220444" y="4609996"/>
            <a:ext cx="6954012" cy="8229600"/>
          </a:xfrm>
          <a:custGeom>
            <a:avLst/>
            <a:gdLst/>
            <a:ahLst/>
            <a:cxnLst/>
            <a:rect l="l" t="t" r="r" b="b"/>
            <a:pathLst>
              <a:path w="6954012" h="8229600">
                <a:moveTo>
                  <a:pt x="0" y="0"/>
                </a:moveTo>
                <a:lnTo>
                  <a:pt x="6954012" y="0"/>
                </a:lnTo>
                <a:lnTo>
                  <a:pt x="6954012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3241080">
            <a:off x="-3019806" y="-1493479"/>
            <a:ext cx="6954012" cy="8229600"/>
          </a:xfrm>
          <a:custGeom>
            <a:avLst/>
            <a:gdLst/>
            <a:ahLst/>
            <a:cxnLst/>
            <a:rect l="l" t="t" r="r" b="b"/>
            <a:pathLst>
              <a:path w="6954012" h="8229600">
                <a:moveTo>
                  <a:pt x="0" y="0"/>
                </a:moveTo>
                <a:lnTo>
                  <a:pt x="6954012" y="0"/>
                </a:lnTo>
                <a:lnTo>
                  <a:pt x="6954012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3654236" y="4031609"/>
            <a:ext cx="10392176" cy="40923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38127" lvl="1" indent="-419064">
              <a:lnSpc>
                <a:spcPts val="5434"/>
              </a:lnSpc>
              <a:buFont typeface="Arial"/>
              <a:buChar char="•"/>
            </a:pPr>
            <a:r>
              <a:rPr lang="en-US" sz="3882" spc="38">
                <a:solidFill>
                  <a:srgbClr val="FEE9D6"/>
                </a:solidFill>
                <a:latin typeface="Simonetta"/>
              </a:rPr>
              <a:t>Nous vendons nos produits directement aux clients </a:t>
            </a:r>
          </a:p>
          <a:p>
            <a:pPr marL="838127" lvl="1" indent="-419064">
              <a:lnSpc>
                <a:spcPts val="5434"/>
              </a:lnSpc>
              <a:buFont typeface="Arial"/>
              <a:buChar char="•"/>
            </a:pPr>
            <a:r>
              <a:rPr lang="en-US" sz="3882" spc="38">
                <a:solidFill>
                  <a:srgbClr val="FEE9D6"/>
                </a:solidFill>
                <a:latin typeface="Simonetta"/>
              </a:rPr>
              <a:t>Nos produits sont redistribuer dans des épiceries local </a:t>
            </a:r>
          </a:p>
          <a:p>
            <a:pPr marL="838127" lvl="1" indent="-419064">
              <a:lnSpc>
                <a:spcPts val="5434"/>
              </a:lnSpc>
              <a:buFont typeface="Arial"/>
              <a:buChar char="•"/>
            </a:pPr>
            <a:r>
              <a:rPr lang="en-US" sz="3882" spc="38">
                <a:solidFill>
                  <a:srgbClr val="FEE9D6"/>
                </a:solidFill>
                <a:latin typeface="Simonetta"/>
              </a:rPr>
              <a:t>Nous vendons en ligne et livrons partout à Libreville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E1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859530" y="3630729"/>
            <a:ext cx="6568940" cy="1417907"/>
            <a:chOff x="0" y="0"/>
            <a:chExt cx="3314565" cy="71544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314565" cy="715449"/>
            </a:xfrm>
            <a:custGeom>
              <a:avLst/>
              <a:gdLst/>
              <a:ahLst/>
              <a:cxnLst/>
              <a:rect l="l" t="t" r="r" b="b"/>
              <a:pathLst>
                <a:path w="3314565" h="715449">
                  <a:moveTo>
                    <a:pt x="3190105" y="715449"/>
                  </a:moveTo>
                  <a:lnTo>
                    <a:pt x="124460" y="715449"/>
                  </a:lnTo>
                  <a:cubicBezTo>
                    <a:pt x="55880" y="715449"/>
                    <a:pt x="0" y="659569"/>
                    <a:pt x="0" y="59098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190105" y="0"/>
                  </a:lnTo>
                  <a:cubicBezTo>
                    <a:pt x="3258685" y="0"/>
                    <a:pt x="3314565" y="55880"/>
                    <a:pt x="3314565" y="124460"/>
                  </a:cubicBezTo>
                  <a:lnTo>
                    <a:pt x="3314565" y="590989"/>
                  </a:lnTo>
                  <a:cubicBezTo>
                    <a:pt x="3314565" y="659569"/>
                    <a:pt x="3258685" y="715449"/>
                    <a:pt x="3190105" y="715449"/>
                  </a:cubicBezTo>
                  <a:close/>
                </a:path>
              </a:pathLst>
            </a:custGeom>
            <a:solidFill>
              <a:srgbClr val="D8AE5E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5859530" y="5233987"/>
            <a:ext cx="6568940" cy="1417907"/>
            <a:chOff x="0" y="0"/>
            <a:chExt cx="3314565" cy="715449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314565" cy="715449"/>
            </a:xfrm>
            <a:custGeom>
              <a:avLst/>
              <a:gdLst/>
              <a:ahLst/>
              <a:cxnLst/>
              <a:rect l="l" t="t" r="r" b="b"/>
              <a:pathLst>
                <a:path w="3314565" h="715449">
                  <a:moveTo>
                    <a:pt x="3190105" y="715449"/>
                  </a:moveTo>
                  <a:lnTo>
                    <a:pt x="124460" y="715449"/>
                  </a:lnTo>
                  <a:cubicBezTo>
                    <a:pt x="55880" y="715449"/>
                    <a:pt x="0" y="659569"/>
                    <a:pt x="0" y="59098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190105" y="0"/>
                  </a:lnTo>
                  <a:cubicBezTo>
                    <a:pt x="3258685" y="0"/>
                    <a:pt x="3314565" y="55880"/>
                    <a:pt x="3314565" y="124460"/>
                  </a:cubicBezTo>
                  <a:lnTo>
                    <a:pt x="3314565" y="590989"/>
                  </a:lnTo>
                  <a:cubicBezTo>
                    <a:pt x="3314565" y="659569"/>
                    <a:pt x="3258685" y="715449"/>
                    <a:pt x="3190105" y="715449"/>
                  </a:cubicBezTo>
                  <a:close/>
                </a:path>
              </a:pathLst>
            </a:custGeom>
            <a:solidFill>
              <a:srgbClr val="D8AE5E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5859530" y="6837246"/>
            <a:ext cx="6568940" cy="1417907"/>
            <a:chOff x="0" y="0"/>
            <a:chExt cx="3314565" cy="71544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314565" cy="715449"/>
            </a:xfrm>
            <a:custGeom>
              <a:avLst/>
              <a:gdLst/>
              <a:ahLst/>
              <a:cxnLst/>
              <a:rect l="l" t="t" r="r" b="b"/>
              <a:pathLst>
                <a:path w="3314565" h="715449">
                  <a:moveTo>
                    <a:pt x="3190105" y="715449"/>
                  </a:moveTo>
                  <a:lnTo>
                    <a:pt x="124460" y="715449"/>
                  </a:lnTo>
                  <a:cubicBezTo>
                    <a:pt x="55880" y="715449"/>
                    <a:pt x="0" y="659569"/>
                    <a:pt x="0" y="59098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190105" y="0"/>
                  </a:lnTo>
                  <a:cubicBezTo>
                    <a:pt x="3258685" y="0"/>
                    <a:pt x="3314565" y="55880"/>
                    <a:pt x="3314565" y="124460"/>
                  </a:cubicBezTo>
                  <a:lnTo>
                    <a:pt x="3314565" y="590989"/>
                  </a:lnTo>
                  <a:cubicBezTo>
                    <a:pt x="3314565" y="659569"/>
                    <a:pt x="3258685" y="715449"/>
                    <a:pt x="3190105" y="715449"/>
                  </a:cubicBezTo>
                  <a:close/>
                </a:path>
              </a:pathLst>
            </a:custGeom>
            <a:solidFill>
              <a:srgbClr val="D8AE5E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5859530" y="8440505"/>
            <a:ext cx="6568940" cy="1417907"/>
            <a:chOff x="0" y="0"/>
            <a:chExt cx="3314565" cy="715449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314565" cy="715449"/>
            </a:xfrm>
            <a:custGeom>
              <a:avLst/>
              <a:gdLst/>
              <a:ahLst/>
              <a:cxnLst/>
              <a:rect l="l" t="t" r="r" b="b"/>
              <a:pathLst>
                <a:path w="3314565" h="715449">
                  <a:moveTo>
                    <a:pt x="3190105" y="715449"/>
                  </a:moveTo>
                  <a:lnTo>
                    <a:pt x="124460" y="715449"/>
                  </a:lnTo>
                  <a:cubicBezTo>
                    <a:pt x="55880" y="715449"/>
                    <a:pt x="0" y="659569"/>
                    <a:pt x="0" y="59098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190105" y="0"/>
                  </a:lnTo>
                  <a:cubicBezTo>
                    <a:pt x="3258685" y="0"/>
                    <a:pt x="3314565" y="55880"/>
                    <a:pt x="3314565" y="124460"/>
                  </a:cubicBezTo>
                  <a:lnTo>
                    <a:pt x="3314565" y="590989"/>
                  </a:lnTo>
                  <a:cubicBezTo>
                    <a:pt x="3314565" y="659569"/>
                    <a:pt x="3258685" y="715449"/>
                    <a:pt x="3190105" y="715449"/>
                  </a:cubicBezTo>
                  <a:close/>
                </a:path>
              </a:pathLst>
            </a:custGeom>
            <a:solidFill>
              <a:srgbClr val="D8AE5E"/>
            </a:solidFill>
          </p:spPr>
        </p:sp>
      </p:grpSp>
      <p:sp>
        <p:nvSpPr>
          <p:cNvPr id="10" name="Freeform 10"/>
          <p:cNvSpPr/>
          <p:nvPr/>
        </p:nvSpPr>
        <p:spPr>
          <a:xfrm rot="901530">
            <a:off x="15998042" y="-688383"/>
            <a:ext cx="4770493" cy="5645554"/>
          </a:xfrm>
          <a:custGeom>
            <a:avLst/>
            <a:gdLst/>
            <a:ahLst/>
            <a:cxnLst/>
            <a:rect l="l" t="t" r="r" b="b"/>
            <a:pathLst>
              <a:path w="4770493" h="5645554">
                <a:moveTo>
                  <a:pt x="0" y="0"/>
                </a:moveTo>
                <a:lnTo>
                  <a:pt x="4770493" y="0"/>
                </a:lnTo>
                <a:lnTo>
                  <a:pt x="4770493" y="5645554"/>
                </a:lnTo>
                <a:lnTo>
                  <a:pt x="0" y="56455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901530">
            <a:off x="-3092216" y="7798715"/>
            <a:ext cx="4770493" cy="5645554"/>
          </a:xfrm>
          <a:custGeom>
            <a:avLst/>
            <a:gdLst/>
            <a:ahLst/>
            <a:cxnLst/>
            <a:rect l="l" t="t" r="r" b="b"/>
            <a:pathLst>
              <a:path w="4770493" h="5645554">
                <a:moveTo>
                  <a:pt x="0" y="0"/>
                </a:moveTo>
                <a:lnTo>
                  <a:pt x="4770493" y="0"/>
                </a:lnTo>
                <a:lnTo>
                  <a:pt x="4770493" y="5645554"/>
                </a:lnTo>
                <a:lnTo>
                  <a:pt x="0" y="56455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901530">
            <a:off x="-1494097" y="7551626"/>
            <a:ext cx="4770493" cy="5645554"/>
          </a:xfrm>
          <a:custGeom>
            <a:avLst/>
            <a:gdLst/>
            <a:ahLst/>
            <a:cxnLst/>
            <a:rect l="l" t="t" r="r" b="b"/>
            <a:pathLst>
              <a:path w="4770493" h="5645554">
                <a:moveTo>
                  <a:pt x="0" y="0"/>
                </a:moveTo>
                <a:lnTo>
                  <a:pt x="4770493" y="0"/>
                </a:lnTo>
                <a:lnTo>
                  <a:pt x="4770493" y="5645554"/>
                </a:lnTo>
                <a:lnTo>
                  <a:pt x="0" y="56455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3" name="Group 13"/>
          <p:cNvGrpSpPr/>
          <p:nvPr/>
        </p:nvGrpSpPr>
        <p:grpSpPr>
          <a:xfrm>
            <a:off x="6177613" y="3987989"/>
            <a:ext cx="5932773" cy="703385"/>
            <a:chOff x="0" y="0"/>
            <a:chExt cx="7910364" cy="937847"/>
          </a:xfrm>
        </p:grpSpPr>
        <p:sp>
          <p:nvSpPr>
            <p:cNvPr id="14" name="TextBox 14"/>
            <p:cNvSpPr txBox="1"/>
            <p:nvPr/>
          </p:nvSpPr>
          <p:spPr>
            <a:xfrm>
              <a:off x="695001" y="-19050"/>
              <a:ext cx="6520363" cy="3651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21"/>
                </a:lnSpc>
              </a:pPr>
              <a:r>
                <a:rPr lang="en-US" sz="1708" spc="134">
                  <a:solidFill>
                    <a:srgbClr val="154734"/>
                  </a:solidFill>
                  <a:latin typeface="Montserrat Bold"/>
                </a:rPr>
                <a:t>AUBERGINES (500G)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496855"/>
              <a:ext cx="7910364" cy="3681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303"/>
                </a:lnSpc>
                <a:spcBef>
                  <a:spcPct val="0"/>
                </a:spcBef>
              </a:pPr>
              <a:r>
                <a:rPr lang="en-US" sz="1645">
                  <a:solidFill>
                    <a:srgbClr val="5A352C"/>
                  </a:solidFill>
                  <a:latin typeface="Montserrat"/>
                </a:rPr>
                <a:t>2500 Fr CFA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6177613" y="5591560"/>
            <a:ext cx="5932773" cy="703385"/>
            <a:chOff x="0" y="0"/>
            <a:chExt cx="7910364" cy="937847"/>
          </a:xfrm>
        </p:grpSpPr>
        <p:sp>
          <p:nvSpPr>
            <p:cNvPr id="17" name="TextBox 17"/>
            <p:cNvSpPr txBox="1"/>
            <p:nvPr/>
          </p:nvSpPr>
          <p:spPr>
            <a:xfrm>
              <a:off x="695001" y="-19050"/>
              <a:ext cx="6520363" cy="3651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21"/>
                </a:lnSpc>
              </a:pPr>
              <a:r>
                <a:rPr lang="en-US" sz="1708" spc="134">
                  <a:solidFill>
                    <a:srgbClr val="154734"/>
                  </a:solidFill>
                  <a:latin typeface="Montserrat Bold"/>
                </a:rPr>
                <a:t>OSEILLE (500G)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496855"/>
              <a:ext cx="7910364" cy="3681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303"/>
                </a:lnSpc>
                <a:spcBef>
                  <a:spcPct val="0"/>
                </a:spcBef>
              </a:pPr>
              <a:r>
                <a:rPr lang="en-US" sz="1645">
                  <a:solidFill>
                    <a:srgbClr val="5A352C"/>
                  </a:solidFill>
                  <a:latin typeface="Montserrat"/>
                </a:rPr>
                <a:t>2000 Fr CFA</a:t>
              </a: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6177613" y="7194507"/>
            <a:ext cx="5932773" cy="703385"/>
            <a:chOff x="0" y="0"/>
            <a:chExt cx="7910364" cy="937847"/>
          </a:xfrm>
        </p:grpSpPr>
        <p:sp>
          <p:nvSpPr>
            <p:cNvPr id="20" name="TextBox 20"/>
            <p:cNvSpPr txBox="1"/>
            <p:nvPr/>
          </p:nvSpPr>
          <p:spPr>
            <a:xfrm>
              <a:off x="695001" y="-19050"/>
              <a:ext cx="6520363" cy="3651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21"/>
                </a:lnSpc>
              </a:pPr>
              <a:r>
                <a:rPr lang="en-US" sz="1708" spc="134">
                  <a:solidFill>
                    <a:srgbClr val="154734"/>
                  </a:solidFill>
                  <a:latin typeface="Montserrat Bold"/>
                </a:rPr>
                <a:t>BEURRE D’ARACHIDE (500G)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496855"/>
              <a:ext cx="7910364" cy="3681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303"/>
                </a:lnSpc>
                <a:spcBef>
                  <a:spcPct val="0"/>
                </a:spcBef>
              </a:pPr>
              <a:r>
                <a:rPr lang="en-US" sz="1645">
                  <a:solidFill>
                    <a:srgbClr val="5A352C"/>
                  </a:solidFill>
                  <a:latin typeface="Montserrat"/>
                </a:rPr>
                <a:t>5000 Fr CFA</a:t>
              </a:r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6177613" y="8797766"/>
            <a:ext cx="5932773" cy="703385"/>
            <a:chOff x="0" y="0"/>
            <a:chExt cx="7910364" cy="937847"/>
          </a:xfrm>
        </p:grpSpPr>
        <p:sp>
          <p:nvSpPr>
            <p:cNvPr id="23" name="TextBox 23"/>
            <p:cNvSpPr txBox="1"/>
            <p:nvPr/>
          </p:nvSpPr>
          <p:spPr>
            <a:xfrm>
              <a:off x="695001" y="-19050"/>
              <a:ext cx="6520363" cy="3651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21"/>
                </a:lnSpc>
              </a:pPr>
              <a:r>
                <a:rPr lang="en-US" sz="1708" spc="134">
                  <a:solidFill>
                    <a:srgbClr val="154734"/>
                  </a:solidFill>
                  <a:latin typeface="Montserrat Bold"/>
                </a:rPr>
                <a:t>FOLON (500G)</a:t>
              </a:r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496855"/>
              <a:ext cx="7910364" cy="3681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303"/>
                </a:lnSpc>
                <a:spcBef>
                  <a:spcPct val="0"/>
                </a:spcBef>
              </a:pPr>
              <a:r>
                <a:rPr lang="en-US" sz="1645">
                  <a:solidFill>
                    <a:srgbClr val="5A352C"/>
                  </a:solidFill>
                  <a:latin typeface="Montserrat"/>
                </a:rPr>
                <a:t>2000 Fr CFA</a:t>
              </a:r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5859530" y="428588"/>
            <a:ext cx="6568940" cy="1417907"/>
            <a:chOff x="0" y="0"/>
            <a:chExt cx="3314565" cy="715449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3314565" cy="715449"/>
            </a:xfrm>
            <a:custGeom>
              <a:avLst/>
              <a:gdLst/>
              <a:ahLst/>
              <a:cxnLst/>
              <a:rect l="l" t="t" r="r" b="b"/>
              <a:pathLst>
                <a:path w="3314565" h="715449">
                  <a:moveTo>
                    <a:pt x="3190105" y="715449"/>
                  </a:moveTo>
                  <a:lnTo>
                    <a:pt x="124460" y="715449"/>
                  </a:lnTo>
                  <a:cubicBezTo>
                    <a:pt x="55880" y="715449"/>
                    <a:pt x="0" y="659569"/>
                    <a:pt x="0" y="59098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190105" y="0"/>
                  </a:lnTo>
                  <a:cubicBezTo>
                    <a:pt x="3258685" y="0"/>
                    <a:pt x="3314565" y="55880"/>
                    <a:pt x="3314565" y="124460"/>
                  </a:cubicBezTo>
                  <a:lnTo>
                    <a:pt x="3314565" y="590989"/>
                  </a:lnTo>
                  <a:cubicBezTo>
                    <a:pt x="3314565" y="659569"/>
                    <a:pt x="3258685" y="715449"/>
                    <a:pt x="3190105" y="715449"/>
                  </a:cubicBezTo>
                  <a:close/>
                </a:path>
              </a:pathLst>
            </a:custGeom>
            <a:solidFill>
              <a:srgbClr val="D8AE5E"/>
            </a:solidFill>
          </p:spPr>
        </p:sp>
      </p:grpSp>
      <p:grpSp>
        <p:nvGrpSpPr>
          <p:cNvPr id="27" name="Group 27"/>
          <p:cNvGrpSpPr/>
          <p:nvPr/>
        </p:nvGrpSpPr>
        <p:grpSpPr>
          <a:xfrm>
            <a:off x="5859530" y="2031847"/>
            <a:ext cx="6568940" cy="1417907"/>
            <a:chOff x="0" y="0"/>
            <a:chExt cx="3314565" cy="715449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3314565" cy="715449"/>
            </a:xfrm>
            <a:custGeom>
              <a:avLst/>
              <a:gdLst/>
              <a:ahLst/>
              <a:cxnLst/>
              <a:rect l="l" t="t" r="r" b="b"/>
              <a:pathLst>
                <a:path w="3314565" h="715449">
                  <a:moveTo>
                    <a:pt x="3190105" y="715449"/>
                  </a:moveTo>
                  <a:lnTo>
                    <a:pt x="124460" y="715449"/>
                  </a:lnTo>
                  <a:cubicBezTo>
                    <a:pt x="55880" y="715449"/>
                    <a:pt x="0" y="659569"/>
                    <a:pt x="0" y="59098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190105" y="0"/>
                  </a:lnTo>
                  <a:cubicBezTo>
                    <a:pt x="3258685" y="0"/>
                    <a:pt x="3314565" y="55880"/>
                    <a:pt x="3314565" y="124460"/>
                  </a:cubicBezTo>
                  <a:lnTo>
                    <a:pt x="3314565" y="590989"/>
                  </a:lnTo>
                  <a:cubicBezTo>
                    <a:pt x="3314565" y="659569"/>
                    <a:pt x="3258685" y="715449"/>
                    <a:pt x="3190105" y="715449"/>
                  </a:cubicBezTo>
                  <a:close/>
                </a:path>
              </a:pathLst>
            </a:custGeom>
            <a:solidFill>
              <a:srgbClr val="D8AE5E"/>
            </a:solidFill>
          </p:spPr>
        </p:sp>
      </p:grpSp>
      <p:grpSp>
        <p:nvGrpSpPr>
          <p:cNvPr id="29" name="Group 29"/>
          <p:cNvGrpSpPr/>
          <p:nvPr/>
        </p:nvGrpSpPr>
        <p:grpSpPr>
          <a:xfrm>
            <a:off x="6177613" y="785849"/>
            <a:ext cx="5932773" cy="703385"/>
            <a:chOff x="0" y="0"/>
            <a:chExt cx="7910364" cy="937847"/>
          </a:xfrm>
        </p:grpSpPr>
        <p:sp>
          <p:nvSpPr>
            <p:cNvPr id="30" name="TextBox 30"/>
            <p:cNvSpPr txBox="1"/>
            <p:nvPr/>
          </p:nvSpPr>
          <p:spPr>
            <a:xfrm>
              <a:off x="695001" y="-19050"/>
              <a:ext cx="6520363" cy="3651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21"/>
                </a:lnSpc>
              </a:pPr>
              <a:r>
                <a:rPr lang="en-US" sz="1708" spc="134">
                  <a:solidFill>
                    <a:srgbClr val="154734"/>
                  </a:solidFill>
                  <a:latin typeface="Montserrat Bold"/>
                </a:rPr>
                <a:t>FEUILLES DE MANIOC (1KG)</a:t>
              </a:r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0" y="496855"/>
              <a:ext cx="7910364" cy="3681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303"/>
                </a:lnSpc>
                <a:spcBef>
                  <a:spcPct val="0"/>
                </a:spcBef>
              </a:pPr>
              <a:r>
                <a:rPr lang="en-US" sz="1645">
                  <a:solidFill>
                    <a:srgbClr val="5A352C"/>
                  </a:solidFill>
                  <a:latin typeface="Montserrat"/>
                </a:rPr>
                <a:t>2000 Fr CFA</a:t>
              </a:r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6177613" y="2386919"/>
            <a:ext cx="5932773" cy="703385"/>
            <a:chOff x="0" y="0"/>
            <a:chExt cx="7910364" cy="937847"/>
          </a:xfrm>
        </p:grpSpPr>
        <p:sp>
          <p:nvSpPr>
            <p:cNvPr id="33" name="TextBox 33"/>
            <p:cNvSpPr txBox="1"/>
            <p:nvPr/>
          </p:nvSpPr>
          <p:spPr>
            <a:xfrm>
              <a:off x="695001" y="-19050"/>
              <a:ext cx="6520363" cy="3651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21"/>
                </a:lnSpc>
              </a:pPr>
              <a:r>
                <a:rPr lang="en-US" sz="1708" spc="134">
                  <a:solidFill>
                    <a:srgbClr val="154734"/>
                  </a:solidFill>
                  <a:latin typeface="Montserrat Bold"/>
                </a:rPr>
                <a:t>ÉPINARDS (500G)</a:t>
              </a:r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0" y="496855"/>
              <a:ext cx="7910364" cy="3681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303"/>
                </a:lnSpc>
                <a:spcBef>
                  <a:spcPct val="0"/>
                </a:spcBef>
              </a:pPr>
              <a:r>
                <a:rPr lang="en-US" sz="1645">
                  <a:solidFill>
                    <a:srgbClr val="5A352C"/>
                  </a:solidFill>
                  <a:latin typeface="Montserrat"/>
                </a:rPr>
                <a:t>2000 Fr CFA</a:t>
              </a:r>
            </a:p>
          </p:txBody>
        </p:sp>
      </p:grpSp>
      <p:sp>
        <p:nvSpPr>
          <p:cNvPr id="35" name="Freeform 35"/>
          <p:cNvSpPr/>
          <p:nvPr/>
        </p:nvSpPr>
        <p:spPr>
          <a:xfrm>
            <a:off x="14111989" y="6041051"/>
            <a:ext cx="2471601" cy="2471601"/>
          </a:xfrm>
          <a:custGeom>
            <a:avLst/>
            <a:gdLst/>
            <a:ahLst/>
            <a:cxnLst/>
            <a:rect l="l" t="t" r="r" b="b"/>
            <a:pathLst>
              <a:path w="2471601" h="2471601">
                <a:moveTo>
                  <a:pt x="0" y="0"/>
                </a:moveTo>
                <a:lnTo>
                  <a:pt x="2471602" y="0"/>
                </a:lnTo>
                <a:lnTo>
                  <a:pt x="2471602" y="2471601"/>
                </a:lnTo>
                <a:lnTo>
                  <a:pt x="0" y="247160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36" name="TextBox 36"/>
          <p:cNvSpPr txBox="1"/>
          <p:nvPr/>
        </p:nvSpPr>
        <p:spPr>
          <a:xfrm rot="-5400000">
            <a:off x="1621355" y="6077868"/>
            <a:ext cx="6667291" cy="8937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688"/>
              </a:lnSpc>
            </a:pPr>
            <a:r>
              <a:rPr lang="en-US" sz="6688">
                <a:solidFill>
                  <a:srgbClr val="154734"/>
                </a:solidFill>
                <a:latin typeface="Montserrat Heavy"/>
              </a:rPr>
              <a:t>CATALOGUE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E1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837089" y="2088395"/>
            <a:ext cx="10613822" cy="7169905"/>
            <a:chOff x="0" y="0"/>
            <a:chExt cx="14151762" cy="9559874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2053015" cy="2053015"/>
              <a:chOff x="0" y="0"/>
              <a:chExt cx="812800" cy="81280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blipFill>
                <a:blip r:embed="rId2"/>
                <a:stretch>
                  <a:fillRect t="-12572" b="-12572"/>
                </a:stretch>
              </a:blipFill>
            </p:spPr>
          </p:sp>
        </p:grpSp>
        <p:sp>
          <p:nvSpPr>
            <p:cNvPr id="5" name="TextBox 5"/>
            <p:cNvSpPr txBox="1"/>
            <p:nvPr/>
          </p:nvSpPr>
          <p:spPr>
            <a:xfrm>
              <a:off x="2517560" y="877917"/>
              <a:ext cx="11634203" cy="9443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721"/>
                </a:lnSpc>
              </a:pPr>
              <a:r>
                <a:rPr lang="en-US" sz="2474">
                  <a:solidFill>
                    <a:srgbClr val="000000"/>
                  </a:solidFill>
                  <a:latin typeface="Simonetta"/>
                </a:rPr>
                <a:t>Manager, maitrise des process, de la règlementation, gestion comptable.</a:t>
              </a:r>
            </a:p>
          </p:txBody>
        </p:sp>
        <p:grpSp>
          <p:nvGrpSpPr>
            <p:cNvPr id="6" name="Group 6"/>
            <p:cNvGrpSpPr/>
            <p:nvPr/>
          </p:nvGrpSpPr>
          <p:grpSpPr>
            <a:xfrm>
              <a:off x="0" y="2548900"/>
              <a:ext cx="2053015" cy="2053015"/>
              <a:chOff x="0" y="0"/>
              <a:chExt cx="812800" cy="8128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 b="-50000"/>
                </a:stretch>
              </a:blipFill>
            </p:spPr>
          </p:sp>
        </p:grpSp>
        <p:sp>
          <p:nvSpPr>
            <p:cNvPr id="8" name="TextBox 8"/>
            <p:cNvSpPr txBox="1"/>
            <p:nvPr/>
          </p:nvSpPr>
          <p:spPr>
            <a:xfrm>
              <a:off x="2517560" y="19050"/>
              <a:ext cx="11298970" cy="4836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721"/>
                </a:lnSpc>
              </a:pPr>
              <a:r>
                <a:rPr lang="en-US" sz="2474">
                  <a:solidFill>
                    <a:srgbClr val="000000"/>
                  </a:solidFill>
                  <a:latin typeface="Montserrat Bold"/>
                </a:rPr>
                <a:t>EBORI MAGANGA LEDAGA RUBIS MARJOLEINE 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2517560" y="3797387"/>
              <a:ext cx="11634203" cy="9443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721"/>
                </a:lnSpc>
              </a:pPr>
              <a:r>
                <a:rPr lang="en-US" sz="2474">
                  <a:solidFill>
                    <a:srgbClr val="000000"/>
                  </a:solidFill>
                  <a:latin typeface="Simonetta"/>
                </a:rPr>
                <a:t>Responsable production, maitrise des techniques de production et gestion des stocks.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2517560" y="2938520"/>
              <a:ext cx="11298970" cy="4836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721"/>
                </a:lnSpc>
              </a:pPr>
              <a:r>
                <a:rPr lang="en-US" sz="2474">
                  <a:solidFill>
                    <a:srgbClr val="000000"/>
                  </a:solidFill>
                  <a:latin typeface="Montserrat Bold"/>
                </a:rPr>
                <a:t>AYIA ARWIS ARONE</a:t>
              </a:r>
            </a:p>
          </p:txBody>
        </p:sp>
        <p:grpSp>
          <p:nvGrpSpPr>
            <p:cNvPr id="11" name="Group 11"/>
            <p:cNvGrpSpPr/>
            <p:nvPr/>
          </p:nvGrpSpPr>
          <p:grpSpPr>
            <a:xfrm>
              <a:off x="0" y="5097799"/>
              <a:ext cx="2053015" cy="2053015"/>
              <a:chOff x="0" y="0"/>
              <a:chExt cx="812800" cy="81280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blipFill>
                <a:blip r:embed="rId4"/>
                <a:stretch>
                  <a:fillRect l="-26431" t="-2010" r="-46242" b="-157100"/>
                </a:stretch>
              </a:blipFill>
            </p:spPr>
          </p:sp>
        </p:grpSp>
        <p:sp>
          <p:nvSpPr>
            <p:cNvPr id="13" name="TextBox 13"/>
            <p:cNvSpPr txBox="1"/>
            <p:nvPr/>
          </p:nvSpPr>
          <p:spPr>
            <a:xfrm>
              <a:off x="2517560" y="6206446"/>
              <a:ext cx="11634203" cy="9443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721"/>
                </a:lnSpc>
              </a:pPr>
              <a:r>
                <a:rPr lang="en-US" sz="2474">
                  <a:solidFill>
                    <a:srgbClr val="000000"/>
                  </a:solidFill>
                  <a:latin typeface="Simonetta"/>
                </a:rPr>
                <a:t>Responsable commercial, gestion des ventes et bon négociateur, homme du terrain.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2517560" y="5347579"/>
              <a:ext cx="11298970" cy="4836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721"/>
                </a:lnSpc>
              </a:pPr>
              <a:r>
                <a:rPr lang="en-US" sz="2474">
                  <a:solidFill>
                    <a:srgbClr val="000000"/>
                  </a:solidFill>
                  <a:latin typeface="Montserrat Bold"/>
                </a:rPr>
                <a:t>MBINGA EFEROL</a:t>
              </a:r>
            </a:p>
          </p:txBody>
        </p:sp>
        <p:grpSp>
          <p:nvGrpSpPr>
            <p:cNvPr id="15" name="Group 15"/>
            <p:cNvGrpSpPr/>
            <p:nvPr/>
          </p:nvGrpSpPr>
          <p:grpSpPr>
            <a:xfrm>
              <a:off x="0" y="7506859"/>
              <a:ext cx="2053015" cy="2053015"/>
              <a:chOff x="0" y="0"/>
              <a:chExt cx="812800" cy="8128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blipFill>
                <a:blip r:embed="rId5"/>
                <a:stretch>
                  <a:fillRect r="-55345" b="-133163"/>
                </a:stretch>
              </a:blipFill>
            </p:spPr>
          </p:sp>
        </p:grpSp>
        <p:sp>
          <p:nvSpPr>
            <p:cNvPr id="17" name="TextBox 17"/>
            <p:cNvSpPr txBox="1"/>
            <p:nvPr/>
          </p:nvSpPr>
          <p:spPr>
            <a:xfrm>
              <a:off x="2517560" y="8615505"/>
              <a:ext cx="11634203" cy="4836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721"/>
                </a:lnSpc>
              </a:pPr>
              <a:r>
                <a:rPr lang="en-US" sz="2474">
                  <a:solidFill>
                    <a:srgbClr val="000000"/>
                  </a:solidFill>
                  <a:latin typeface="Simonetta"/>
                </a:rPr>
                <a:t>Responsable marketing ,de la communication et de la stratégie. 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2517560" y="7756638"/>
              <a:ext cx="11298970" cy="4836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721"/>
                </a:lnSpc>
              </a:pPr>
              <a:r>
                <a:rPr lang="en-US" sz="2474">
                  <a:solidFill>
                    <a:srgbClr val="000000"/>
                  </a:solidFill>
                  <a:latin typeface="Montserrat Bold"/>
                </a:rPr>
                <a:t>TSONA MOUANDA MELISSA</a:t>
              </a:r>
            </a:p>
          </p:txBody>
        </p:sp>
      </p:grpSp>
      <p:sp>
        <p:nvSpPr>
          <p:cNvPr id="19" name="Freeform 19"/>
          <p:cNvSpPr/>
          <p:nvPr/>
        </p:nvSpPr>
        <p:spPr>
          <a:xfrm rot="4272713">
            <a:off x="14220444" y="4609996"/>
            <a:ext cx="6954012" cy="8229600"/>
          </a:xfrm>
          <a:custGeom>
            <a:avLst/>
            <a:gdLst/>
            <a:ahLst/>
            <a:cxnLst/>
            <a:rect l="l" t="t" r="r" b="b"/>
            <a:pathLst>
              <a:path w="6954012" h="8229600">
                <a:moveTo>
                  <a:pt x="0" y="0"/>
                </a:moveTo>
                <a:lnTo>
                  <a:pt x="6954012" y="0"/>
                </a:lnTo>
                <a:lnTo>
                  <a:pt x="6954012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0" name="TextBox 20"/>
          <p:cNvSpPr txBox="1"/>
          <p:nvPr/>
        </p:nvSpPr>
        <p:spPr>
          <a:xfrm rot="-5400000">
            <a:off x="-1381954" y="5999178"/>
            <a:ext cx="5565001" cy="9532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834"/>
              </a:lnSpc>
            </a:pPr>
            <a:r>
              <a:rPr lang="en-US" sz="5595">
                <a:solidFill>
                  <a:srgbClr val="154734"/>
                </a:solidFill>
                <a:latin typeface="Montserrat Heavy"/>
              </a:rPr>
              <a:t>L’ÉQUIPE</a:t>
            </a:r>
          </a:p>
        </p:txBody>
      </p:sp>
      <p:sp>
        <p:nvSpPr>
          <p:cNvPr id="21" name="Freeform 21"/>
          <p:cNvSpPr/>
          <p:nvPr/>
        </p:nvSpPr>
        <p:spPr>
          <a:xfrm>
            <a:off x="15714451" y="1028700"/>
            <a:ext cx="1544849" cy="1544849"/>
          </a:xfrm>
          <a:custGeom>
            <a:avLst/>
            <a:gdLst/>
            <a:ahLst/>
            <a:cxnLst/>
            <a:rect l="l" t="t" r="r" b="b"/>
            <a:pathLst>
              <a:path w="1544849" h="1544849">
                <a:moveTo>
                  <a:pt x="0" y="0"/>
                </a:moveTo>
                <a:lnTo>
                  <a:pt x="1544849" y="0"/>
                </a:lnTo>
                <a:lnTo>
                  <a:pt x="1544849" y="1544849"/>
                </a:lnTo>
                <a:lnTo>
                  <a:pt x="0" y="154484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 rot="-1516610">
            <a:off x="-3375987" y="-3086100"/>
            <a:ext cx="11590986" cy="8229600"/>
          </a:xfrm>
          <a:custGeom>
            <a:avLst/>
            <a:gdLst/>
            <a:ahLst/>
            <a:cxnLst/>
            <a:rect l="l" t="t" r="r" b="b"/>
            <a:pathLst>
              <a:path w="11590986" h="8229600">
                <a:moveTo>
                  <a:pt x="0" y="0"/>
                </a:moveTo>
                <a:lnTo>
                  <a:pt x="11590986" y="0"/>
                </a:lnTo>
                <a:lnTo>
                  <a:pt x="11590986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 rot="-1516610">
            <a:off x="-3223587" y="-2933700"/>
            <a:ext cx="11590986" cy="8229600"/>
          </a:xfrm>
          <a:custGeom>
            <a:avLst/>
            <a:gdLst/>
            <a:ahLst/>
            <a:cxnLst/>
            <a:rect l="l" t="t" r="r" b="b"/>
            <a:pathLst>
              <a:path w="11590986" h="8229600">
                <a:moveTo>
                  <a:pt x="0" y="0"/>
                </a:moveTo>
                <a:lnTo>
                  <a:pt x="11590986" y="0"/>
                </a:lnTo>
                <a:lnTo>
                  <a:pt x="11590986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AE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8860649">
            <a:off x="14309068" y="-2874909"/>
            <a:ext cx="8415064" cy="9958655"/>
          </a:xfrm>
          <a:custGeom>
            <a:avLst/>
            <a:gdLst/>
            <a:ahLst/>
            <a:cxnLst/>
            <a:rect l="l" t="t" r="r" b="b"/>
            <a:pathLst>
              <a:path w="8415064" h="9958655">
                <a:moveTo>
                  <a:pt x="0" y="0"/>
                </a:moveTo>
                <a:lnTo>
                  <a:pt x="8415064" y="0"/>
                </a:lnTo>
                <a:lnTo>
                  <a:pt x="8415064" y="9958656"/>
                </a:lnTo>
                <a:lnTo>
                  <a:pt x="0" y="99586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8860649">
            <a:off x="-4207532" y="4131223"/>
            <a:ext cx="8415064" cy="9958655"/>
          </a:xfrm>
          <a:custGeom>
            <a:avLst/>
            <a:gdLst/>
            <a:ahLst/>
            <a:cxnLst/>
            <a:rect l="l" t="t" r="r" b="b"/>
            <a:pathLst>
              <a:path w="8415064" h="9958655">
                <a:moveTo>
                  <a:pt x="0" y="0"/>
                </a:moveTo>
                <a:lnTo>
                  <a:pt x="8415064" y="0"/>
                </a:lnTo>
                <a:lnTo>
                  <a:pt x="8415064" y="9958655"/>
                </a:lnTo>
                <a:lnTo>
                  <a:pt x="0" y="995865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5911069" y="3113677"/>
            <a:ext cx="6465861" cy="3364707"/>
            <a:chOff x="0" y="0"/>
            <a:chExt cx="8621149" cy="4486277"/>
          </a:xfrm>
        </p:grpSpPr>
        <p:sp>
          <p:nvSpPr>
            <p:cNvPr id="5" name="TextBox 5"/>
            <p:cNvSpPr txBox="1"/>
            <p:nvPr/>
          </p:nvSpPr>
          <p:spPr>
            <a:xfrm>
              <a:off x="0" y="1790553"/>
              <a:ext cx="8621149" cy="26957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427"/>
                </a:lnSpc>
              </a:pPr>
              <a:r>
                <a:rPr lang="en-US" sz="8252">
                  <a:solidFill>
                    <a:srgbClr val="5A352C"/>
                  </a:solidFill>
                  <a:latin typeface="Noto Serif Display Heavy"/>
                </a:rPr>
                <a:t>1 000 000 FCFA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1624406" y="-19050"/>
              <a:ext cx="5372336" cy="9202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99"/>
                </a:lnSpc>
              </a:pPr>
              <a:r>
                <a:rPr lang="en-US" sz="2153" spc="316">
                  <a:solidFill>
                    <a:srgbClr val="5A352C"/>
                  </a:solidFill>
                  <a:latin typeface="Simonetta Bold"/>
                </a:rPr>
                <a:t>CHIFFRE D’AFFAIRE ACTUEL</a:t>
              </a:r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4462116" y="1325304"/>
            <a:ext cx="9363767" cy="9398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7000">
                <a:solidFill>
                  <a:srgbClr val="FEE9D6"/>
                </a:solidFill>
                <a:latin typeface="Montserrat Bold"/>
              </a:rPr>
              <a:t>ÉTAT FINANCIER</a:t>
            </a:r>
          </a:p>
        </p:txBody>
      </p:sp>
      <p:sp>
        <p:nvSpPr>
          <p:cNvPr id="8" name="Freeform 8"/>
          <p:cNvSpPr/>
          <p:nvPr/>
        </p:nvSpPr>
        <p:spPr>
          <a:xfrm>
            <a:off x="8292205" y="7326110"/>
            <a:ext cx="1932190" cy="1932190"/>
          </a:xfrm>
          <a:custGeom>
            <a:avLst/>
            <a:gdLst/>
            <a:ahLst/>
            <a:cxnLst/>
            <a:rect l="l" t="t" r="r" b="b"/>
            <a:pathLst>
              <a:path w="1932190" h="1932190">
                <a:moveTo>
                  <a:pt x="0" y="0"/>
                </a:moveTo>
                <a:lnTo>
                  <a:pt x="1932190" y="0"/>
                </a:lnTo>
                <a:lnTo>
                  <a:pt x="1932190" y="1932190"/>
                </a:lnTo>
                <a:lnTo>
                  <a:pt x="0" y="193219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E1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516610">
            <a:off x="-3375987" y="-3086100"/>
            <a:ext cx="11590986" cy="8229600"/>
          </a:xfrm>
          <a:custGeom>
            <a:avLst/>
            <a:gdLst/>
            <a:ahLst/>
            <a:cxnLst/>
            <a:rect l="l" t="t" r="r" b="b"/>
            <a:pathLst>
              <a:path w="11590986" h="8229600">
                <a:moveTo>
                  <a:pt x="0" y="0"/>
                </a:moveTo>
                <a:lnTo>
                  <a:pt x="11590986" y="0"/>
                </a:lnTo>
                <a:lnTo>
                  <a:pt x="11590986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4272713">
            <a:off x="14220444" y="4609996"/>
            <a:ext cx="6954012" cy="8229600"/>
          </a:xfrm>
          <a:custGeom>
            <a:avLst/>
            <a:gdLst/>
            <a:ahLst/>
            <a:cxnLst/>
            <a:rect l="l" t="t" r="r" b="b"/>
            <a:pathLst>
              <a:path w="6954012" h="8229600">
                <a:moveTo>
                  <a:pt x="0" y="0"/>
                </a:moveTo>
                <a:lnTo>
                  <a:pt x="6954012" y="0"/>
                </a:lnTo>
                <a:lnTo>
                  <a:pt x="6954012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028700" y="7593409"/>
            <a:ext cx="1664891" cy="1664891"/>
          </a:xfrm>
          <a:custGeom>
            <a:avLst/>
            <a:gdLst/>
            <a:ahLst/>
            <a:cxnLst/>
            <a:rect l="l" t="t" r="r" b="b"/>
            <a:pathLst>
              <a:path w="1664891" h="1664891">
                <a:moveTo>
                  <a:pt x="0" y="0"/>
                </a:moveTo>
                <a:lnTo>
                  <a:pt x="1664891" y="0"/>
                </a:lnTo>
                <a:lnTo>
                  <a:pt x="1664891" y="1664891"/>
                </a:lnTo>
                <a:lnTo>
                  <a:pt x="0" y="166489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4093227" y="2331900"/>
            <a:ext cx="10101547" cy="5261510"/>
          </a:xfrm>
          <a:custGeom>
            <a:avLst/>
            <a:gdLst/>
            <a:ahLst/>
            <a:cxnLst/>
            <a:rect l="l" t="t" r="r" b="b"/>
            <a:pathLst>
              <a:path w="10101547" h="5261510">
                <a:moveTo>
                  <a:pt x="0" y="0"/>
                </a:moveTo>
                <a:lnTo>
                  <a:pt x="10101546" y="0"/>
                </a:lnTo>
                <a:lnTo>
                  <a:pt x="10101546" y="5261509"/>
                </a:lnTo>
                <a:lnTo>
                  <a:pt x="0" y="5261509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t="-1313" r="-388" b="-1478"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3656876" y="962025"/>
            <a:ext cx="10974249" cy="6700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4"/>
              </a:lnSpc>
            </a:pPr>
            <a:r>
              <a:rPr lang="en-US" sz="3995">
                <a:solidFill>
                  <a:srgbClr val="154734"/>
                </a:solidFill>
                <a:latin typeface="Montserrat Heavy"/>
              </a:rPr>
              <a:t>ESTIMATION DES BESOINS DU PROJET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E1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516610">
            <a:off x="-3375987" y="-3086100"/>
            <a:ext cx="11590986" cy="8229600"/>
          </a:xfrm>
          <a:custGeom>
            <a:avLst/>
            <a:gdLst/>
            <a:ahLst/>
            <a:cxnLst/>
            <a:rect l="l" t="t" r="r" b="b"/>
            <a:pathLst>
              <a:path w="11590986" h="8229600">
                <a:moveTo>
                  <a:pt x="0" y="0"/>
                </a:moveTo>
                <a:lnTo>
                  <a:pt x="11590986" y="0"/>
                </a:lnTo>
                <a:lnTo>
                  <a:pt x="11590986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4272713">
            <a:off x="14220444" y="4609996"/>
            <a:ext cx="6954012" cy="8229600"/>
          </a:xfrm>
          <a:custGeom>
            <a:avLst/>
            <a:gdLst/>
            <a:ahLst/>
            <a:cxnLst/>
            <a:rect l="l" t="t" r="r" b="b"/>
            <a:pathLst>
              <a:path w="6954012" h="8229600">
                <a:moveTo>
                  <a:pt x="0" y="0"/>
                </a:moveTo>
                <a:lnTo>
                  <a:pt x="6954012" y="0"/>
                </a:lnTo>
                <a:lnTo>
                  <a:pt x="6954012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028700" y="7593409"/>
            <a:ext cx="1664891" cy="1664891"/>
          </a:xfrm>
          <a:custGeom>
            <a:avLst/>
            <a:gdLst/>
            <a:ahLst/>
            <a:cxnLst/>
            <a:rect l="l" t="t" r="r" b="b"/>
            <a:pathLst>
              <a:path w="1664891" h="1664891">
                <a:moveTo>
                  <a:pt x="0" y="0"/>
                </a:moveTo>
                <a:lnTo>
                  <a:pt x="1664891" y="0"/>
                </a:lnTo>
                <a:lnTo>
                  <a:pt x="1664891" y="1664891"/>
                </a:lnTo>
                <a:lnTo>
                  <a:pt x="0" y="166489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4216018" y="3066020"/>
            <a:ext cx="9474250" cy="6192280"/>
          </a:xfrm>
          <a:custGeom>
            <a:avLst/>
            <a:gdLst/>
            <a:ahLst/>
            <a:cxnLst/>
            <a:rect l="l" t="t" r="r" b="b"/>
            <a:pathLst>
              <a:path w="9474250" h="6192280">
                <a:moveTo>
                  <a:pt x="0" y="0"/>
                </a:moveTo>
                <a:lnTo>
                  <a:pt x="9474250" y="0"/>
                </a:lnTo>
                <a:lnTo>
                  <a:pt x="9474250" y="6192280"/>
                </a:lnTo>
                <a:lnTo>
                  <a:pt x="0" y="619228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t="-4605"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5306984" y="962025"/>
            <a:ext cx="8383284" cy="13748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594"/>
              </a:lnSpc>
            </a:pPr>
            <a:r>
              <a:rPr lang="en-US" sz="3995">
                <a:solidFill>
                  <a:srgbClr val="154734"/>
                </a:solidFill>
                <a:latin typeface="Montserrat Heavy"/>
              </a:rPr>
              <a:t>SYNTHÈSE DES DÉPENSES D’EXPLOITATION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E1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516610">
            <a:off x="-3375987" y="-3086100"/>
            <a:ext cx="11590986" cy="8229600"/>
          </a:xfrm>
          <a:custGeom>
            <a:avLst/>
            <a:gdLst/>
            <a:ahLst/>
            <a:cxnLst/>
            <a:rect l="l" t="t" r="r" b="b"/>
            <a:pathLst>
              <a:path w="11590986" h="8229600">
                <a:moveTo>
                  <a:pt x="0" y="0"/>
                </a:moveTo>
                <a:lnTo>
                  <a:pt x="11590986" y="0"/>
                </a:lnTo>
                <a:lnTo>
                  <a:pt x="11590986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4272713">
            <a:off x="14220444" y="4609996"/>
            <a:ext cx="6954012" cy="8229600"/>
          </a:xfrm>
          <a:custGeom>
            <a:avLst/>
            <a:gdLst/>
            <a:ahLst/>
            <a:cxnLst/>
            <a:rect l="l" t="t" r="r" b="b"/>
            <a:pathLst>
              <a:path w="6954012" h="8229600">
                <a:moveTo>
                  <a:pt x="0" y="0"/>
                </a:moveTo>
                <a:lnTo>
                  <a:pt x="6954012" y="0"/>
                </a:lnTo>
                <a:lnTo>
                  <a:pt x="6954012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028700" y="7593409"/>
            <a:ext cx="1664891" cy="1664891"/>
          </a:xfrm>
          <a:custGeom>
            <a:avLst/>
            <a:gdLst/>
            <a:ahLst/>
            <a:cxnLst/>
            <a:rect l="l" t="t" r="r" b="b"/>
            <a:pathLst>
              <a:path w="1664891" h="1664891">
                <a:moveTo>
                  <a:pt x="0" y="0"/>
                </a:moveTo>
                <a:lnTo>
                  <a:pt x="1664891" y="0"/>
                </a:lnTo>
                <a:lnTo>
                  <a:pt x="1664891" y="1664891"/>
                </a:lnTo>
                <a:lnTo>
                  <a:pt x="0" y="166489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2753818" y="2935171"/>
            <a:ext cx="11754660" cy="4104174"/>
          </a:xfrm>
          <a:custGeom>
            <a:avLst/>
            <a:gdLst/>
            <a:ahLst/>
            <a:cxnLst/>
            <a:rect l="l" t="t" r="r" b="b"/>
            <a:pathLst>
              <a:path w="11754660" h="4104174">
                <a:moveTo>
                  <a:pt x="0" y="0"/>
                </a:moveTo>
                <a:lnTo>
                  <a:pt x="11754659" y="0"/>
                </a:lnTo>
                <a:lnTo>
                  <a:pt x="11754659" y="4104174"/>
                </a:lnTo>
                <a:lnTo>
                  <a:pt x="0" y="410417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512" t="-1737"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5225457" y="1793753"/>
            <a:ext cx="8383284" cy="6700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4"/>
              </a:lnSpc>
            </a:pPr>
            <a:r>
              <a:rPr lang="en-US" sz="3995">
                <a:solidFill>
                  <a:srgbClr val="154734"/>
                </a:solidFill>
                <a:latin typeface="Montserrat Heavy"/>
              </a:rPr>
              <a:t>ESTIMATION DES RECETTES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47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3241080">
            <a:off x="-3210306" y="-1683979"/>
            <a:ext cx="6954012" cy="8229600"/>
          </a:xfrm>
          <a:custGeom>
            <a:avLst/>
            <a:gdLst/>
            <a:ahLst/>
            <a:cxnLst/>
            <a:rect l="l" t="t" r="r" b="b"/>
            <a:pathLst>
              <a:path w="6954012" h="8229600">
                <a:moveTo>
                  <a:pt x="0" y="0"/>
                </a:moveTo>
                <a:lnTo>
                  <a:pt x="6954012" y="0"/>
                </a:lnTo>
                <a:lnTo>
                  <a:pt x="6954012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4462116" y="1344047"/>
            <a:ext cx="9363767" cy="7598905"/>
            <a:chOff x="0" y="0"/>
            <a:chExt cx="12485023" cy="10131873"/>
          </a:xfrm>
        </p:grpSpPr>
        <p:sp>
          <p:nvSpPr>
            <p:cNvPr id="4" name="TextBox 4"/>
            <p:cNvSpPr txBox="1"/>
            <p:nvPr/>
          </p:nvSpPr>
          <p:spPr>
            <a:xfrm>
              <a:off x="0" y="160867"/>
              <a:ext cx="12485023" cy="14647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000"/>
                </a:lnSpc>
              </a:pPr>
              <a:r>
                <a:rPr lang="en-US" sz="8000">
                  <a:solidFill>
                    <a:srgbClr val="FEE9D6"/>
                  </a:solidFill>
                  <a:latin typeface="Montserrat Heavy"/>
                </a:rPr>
                <a:t>Sommaire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517946" y="2067585"/>
              <a:ext cx="11449131" cy="80443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75"/>
                </a:lnSpc>
              </a:pPr>
              <a:r>
                <a:rPr lang="en-US" sz="3125" spc="31">
                  <a:solidFill>
                    <a:srgbClr val="FEE9D6"/>
                  </a:solidFill>
                  <a:latin typeface="Simonetta"/>
                </a:rPr>
                <a:t>La vision</a:t>
              </a:r>
            </a:p>
            <a:p>
              <a:pPr algn="ctr">
                <a:lnSpc>
                  <a:spcPts val="4375"/>
                </a:lnSpc>
              </a:pPr>
              <a:r>
                <a:rPr lang="en-US" sz="3125" spc="31">
                  <a:solidFill>
                    <a:srgbClr val="FEE9D6"/>
                  </a:solidFill>
                  <a:latin typeface="Simonetta"/>
                </a:rPr>
                <a:t>Le problème</a:t>
              </a:r>
            </a:p>
            <a:p>
              <a:pPr algn="ctr">
                <a:lnSpc>
                  <a:spcPts val="4375"/>
                </a:lnSpc>
              </a:pPr>
              <a:r>
                <a:rPr lang="en-US" sz="3125" spc="31">
                  <a:solidFill>
                    <a:srgbClr val="FEE9D6"/>
                  </a:solidFill>
                  <a:latin typeface="Simonetta"/>
                </a:rPr>
                <a:t>La solution</a:t>
              </a:r>
            </a:p>
            <a:p>
              <a:pPr algn="ctr">
                <a:lnSpc>
                  <a:spcPts val="4375"/>
                </a:lnSpc>
              </a:pPr>
              <a:r>
                <a:rPr lang="en-US" sz="3125" spc="31">
                  <a:solidFill>
                    <a:srgbClr val="FEE9D6"/>
                  </a:solidFill>
                  <a:latin typeface="Simonetta"/>
                </a:rPr>
                <a:t>Les alternatives / les concurrents</a:t>
              </a:r>
            </a:p>
            <a:p>
              <a:pPr algn="ctr">
                <a:lnSpc>
                  <a:spcPts val="4375"/>
                </a:lnSpc>
              </a:pPr>
              <a:r>
                <a:rPr lang="en-US" sz="3125" spc="31">
                  <a:solidFill>
                    <a:srgbClr val="FEE9D6"/>
                  </a:solidFill>
                  <a:latin typeface="Simonetta"/>
                </a:rPr>
                <a:t>Le produit</a:t>
              </a:r>
            </a:p>
            <a:p>
              <a:pPr algn="ctr">
                <a:lnSpc>
                  <a:spcPts val="4375"/>
                </a:lnSpc>
              </a:pPr>
              <a:r>
                <a:rPr lang="en-US" sz="3125" spc="31">
                  <a:solidFill>
                    <a:srgbClr val="FEE9D6"/>
                  </a:solidFill>
                  <a:latin typeface="Simonetta"/>
                </a:rPr>
                <a:t>La taille du marché et ses caractéristiques</a:t>
              </a:r>
            </a:p>
            <a:p>
              <a:pPr algn="ctr">
                <a:lnSpc>
                  <a:spcPts val="4375"/>
                </a:lnSpc>
              </a:pPr>
              <a:r>
                <a:rPr lang="en-US" sz="3125" spc="31">
                  <a:solidFill>
                    <a:srgbClr val="FEE9D6"/>
                  </a:solidFill>
                  <a:latin typeface="Simonetta"/>
                </a:rPr>
                <a:t>Notre modèle économique</a:t>
              </a:r>
            </a:p>
            <a:p>
              <a:pPr algn="ctr">
                <a:lnSpc>
                  <a:spcPts val="4375"/>
                </a:lnSpc>
              </a:pPr>
              <a:r>
                <a:rPr lang="en-US" sz="3125" spc="31">
                  <a:solidFill>
                    <a:srgbClr val="FEE9D6"/>
                  </a:solidFill>
                  <a:latin typeface="Simonetta"/>
                </a:rPr>
                <a:t>L’équipe</a:t>
              </a:r>
            </a:p>
            <a:p>
              <a:pPr algn="ctr">
                <a:lnSpc>
                  <a:spcPts val="4375"/>
                </a:lnSpc>
              </a:pPr>
              <a:r>
                <a:rPr lang="en-US" sz="3125" spc="31">
                  <a:solidFill>
                    <a:srgbClr val="FEE9D6"/>
                  </a:solidFill>
                  <a:latin typeface="Simonetta"/>
                </a:rPr>
                <a:t>Coût du projet</a:t>
              </a:r>
            </a:p>
            <a:p>
              <a:pPr algn="ctr">
                <a:lnSpc>
                  <a:spcPts val="4375"/>
                </a:lnSpc>
              </a:pPr>
              <a:r>
                <a:rPr lang="en-US" sz="3125" spc="31">
                  <a:solidFill>
                    <a:srgbClr val="FEE9D6"/>
                  </a:solidFill>
                  <a:latin typeface="Simonetta"/>
                </a:rPr>
                <a:t>Les réalisation actuelles</a:t>
              </a:r>
            </a:p>
            <a:p>
              <a:pPr algn="ctr">
                <a:lnSpc>
                  <a:spcPts val="4374"/>
                </a:lnSpc>
              </a:pPr>
              <a:r>
                <a:rPr lang="en-US" sz="3124" spc="31">
                  <a:solidFill>
                    <a:srgbClr val="FEE9D6"/>
                  </a:solidFill>
                  <a:latin typeface="Simonetta"/>
                </a:rPr>
                <a:t>OKR (Objectifs et résultats clés)</a:t>
              </a:r>
            </a:p>
          </p:txBody>
        </p:sp>
      </p:grpSp>
      <p:sp>
        <p:nvSpPr>
          <p:cNvPr id="6" name="Freeform 6"/>
          <p:cNvSpPr/>
          <p:nvPr/>
        </p:nvSpPr>
        <p:spPr>
          <a:xfrm rot="4272713">
            <a:off x="14220444" y="4609996"/>
            <a:ext cx="6954012" cy="8229600"/>
          </a:xfrm>
          <a:custGeom>
            <a:avLst/>
            <a:gdLst/>
            <a:ahLst/>
            <a:cxnLst/>
            <a:rect l="l" t="t" r="r" b="b"/>
            <a:pathLst>
              <a:path w="6954012" h="8229600">
                <a:moveTo>
                  <a:pt x="0" y="0"/>
                </a:moveTo>
                <a:lnTo>
                  <a:pt x="6954012" y="0"/>
                </a:lnTo>
                <a:lnTo>
                  <a:pt x="6954012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3241080">
            <a:off x="-3019806" y="-1493479"/>
            <a:ext cx="6954012" cy="8229600"/>
          </a:xfrm>
          <a:custGeom>
            <a:avLst/>
            <a:gdLst/>
            <a:ahLst/>
            <a:cxnLst/>
            <a:rect l="l" t="t" r="r" b="b"/>
            <a:pathLst>
              <a:path w="6954012" h="8229600">
                <a:moveTo>
                  <a:pt x="0" y="0"/>
                </a:moveTo>
                <a:lnTo>
                  <a:pt x="6954012" y="0"/>
                </a:lnTo>
                <a:lnTo>
                  <a:pt x="6954012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E1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516610">
            <a:off x="-3375987" y="-3086100"/>
            <a:ext cx="11590986" cy="8229600"/>
          </a:xfrm>
          <a:custGeom>
            <a:avLst/>
            <a:gdLst/>
            <a:ahLst/>
            <a:cxnLst/>
            <a:rect l="l" t="t" r="r" b="b"/>
            <a:pathLst>
              <a:path w="11590986" h="8229600">
                <a:moveTo>
                  <a:pt x="0" y="0"/>
                </a:moveTo>
                <a:lnTo>
                  <a:pt x="11590986" y="0"/>
                </a:lnTo>
                <a:lnTo>
                  <a:pt x="11590986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4272713">
            <a:off x="14220444" y="4609996"/>
            <a:ext cx="6954012" cy="8229600"/>
          </a:xfrm>
          <a:custGeom>
            <a:avLst/>
            <a:gdLst/>
            <a:ahLst/>
            <a:cxnLst/>
            <a:rect l="l" t="t" r="r" b="b"/>
            <a:pathLst>
              <a:path w="6954012" h="8229600">
                <a:moveTo>
                  <a:pt x="0" y="0"/>
                </a:moveTo>
                <a:lnTo>
                  <a:pt x="6954012" y="0"/>
                </a:lnTo>
                <a:lnTo>
                  <a:pt x="6954012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8120616" y="6337287"/>
            <a:ext cx="2046769" cy="2046769"/>
          </a:xfrm>
          <a:custGeom>
            <a:avLst/>
            <a:gdLst/>
            <a:ahLst/>
            <a:cxnLst/>
            <a:rect l="l" t="t" r="r" b="b"/>
            <a:pathLst>
              <a:path w="2046769" h="2046769">
                <a:moveTo>
                  <a:pt x="0" y="0"/>
                </a:moveTo>
                <a:lnTo>
                  <a:pt x="2046768" y="0"/>
                </a:lnTo>
                <a:lnTo>
                  <a:pt x="2046768" y="2046769"/>
                </a:lnTo>
                <a:lnTo>
                  <a:pt x="0" y="204676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3553017" y="4107809"/>
            <a:ext cx="11728163" cy="1358756"/>
          </a:xfrm>
          <a:custGeom>
            <a:avLst/>
            <a:gdLst/>
            <a:ahLst/>
            <a:cxnLst/>
            <a:rect l="l" t="t" r="r" b="b"/>
            <a:pathLst>
              <a:path w="11728163" h="1358756">
                <a:moveTo>
                  <a:pt x="0" y="0"/>
                </a:moveTo>
                <a:lnTo>
                  <a:pt x="11728163" y="0"/>
                </a:lnTo>
                <a:lnTo>
                  <a:pt x="11728163" y="1358755"/>
                </a:lnTo>
                <a:lnTo>
                  <a:pt x="0" y="135875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t="-5606"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4243581" y="2909184"/>
            <a:ext cx="10347035" cy="6700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4"/>
              </a:lnSpc>
            </a:pPr>
            <a:r>
              <a:rPr lang="en-US" sz="3995">
                <a:solidFill>
                  <a:srgbClr val="154734"/>
                </a:solidFill>
                <a:latin typeface="Montserrat Heavy"/>
              </a:rPr>
              <a:t>ESTIMATION DU CHIFFRE D’AFFAIRE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E1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516610">
            <a:off x="-3375987" y="-3086100"/>
            <a:ext cx="11590986" cy="8229600"/>
          </a:xfrm>
          <a:custGeom>
            <a:avLst/>
            <a:gdLst/>
            <a:ahLst/>
            <a:cxnLst/>
            <a:rect l="l" t="t" r="r" b="b"/>
            <a:pathLst>
              <a:path w="11590986" h="8229600">
                <a:moveTo>
                  <a:pt x="0" y="0"/>
                </a:moveTo>
                <a:lnTo>
                  <a:pt x="11590986" y="0"/>
                </a:lnTo>
                <a:lnTo>
                  <a:pt x="11590986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4272713">
            <a:off x="14220444" y="4609996"/>
            <a:ext cx="6954012" cy="8229600"/>
          </a:xfrm>
          <a:custGeom>
            <a:avLst/>
            <a:gdLst/>
            <a:ahLst/>
            <a:cxnLst/>
            <a:rect l="l" t="t" r="r" b="b"/>
            <a:pathLst>
              <a:path w="6954012" h="8229600">
                <a:moveTo>
                  <a:pt x="0" y="0"/>
                </a:moveTo>
                <a:lnTo>
                  <a:pt x="6954012" y="0"/>
                </a:lnTo>
                <a:lnTo>
                  <a:pt x="6954012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926460" y="7978274"/>
            <a:ext cx="1493045" cy="1493045"/>
          </a:xfrm>
          <a:custGeom>
            <a:avLst/>
            <a:gdLst/>
            <a:ahLst/>
            <a:cxnLst/>
            <a:rect l="l" t="t" r="r" b="b"/>
            <a:pathLst>
              <a:path w="1493045" h="1493045">
                <a:moveTo>
                  <a:pt x="0" y="0"/>
                </a:moveTo>
                <a:lnTo>
                  <a:pt x="1493046" y="0"/>
                </a:lnTo>
                <a:lnTo>
                  <a:pt x="1493046" y="1493045"/>
                </a:lnTo>
                <a:lnTo>
                  <a:pt x="0" y="149304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4207695" y="3476518"/>
            <a:ext cx="10157400" cy="5248279"/>
          </a:xfrm>
          <a:custGeom>
            <a:avLst/>
            <a:gdLst/>
            <a:ahLst/>
            <a:cxnLst/>
            <a:rect l="l" t="t" r="r" b="b"/>
            <a:pathLst>
              <a:path w="10157400" h="5248279">
                <a:moveTo>
                  <a:pt x="0" y="0"/>
                </a:moveTo>
                <a:lnTo>
                  <a:pt x="10157399" y="0"/>
                </a:lnTo>
                <a:lnTo>
                  <a:pt x="10157399" y="5248278"/>
                </a:lnTo>
                <a:lnTo>
                  <a:pt x="0" y="524827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t="-2367"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4207695" y="1836614"/>
            <a:ext cx="9872610" cy="6700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4"/>
              </a:lnSpc>
            </a:pPr>
            <a:r>
              <a:rPr lang="en-US" sz="3995">
                <a:solidFill>
                  <a:srgbClr val="154734"/>
                </a:solidFill>
                <a:latin typeface="Montserrat Heavy"/>
              </a:rPr>
              <a:t>UTILISATION DE LA SUBVENTION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E1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8921550">
            <a:off x="14518618" y="-3503559"/>
            <a:ext cx="8415064" cy="9958655"/>
          </a:xfrm>
          <a:custGeom>
            <a:avLst/>
            <a:gdLst/>
            <a:ahLst/>
            <a:cxnLst/>
            <a:rect l="l" t="t" r="r" b="b"/>
            <a:pathLst>
              <a:path w="8415064" h="9958655">
                <a:moveTo>
                  <a:pt x="0" y="0"/>
                </a:moveTo>
                <a:lnTo>
                  <a:pt x="8415064" y="0"/>
                </a:lnTo>
                <a:lnTo>
                  <a:pt x="8415064" y="9958656"/>
                </a:lnTo>
                <a:lnTo>
                  <a:pt x="0" y="99586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10262218">
            <a:off x="-4207532" y="4607473"/>
            <a:ext cx="8415064" cy="9958655"/>
          </a:xfrm>
          <a:custGeom>
            <a:avLst/>
            <a:gdLst/>
            <a:ahLst/>
            <a:cxnLst/>
            <a:rect l="l" t="t" r="r" b="b"/>
            <a:pathLst>
              <a:path w="8415064" h="9958655">
                <a:moveTo>
                  <a:pt x="0" y="0"/>
                </a:moveTo>
                <a:lnTo>
                  <a:pt x="8415064" y="0"/>
                </a:lnTo>
                <a:lnTo>
                  <a:pt x="8415064" y="9958655"/>
                </a:lnTo>
                <a:lnTo>
                  <a:pt x="0" y="995865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AutoShape 4"/>
          <p:cNvSpPr/>
          <p:nvPr/>
        </p:nvSpPr>
        <p:spPr>
          <a:xfrm>
            <a:off x="5314950" y="4059322"/>
            <a:ext cx="7600950" cy="57150"/>
          </a:xfrm>
          <a:prstGeom prst="rect">
            <a:avLst/>
          </a:prstGeom>
          <a:solidFill>
            <a:srgbClr val="154734"/>
          </a:solidFill>
        </p:spPr>
      </p:sp>
      <p:grpSp>
        <p:nvGrpSpPr>
          <p:cNvPr id="5" name="Group 5"/>
          <p:cNvGrpSpPr/>
          <p:nvPr/>
        </p:nvGrpSpPr>
        <p:grpSpPr>
          <a:xfrm>
            <a:off x="8905875" y="3878347"/>
            <a:ext cx="419100" cy="419100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154734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7470373" y="4682099"/>
            <a:ext cx="3290104" cy="2438400"/>
            <a:chOff x="0" y="0"/>
            <a:chExt cx="4386806" cy="3251200"/>
          </a:xfrm>
        </p:grpSpPr>
        <p:sp>
          <p:nvSpPr>
            <p:cNvPr id="8" name="TextBox 8"/>
            <p:cNvSpPr txBox="1"/>
            <p:nvPr/>
          </p:nvSpPr>
          <p:spPr>
            <a:xfrm>
              <a:off x="0" y="-28575"/>
              <a:ext cx="4386806" cy="6728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60"/>
                </a:lnSpc>
              </a:pPr>
              <a:r>
                <a:rPr lang="en-US" sz="3200" spc="252">
                  <a:solidFill>
                    <a:srgbClr val="154734"/>
                  </a:solidFill>
                  <a:latin typeface="Simonetta"/>
                </a:rPr>
                <a:t>PROSPECTS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62938" y="694055"/>
              <a:ext cx="4311731" cy="22675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421005" lvl="1" indent="-210502">
                <a:lnSpc>
                  <a:spcPts val="2729"/>
                </a:lnSpc>
                <a:buFont typeface="Arial"/>
                <a:buChar char="•"/>
              </a:pPr>
              <a:r>
                <a:rPr lang="en-US" sz="1950">
                  <a:solidFill>
                    <a:srgbClr val="5A352C"/>
                  </a:solidFill>
                  <a:latin typeface="Simonetta"/>
                </a:rPr>
                <a:t>Prospections des clients</a:t>
              </a:r>
            </a:p>
            <a:p>
              <a:pPr marL="421005" lvl="1" indent="-210502">
                <a:lnSpc>
                  <a:spcPts val="2729"/>
                </a:lnSpc>
                <a:buFont typeface="Arial"/>
                <a:buChar char="•"/>
              </a:pPr>
              <a:r>
                <a:rPr lang="en-US" sz="1950">
                  <a:solidFill>
                    <a:srgbClr val="5A352C"/>
                  </a:solidFill>
                  <a:latin typeface="Simonetta"/>
                </a:rPr>
                <a:t>Prospections des 10 boutiquiers partenaires</a:t>
              </a:r>
            </a:p>
            <a:p>
              <a:pPr>
                <a:lnSpc>
                  <a:spcPts val="2729"/>
                </a:lnSpc>
              </a:pPr>
              <a:r>
                <a:rPr lang="en-US" sz="1950">
                  <a:solidFill>
                    <a:srgbClr val="5A352C"/>
                  </a:solidFill>
                  <a:latin typeface="Simonetta"/>
                </a:rPr>
                <a:t> </a:t>
              </a:r>
            </a:p>
            <a:p>
              <a:pPr>
                <a:lnSpc>
                  <a:spcPts val="2729"/>
                </a:lnSpc>
              </a:pPr>
              <a:endParaRPr lang="en-US" sz="1950">
                <a:solidFill>
                  <a:srgbClr val="5A352C"/>
                </a:solidFill>
                <a:latin typeface="Simonetta"/>
              </a:endParaRP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3584173" y="4686067"/>
            <a:ext cx="3290104" cy="4148931"/>
            <a:chOff x="0" y="0"/>
            <a:chExt cx="4386806" cy="5531908"/>
          </a:xfrm>
        </p:grpSpPr>
        <p:sp>
          <p:nvSpPr>
            <p:cNvPr id="11" name="TextBox 11"/>
            <p:cNvSpPr txBox="1"/>
            <p:nvPr/>
          </p:nvSpPr>
          <p:spPr>
            <a:xfrm>
              <a:off x="0" y="-28575"/>
              <a:ext cx="4386806" cy="6728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60"/>
                </a:lnSpc>
              </a:pPr>
              <a:r>
                <a:rPr lang="en-US" sz="3200" spc="252">
                  <a:solidFill>
                    <a:srgbClr val="154734"/>
                  </a:solidFill>
                  <a:latin typeface="Simonetta"/>
                </a:rPr>
                <a:t>DIGITAL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62938" y="698288"/>
              <a:ext cx="4311731" cy="45535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421005" lvl="1" indent="-210502">
                <a:lnSpc>
                  <a:spcPts val="2729"/>
                </a:lnSpc>
                <a:buFont typeface="Arial"/>
                <a:buChar char="•"/>
              </a:pPr>
              <a:r>
                <a:rPr lang="en-US" sz="1950">
                  <a:solidFill>
                    <a:srgbClr val="5A352C"/>
                  </a:solidFill>
                  <a:latin typeface="Simonetta"/>
                </a:rPr>
                <a:t>Nouvelle charte graphique et stratégie digitale</a:t>
              </a:r>
            </a:p>
            <a:p>
              <a:pPr marL="421005" lvl="1" indent="-210502">
                <a:lnSpc>
                  <a:spcPts val="2729"/>
                </a:lnSpc>
                <a:buFont typeface="Arial"/>
                <a:buChar char="•"/>
              </a:pPr>
              <a:r>
                <a:rPr lang="en-US" sz="1950">
                  <a:solidFill>
                    <a:srgbClr val="5A352C"/>
                  </a:solidFill>
                  <a:latin typeface="Simonetta"/>
                </a:rPr>
                <a:t>Reprise en main du compte Instagram</a:t>
              </a:r>
            </a:p>
            <a:p>
              <a:pPr marL="421005" lvl="1" indent="-210502">
                <a:lnSpc>
                  <a:spcPts val="2729"/>
                </a:lnSpc>
                <a:buFont typeface="Arial"/>
                <a:buChar char="•"/>
              </a:pPr>
              <a:r>
                <a:rPr lang="en-US" sz="1950">
                  <a:solidFill>
                    <a:srgbClr val="5A352C"/>
                  </a:solidFill>
                  <a:latin typeface="Simonetta"/>
                </a:rPr>
                <a:t>Création d’une chaîne de diffusion WhatsApp</a:t>
              </a:r>
            </a:p>
            <a:p>
              <a:pPr marL="421005" lvl="1" indent="-210502">
                <a:lnSpc>
                  <a:spcPts val="2729"/>
                </a:lnSpc>
                <a:buFont typeface="Arial"/>
                <a:buChar char="•"/>
              </a:pPr>
              <a:r>
                <a:rPr lang="en-US" sz="1950">
                  <a:solidFill>
                    <a:srgbClr val="5A352C"/>
                  </a:solidFill>
                  <a:latin typeface="Simonetta"/>
                </a:rPr>
                <a:t>Réalisation de la maquette du site web</a:t>
              </a:r>
            </a:p>
            <a:p>
              <a:pPr marL="421005" lvl="1" indent="-210502">
                <a:lnSpc>
                  <a:spcPts val="2729"/>
                </a:lnSpc>
                <a:buFont typeface="Arial"/>
                <a:buChar char="•"/>
              </a:pPr>
              <a:r>
                <a:rPr lang="en-US" sz="1950">
                  <a:solidFill>
                    <a:srgbClr val="5A352C"/>
                  </a:solidFill>
                  <a:latin typeface="Simonetta"/>
                </a:rPr>
                <a:t>Maquette du branding du congélateur</a:t>
              </a: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1413723" y="4686067"/>
            <a:ext cx="3290104" cy="1752600"/>
            <a:chOff x="0" y="0"/>
            <a:chExt cx="4386806" cy="2336800"/>
          </a:xfrm>
        </p:grpSpPr>
        <p:sp>
          <p:nvSpPr>
            <p:cNvPr id="14" name="TextBox 14"/>
            <p:cNvSpPr txBox="1"/>
            <p:nvPr/>
          </p:nvSpPr>
          <p:spPr>
            <a:xfrm>
              <a:off x="0" y="-28575"/>
              <a:ext cx="4386806" cy="6728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60"/>
                </a:lnSpc>
              </a:pPr>
              <a:r>
                <a:rPr lang="en-US" sz="3200" spc="252">
                  <a:solidFill>
                    <a:srgbClr val="154734"/>
                  </a:solidFill>
                  <a:latin typeface="Simonetta"/>
                </a:rPr>
                <a:t>PARTENARIATS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62938" y="694055"/>
              <a:ext cx="4311731" cy="13531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421005" lvl="1" indent="-210502">
                <a:lnSpc>
                  <a:spcPts val="2729"/>
                </a:lnSpc>
                <a:buFont typeface="Arial"/>
                <a:buChar char="•"/>
              </a:pPr>
              <a:r>
                <a:rPr lang="en-US" sz="1950">
                  <a:solidFill>
                    <a:srgbClr val="5A352C"/>
                  </a:solidFill>
                  <a:latin typeface="Simonetta"/>
                </a:rPr>
                <a:t>Signature d’un partenariat dépôt du congélateur dans la semaine..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5019675" y="3878347"/>
            <a:ext cx="419100" cy="419100"/>
            <a:chOff x="0" y="0"/>
            <a:chExt cx="6350000" cy="63500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154734"/>
            </a:solidFill>
          </p:spPr>
        </p:sp>
      </p:grpSp>
      <p:grpSp>
        <p:nvGrpSpPr>
          <p:cNvPr id="18" name="Group 18"/>
          <p:cNvGrpSpPr/>
          <p:nvPr/>
        </p:nvGrpSpPr>
        <p:grpSpPr>
          <a:xfrm>
            <a:off x="12849225" y="3878347"/>
            <a:ext cx="419100" cy="419100"/>
            <a:chOff x="0" y="0"/>
            <a:chExt cx="6350000" cy="63500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154734"/>
            </a:solidFill>
          </p:spPr>
        </p:sp>
      </p:grpSp>
      <p:sp>
        <p:nvSpPr>
          <p:cNvPr id="20" name="TextBox 20"/>
          <p:cNvSpPr txBox="1"/>
          <p:nvPr/>
        </p:nvSpPr>
        <p:spPr>
          <a:xfrm>
            <a:off x="4395441" y="1590069"/>
            <a:ext cx="9497117" cy="8229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50"/>
              </a:lnSpc>
            </a:pPr>
            <a:r>
              <a:rPr lang="en-US" sz="6150">
                <a:solidFill>
                  <a:srgbClr val="154734"/>
                </a:solidFill>
                <a:latin typeface="Montserrat Heavy"/>
              </a:rPr>
              <a:t>RÉALISATIONS</a:t>
            </a:r>
          </a:p>
        </p:txBody>
      </p:sp>
      <p:sp>
        <p:nvSpPr>
          <p:cNvPr id="21" name="Freeform 21"/>
          <p:cNvSpPr/>
          <p:nvPr/>
        </p:nvSpPr>
        <p:spPr>
          <a:xfrm>
            <a:off x="13892559" y="7120499"/>
            <a:ext cx="2050604" cy="2050604"/>
          </a:xfrm>
          <a:custGeom>
            <a:avLst/>
            <a:gdLst/>
            <a:ahLst/>
            <a:cxnLst/>
            <a:rect l="l" t="t" r="r" b="b"/>
            <a:pathLst>
              <a:path w="2050604" h="2050604">
                <a:moveTo>
                  <a:pt x="0" y="0"/>
                </a:moveTo>
                <a:lnTo>
                  <a:pt x="2050604" y="0"/>
                </a:lnTo>
                <a:lnTo>
                  <a:pt x="2050604" y="2050603"/>
                </a:lnTo>
                <a:lnTo>
                  <a:pt x="0" y="205060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E1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43534" y="3458734"/>
            <a:ext cx="5677384" cy="479464"/>
            <a:chOff x="0" y="0"/>
            <a:chExt cx="2305288" cy="19468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305288" cy="194685"/>
            </a:xfrm>
            <a:custGeom>
              <a:avLst/>
              <a:gdLst/>
              <a:ahLst/>
              <a:cxnLst/>
              <a:rect l="l" t="t" r="r" b="b"/>
              <a:pathLst>
                <a:path w="2305288" h="194685">
                  <a:moveTo>
                    <a:pt x="69546" y="0"/>
                  </a:moveTo>
                  <a:lnTo>
                    <a:pt x="2235743" y="0"/>
                  </a:lnTo>
                  <a:cubicBezTo>
                    <a:pt x="2274152" y="0"/>
                    <a:pt x="2305288" y="31137"/>
                    <a:pt x="2305288" y="69546"/>
                  </a:cubicBezTo>
                  <a:lnTo>
                    <a:pt x="2305288" y="125140"/>
                  </a:lnTo>
                  <a:cubicBezTo>
                    <a:pt x="2305288" y="163549"/>
                    <a:pt x="2274152" y="194685"/>
                    <a:pt x="2235743" y="194685"/>
                  </a:cubicBezTo>
                  <a:lnTo>
                    <a:pt x="69546" y="194685"/>
                  </a:lnTo>
                  <a:cubicBezTo>
                    <a:pt x="31137" y="194685"/>
                    <a:pt x="0" y="163549"/>
                    <a:pt x="0" y="125140"/>
                  </a:cubicBezTo>
                  <a:lnTo>
                    <a:pt x="0" y="69546"/>
                  </a:lnTo>
                  <a:cubicBezTo>
                    <a:pt x="0" y="31137"/>
                    <a:pt x="31137" y="0"/>
                    <a:pt x="69546" y="0"/>
                  </a:cubicBezTo>
                  <a:close/>
                </a:path>
              </a:pathLst>
            </a:custGeom>
            <a:solidFill>
              <a:srgbClr val="154734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2305288" cy="2518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263690" y="3539034"/>
            <a:ext cx="4947039" cy="3474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52"/>
              </a:lnSpc>
            </a:pPr>
            <a:r>
              <a:rPr lang="en-US" sz="2502">
                <a:solidFill>
                  <a:srgbClr val="FFFFFF"/>
                </a:solidFill>
                <a:latin typeface="Montserrat Bold"/>
              </a:rPr>
              <a:t>OBJECTIFS À COURT TERME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263690" y="4101550"/>
            <a:ext cx="8499471" cy="1281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00174" lvl="1" indent="-250087">
              <a:lnSpc>
                <a:spcPts val="2548"/>
              </a:lnSpc>
              <a:buFont typeface="Arial"/>
              <a:buChar char="•"/>
            </a:pPr>
            <a:r>
              <a:rPr lang="en-US" sz="2316">
                <a:solidFill>
                  <a:srgbClr val="000000"/>
                </a:solidFill>
                <a:latin typeface="Montserrat"/>
              </a:rPr>
              <a:t>Produire et écouler par mois un maximum de 150 pièces par produits</a:t>
            </a:r>
          </a:p>
          <a:p>
            <a:pPr marL="500174" lvl="1" indent="-250087">
              <a:lnSpc>
                <a:spcPts val="2548"/>
              </a:lnSpc>
              <a:buFont typeface="Arial"/>
              <a:buChar char="•"/>
            </a:pPr>
            <a:r>
              <a:rPr lang="en-US" sz="2316">
                <a:solidFill>
                  <a:srgbClr val="000000"/>
                </a:solidFill>
                <a:latin typeface="Montserrat"/>
              </a:rPr>
              <a:t>Signer des partenariats de vente avec des 9 Boutique (épiceries) et 15 particuliers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74157" y="8612412"/>
            <a:ext cx="9387301" cy="6458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00174" lvl="1" indent="-250087">
              <a:lnSpc>
                <a:spcPts val="2548"/>
              </a:lnSpc>
              <a:buFont typeface="Arial"/>
              <a:buChar char="•"/>
            </a:pPr>
            <a:r>
              <a:rPr lang="en-US" sz="2316">
                <a:solidFill>
                  <a:srgbClr val="000000"/>
                </a:solidFill>
                <a:latin typeface="Montserrat"/>
              </a:rPr>
              <a:t>Développer notre propre exploitation agricole d’ici 2028, </a:t>
            </a:r>
          </a:p>
          <a:p>
            <a:pPr marL="500174" lvl="1" indent="-250087">
              <a:lnSpc>
                <a:spcPts val="2548"/>
              </a:lnSpc>
              <a:buFont typeface="Arial"/>
              <a:buChar char="•"/>
            </a:pPr>
            <a:r>
              <a:rPr lang="en-US" sz="2316">
                <a:solidFill>
                  <a:srgbClr val="000000"/>
                </a:solidFill>
                <a:latin typeface="Montserrat"/>
              </a:rPr>
              <a:t>Ouvrir notre propre magasin d’ici 2028.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1043534" y="5784339"/>
            <a:ext cx="5677384" cy="597762"/>
            <a:chOff x="0" y="0"/>
            <a:chExt cx="2305288" cy="24272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305288" cy="242720"/>
            </a:xfrm>
            <a:custGeom>
              <a:avLst/>
              <a:gdLst/>
              <a:ahLst/>
              <a:cxnLst/>
              <a:rect l="l" t="t" r="r" b="b"/>
              <a:pathLst>
                <a:path w="2305288" h="242720">
                  <a:moveTo>
                    <a:pt x="69546" y="0"/>
                  </a:moveTo>
                  <a:lnTo>
                    <a:pt x="2235743" y="0"/>
                  </a:lnTo>
                  <a:cubicBezTo>
                    <a:pt x="2274152" y="0"/>
                    <a:pt x="2305288" y="31137"/>
                    <a:pt x="2305288" y="69546"/>
                  </a:cubicBezTo>
                  <a:lnTo>
                    <a:pt x="2305288" y="173174"/>
                  </a:lnTo>
                  <a:cubicBezTo>
                    <a:pt x="2305288" y="211583"/>
                    <a:pt x="2274152" y="242720"/>
                    <a:pt x="2235743" y="242720"/>
                  </a:cubicBezTo>
                  <a:lnTo>
                    <a:pt x="69546" y="242720"/>
                  </a:lnTo>
                  <a:cubicBezTo>
                    <a:pt x="51101" y="242720"/>
                    <a:pt x="33412" y="235393"/>
                    <a:pt x="20369" y="222350"/>
                  </a:cubicBezTo>
                  <a:cubicBezTo>
                    <a:pt x="7327" y="209308"/>
                    <a:pt x="0" y="191619"/>
                    <a:pt x="0" y="173174"/>
                  </a:cubicBezTo>
                  <a:lnTo>
                    <a:pt x="0" y="69546"/>
                  </a:lnTo>
                  <a:cubicBezTo>
                    <a:pt x="0" y="31137"/>
                    <a:pt x="31137" y="0"/>
                    <a:pt x="69546" y="0"/>
                  </a:cubicBezTo>
                  <a:close/>
                </a:path>
              </a:pathLst>
            </a:custGeom>
            <a:solidFill>
              <a:srgbClr val="154734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57150"/>
              <a:ext cx="2305288" cy="2998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028700" y="7748455"/>
            <a:ext cx="5692218" cy="514157"/>
            <a:chOff x="0" y="0"/>
            <a:chExt cx="2311312" cy="208772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311312" cy="208772"/>
            </a:xfrm>
            <a:custGeom>
              <a:avLst/>
              <a:gdLst/>
              <a:ahLst/>
              <a:cxnLst/>
              <a:rect l="l" t="t" r="r" b="b"/>
              <a:pathLst>
                <a:path w="2311312" h="208772">
                  <a:moveTo>
                    <a:pt x="69365" y="0"/>
                  </a:moveTo>
                  <a:lnTo>
                    <a:pt x="2241947" y="0"/>
                  </a:lnTo>
                  <a:cubicBezTo>
                    <a:pt x="2280256" y="0"/>
                    <a:pt x="2311312" y="31056"/>
                    <a:pt x="2311312" y="69365"/>
                  </a:cubicBezTo>
                  <a:lnTo>
                    <a:pt x="2311312" y="139408"/>
                  </a:lnTo>
                  <a:cubicBezTo>
                    <a:pt x="2311312" y="157804"/>
                    <a:pt x="2304004" y="175448"/>
                    <a:pt x="2290995" y="188456"/>
                  </a:cubicBezTo>
                  <a:cubicBezTo>
                    <a:pt x="2277987" y="201464"/>
                    <a:pt x="2260344" y="208772"/>
                    <a:pt x="2241947" y="208772"/>
                  </a:cubicBezTo>
                  <a:lnTo>
                    <a:pt x="69365" y="208772"/>
                  </a:lnTo>
                  <a:cubicBezTo>
                    <a:pt x="31056" y="208772"/>
                    <a:pt x="0" y="177717"/>
                    <a:pt x="0" y="139408"/>
                  </a:cubicBezTo>
                  <a:lnTo>
                    <a:pt x="0" y="69365"/>
                  </a:lnTo>
                  <a:cubicBezTo>
                    <a:pt x="0" y="31056"/>
                    <a:pt x="31056" y="0"/>
                    <a:pt x="69365" y="0"/>
                  </a:cubicBezTo>
                  <a:close/>
                </a:path>
              </a:pathLst>
            </a:custGeom>
            <a:solidFill>
              <a:srgbClr val="154734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57150"/>
              <a:ext cx="2311312" cy="26592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1235219" y="5932855"/>
            <a:ext cx="5003981" cy="3474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52"/>
              </a:lnSpc>
            </a:pPr>
            <a:r>
              <a:rPr lang="en-US" sz="2502">
                <a:solidFill>
                  <a:srgbClr val="FFFFFF"/>
                </a:solidFill>
                <a:latin typeface="Montserrat Bold"/>
              </a:rPr>
              <a:t>OBJECTIFS À MOYEN TERME 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146195" y="7846101"/>
            <a:ext cx="5182029" cy="3474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52"/>
              </a:lnSpc>
            </a:pPr>
            <a:r>
              <a:rPr lang="en-US" sz="2502">
                <a:solidFill>
                  <a:srgbClr val="FFFFFF"/>
                </a:solidFill>
                <a:latin typeface="Montserrat Bold"/>
              </a:rPr>
              <a:t>OBJECTIFS À LONG TERME 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408574" y="6595336"/>
            <a:ext cx="11293524" cy="9636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00174" lvl="1" indent="-250087">
              <a:lnSpc>
                <a:spcPts val="2548"/>
              </a:lnSpc>
              <a:buFont typeface="Arial"/>
              <a:buChar char="•"/>
            </a:pPr>
            <a:r>
              <a:rPr lang="en-US" sz="2316">
                <a:solidFill>
                  <a:srgbClr val="000000"/>
                </a:solidFill>
                <a:latin typeface="Montserrat"/>
              </a:rPr>
              <a:t>Digitaliser notre entreprise d’ici fin 2024,</a:t>
            </a:r>
          </a:p>
          <a:p>
            <a:pPr marL="500174" lvl="1" indent="-250087">
              <a:lnSpc>
                <a:spcPts val="2548"/>
              </a:lnSpc>
              <a:buFont typeface="Arial"/>
              <a:buChar char="•"/>
            </a:pPr>
            <a:r>
              <a:rPr lang="en-US" sz="2316">
                <a:solidFill>
                  <a:srgbClr val="000000"/>
                </a:solidFill>
                <a:latin typeface="Montserrat"/>
              </a:rPr>
              <a:t>Diversifier notre offre avec des produits plus rares sur le marché d’ici fin 2025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8876016" y="1406870"/>
            <a:ext cx="8383284" cy="6700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594"/>
              </a:lnSpc>
            </a:pPr>
            <a:r>
              <a:rPr lang="en-US" sz="3995">
                <a:solidFill>
                  <a:srgbClr val="154734"/>
                </a:solidFill>
                <a:latin typeface="Montserrat Heavy"/>
              </a:rPr>
              <a:t>OKR (OBJECTIFS)</a:t>
            </a:r>
          </a:p>
        </p:txBody>
      </p:sp>
      <p:sp>
        <p:nvSpPr>
          <p:cNvPr id="18" name="Freeform 18"/>
          <p:cNvSpPr/>
          <p:nvPr/>
        </p:nvSpPr>
        <p:spPr>
          <a:xfrm>
            <a:off x="1028700" y="1028700"/>
            <a:ext cx="1493045" cy="1493045"/>
          </a:xfrm>
          <a:custGeom>
            <a:avLst/>
            <a:gdLst/>
            <a:ahLst/>
            <a:cxnLst/>
            <a:rect l="l" t="t" r="r" b="b"/>
            <a:pathLst>
              <a:path w="1493045" h="1493045">
                <a:moveTo>
                  <a:pt x="0" y="0"/>
                </a:moveTo>
                <a:lnTo>
                  <a:pt x="1493045" y="0"/>
                </a:lnTo>
                <a:lnTo>
                  <a:pt x="1493045" y="1493045"/>
                </a:lnTo>
                <a:lnTo>
                  <a:pt x="0" y="14930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 rot="4272713">
            <a:off x="14220444" y="4609996"/>
            <a:ext cx="6954012" cy="8229600"/>
          </a:xfrm>
          <a:custGeom>
            <a:avLst/>
            <a:gdLst/>
            <a:ahLst/>
            <a:cxnLst/>
            <a:rect l="l" t="t" r="r" b="b"/>
            <a:pathLst>
              <a:path w="6954012" h="8229600">
                <a:moveTo>
                  <a:pt x="0" y="0"/>
                </a:moveTo>
                <a:lnTo>
                  <a:pt x="6954012" y="0"/>
                </a:lnTo>
                <a:lnTo>
                  <a:pt x="6954012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E1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312506">
            <a:off x="-3096006" y="4085306"/>
            <a:ext cx="6954012" cy="8229600"/>
          </a:xfrm>
          <a:custGeom>
            <a:avLst/>
            <a:gdLst/>
            <a:ahLst/>
            <a:cxnLst/>
            <a:rect l="l" t="t" r="r" b="b"/>
            <a:pathLst>
              <a:path w="6954012" h="8229600">
                <a:moveTo>
                  <a:pt x="0" y="0"/>
                </a:moveTo>
                <a:lnTo>
                  <a:pt x="6954012" y="0"/>
                </a:lnTo>
                <a:lnTo>
                  <a:pt x="6954012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5817596" y="-1028700"/>
            <a:ext cx="7036308" cy="8229600"/>
          </a:xfrm>
          <a:custGeom>
            <a:avLst/>
            <a:gdLst/>
            <a:ahLst/>
            <a:cxnLst/>
            <a:rect l="l" t="t" r="r" b="b"/>
            <a:pathLst>
              <a:path w="7036308" h="8229600">
                <a:moveTo>
                  <a:pt x="0" y="0"/>
                </a:moveTo>
                <a:lnTo>
                  <a:pt x="7036308" y="0"/>
                </a:lnTo>
                <a:lnTo>
                  <a:pt x="7036308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3108665" y="4142079"/>
            <a:ext cx="12070671" cy="27463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700"/>
              </a:lnSpc>
            </a:pPr>
            <a:r>
              <a:rPr lang="en-US" sz="10000" spc="-300">
                <a:solidFill>
                  <a:srgbClr val="154734"/>
                </a:solidFill>
                <a:latin typeface="Montserrat Bold"/>
              </a:rPr>
              <a:t>Merci pour votre attention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460176" y="7762218"/>
            <a:ext cx="7367648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800" spc="140">
                <a:solidFill>
                  <a:srgbClr val="000000"/>
                </a:solidFill>
                <a:latin typeface="Simonetta Italics"/>
              </a:rPr>
              <a:t>Une aventure, ode à la culture gabonaise</a:t>
            </a:r>
          </a:p>
        </p:txBody>
      </p:sp>
      <p:sp>
        <p:nvSpPr>
          <p:cNvPr id="6" name="Freeform 6"/>
          <p:cNvSpPr/>
          <p:nvPr/>
        </p:nvSpPr>
        <p:spPr>
          <a:xfrm rot="-10800000">
            <a:off x="381000" y="1367905"/>
            <a:ext cx="1992187" cy="2357618"/>
          </a:xfrm>
          <a:custGeom>
            <a:avLst/>
            <a:gdLst/>
            <a:ahLst/>
            <a:cxnLst/>
            <a:rect l="l" t="t" r="r" b="b"/>
            <a:pathLst>
              <a:path w="1992187" h="2357618">
                <a:moveTo>
                  <a:pt x="0" y="0"/>
                </a:moveTo>
                <a:lnTo>
                  <a:pt x="1992187" y="0"/>
                </a:lnTo>
                <a:lnTo>
                  <a:pt x="1992187" y="2357618"/>
                </a:lnTo>
                <a:lnTo>
                  <a:pt x="0" y="235761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10800000">
            <a:off x="15374024" y="7391400"/>
            <a:ext cx="1885276" cy="2205001"/>
          </a:xfrm>
          <a:custGeom>
            <a:avLst/>
            <a:gdLst/>
            <a:ahLst/>
            <a:cxnLst/>
            <a:rect l="l" t="t" r="r" b="b"/>
            <a:pathLst>
              <a:path w="1885276" h="2205001">
                <a:moveTo>
                  <a:pt x="0" y="0"/>
                </a:moveTo>
                <a:lnTo>
                  <a:pt x="1885276" y="0"/>
                </a:lnTo>
                <a:lnTo>
                  <a:pt x="1885276" y="2205001"/>
                </a:lnTo>
                <a:lnTo>
                  <a:pt x="0" y="220500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7903189" y="604478"/>
            <a:ext cx="2481622" cy="2481622"/>
          </a:xfrm>
          <a:custGeom>
            <a:avLst/>
            <a:gdLst/>
            <a:ahLst/>
            <a:cxnLst/>
            <a:rect l="l" t="t" r="r" b="b"/>
            <a:pathLst>
              <a:path w="2481622" h="2481622">
                <a:moveTo>
                  <a:pt x="0" y="0"/>
                </a:moveTo>
                <a:lnTo>
                  <a:pt x="2481622" y="0"/>
                </a:lnTo>
                <a:lnTo>
                  <a:pt x="2481622" y="2481622"/>
                </a:lnTo>
                <a:lnTo>
                  <a:pt x="0" y="248162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E1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1057275"/>
            <a:ext cx="8538376" cy="3876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052"/>
              </a:lnSpc>
              <a:spcBef>
                <a:spcPct val="0"/>
              </a:spcBef>
            </a:pPr>
            <a:r>
              <a:rPr lang="en-US" sz="2775" u="none" strike="noStrike">
                <a:solidFill>
                  <a:srgbClr val="D8AE5E">
                    <a:alpha val="52941"/>
                  </a:srgbClr>
                </a:solidFill>
                <a:latin typeface="Simonetta Italics"/>
              </a:rPr>
              <a:t>“L’agriculture, c’est la base de la culture.” Maurice Béjart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1686926" y="8108629"/>
            <a:ext cx="5572374" cy="15306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3052"/>
              </a:lnSpc>
              <a:spcBef>
                <a:spcPct val="0"/>
              </a:spcBef>
            </a:pPr>
            <a:r>
              <a:rPr lang="en-US" sz="2775" u="none" strike="noStrike">
                <a:solidFill>
                  <a:srgbClr val="D8AE5E">
                    <a:alpha val="53725"/>
                  </a:srgbClr>
                </a:solidFill>
                <a:latin typeface="Simonetta Italics"/>
              </a:rPr>
              <a:t>“Seule l'agriculture est productive, car elle seule crée plus de richesse qu'elle n'en consomme.”</a:t>
            </a:r>
          </a:p>
          <a:p>
            <a:pPr marL="0" lvl="0" indent="0" algn="r">
              <a:lnSpc>
                <a:spcPts val="3052"/>
              </a:lnSpc>
              <a:spcBef>
                <a:spcPct val="0"/>
              </a:spcBef>
            </a:pPr>
            <a:r>
              <a:rPr lang="en-US" sz="2775" u="none" strike="noStrike">
                <a:solidFill>
                  <a:srgbClr val="D8AE5E">
                    <a:alpha val="53725"/>
                  </a:srgbClr>
                </a:solidFill>
                <a:latin typeface="Simonetta Italics"/>
              </a:rPr>
              <a:t>Maurice Béjart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" y="2728634"/>
            <a:ext cx="9363767" cy="1060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000"/>
              </a:lnSpc>
            </a:pPr>
            <a:r>
              <a:rPr lang="en-US" sz="8000">
                <a:solidFill>
                  <a:srgbClr val="154734"/>
                </a:solidFill>
                <a:latin typeface="Montserrat Heavy"/>
              </a:rPr>
              <a:t>La vision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4318552"/>
            <a:ext cx="9363767" cy="42783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262"/>
              </a:lnSpc>
            </a:pPr>
            <a:r>
              <a:rPr lang="en-US" sz="3875">
                <a:solidFill>
                  <a:srgbClr val="154734"/>
                </a:solidFill>
                <a:latin typeface="Simonetta"/>
              </a:rPr>
              <a:t>La vision de notre entreprise est de contribuer à une augmentation de la consommation des produits locaux sains, dans </a:t>
            </a:r>
            <a:r>
              <a:rPr lang="en-US" sz="3875">
                <a:solidFill>
                  <a:srgbClr val="154734"/>
                </a:solidFill>
                <a:latin typeface="Simonetta Italics"/>
              </a:rPr>
              <a:t>1000 Foyers </a:t>
            </a:r>
            <a:r>
              <a:rPr lang="en-US" sz="3875">
                <a:solidFill>
                  <a:srgbClr val="154734"/>
                </a:solidFill>
                <a:latin typeface="Simonetta"/>
              </a:rPr>
              <a:t>Gabonais d’ici </a:t>
            </a:r>
            <a:r>
              <a:rPr lang="en-US" sz="3875">
                <a:solidFill>
                  <a:srgbClr val="154734"/>
                </a:solidFill>
                <a:latin typeface="Simonetta Italics"/>
              </a:rPr>
              <a:t>2028</a:t>
            </a:r>
            <a:r>
              <a:rPr lang="en-US" sz="3875">
                <a:solidFill>
                  <a:srgbClr val="154734"/>
                </a:solidFill>
                <a:latin typeface="Simonetta"/>
              </a:rPr>
              <a:t>.</a:t>
            </a:r>
          </a:p>
          <a:p>
            <a:pPr algn="just">
              <a:lnSpc>
                <a:spcPts val="4262"/>
              </a:lnSpc>
            </a:pPr>
            <a:r>
              <a:rPr lang="en-US" sz="3875">
                <a:solidFill>
                  <a:srgbClr val="154734"/>
                </a:solidFill>
                <a:latin typeface="Simonetta"/>
              </a:rPr>
              <a:t>Nous rêvons de produits du terroirs accessibles à tous, valoriser et d’une agriculture gabonaise, motrice vers notre autosuffisance alimentaire.</a:t>
            </a:r>
          </a:p>
        </p:txBody>
      </p:sp>
      <p:grpSp>
        <p:nvGrpSpPr>
          <p:cNvPr id="6" name="Group 6"/>
          <p:cNvGrpSpPr/>
          <p:nvPr/>
        </p:nvGrpSpPr>
        <p:grpSpPr>
          <a:xfrm rot="92777">
            <a:off x="12593855" y="-688295"/>
            <a:ext cx="6215688" cy="7902257"/>
            <a:chOff x="-2540" y="-1270"/>
            <a:chExt cx="4329430" cy="550418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329430" cy="5504180"/>
            </a:xfrm>
            <a:custGeom>
              <a:avLst/>
              <a:gdLst/>
              <a:ahLst/>
              <a:cxnLst/>
              <a:rect l="l" t="t" r="r" b="b"/>
              <a:pathLst>
                <a:path w="4329430" h="5504180">
                  <a:moveTo>
                    <a:pt x="2216150" y="5504180"/>
                  </a:moveTo>
                  <a:cubicBezTo>
                    <a:pt x="2186940" y="5504180"/>
                    <a:pt x="2157730" y="5504180"/>
                    <a:pt x="2129790" y="5504180"/>
                  </a:cubicBezTo>
                  <a:cubicBezTo>
                    <a:pt x="2123440" y="5502910"/>
                    <a:pt x="2118360" y="5501640"/>
                    <a:pt x="2112010" y="5501640"/>
                  </a:cubicBezTo>
                  <a:cubicBezTo>
                    <a:pt x="2038350" y="5497830"/>
                    <a:pt x="1967230" y="5485130"/>
                    <a:pt x="1897380" y="5463540"/>
                  </a:cubicBezTo>
                  <a:cubicBezTo>
                    <a:pt x="1772920" y="5425440"/>
                    <a:pt x="1657350" y="5367020"/>
                    <a:pt x="1548130" y="5295900"/>
                  </a:cubicBezTo>
                  <a:cubicBezTo>
                    <a:pt x="1423670" y="5215890"/>
                    <a:pt x="1294130" y="5143500"/>
                    <a:pt x="1160780" y="5081270"/>
                  </a:cubicBezTo>
                  <a:cubicBezTo>
                    <a:pt x="1040130" y="5025390"/>
                    <a:pt x="914400" y="4980940"/>
                    <a:pt x="791210" y="4933950"/>
                  </a:cubicBezTo>
                  <a:cubicBezTo>
                    <a:pt x="633730" y="4874260"/>
                    <a:pt x="492760" y="4785360"/>
                    <a:pt x="373380" y="4665980"/>
                  </a:cubicBezTo>
                  <a:cubicBezTo>
                    <a:pt x="320040" y="4612640"/>
                    <a:pt x="274320" y="4551680"/>
                    <a:pt x="227330" y="4491990"/>
                  </a:cubicBezTo>
                  <a:cubicBezTo>
                    <a:pt x="173990" y="4424680"/>
                    <a:pt x="127000" y="4353560"/>
                    <a:pt x="95250" y="4273550"/>
                  </a:cubicBezTo>
                  <a:cubicBezTo>
                    <a:pt x="31750" y="4117340"/>
                    <a:pt x="0" y="3954780"/>
                    <a:pt x="2540" y="3785870"/>
                  </a:cubicBezTo>
                  <a:cubicBezTo>
                    <a:pt x="6350" y="3604260"/>
                    <a:pt x="29210" y="3426460"/>
                    <a:pt x="92710" y="3256280"/>
                  </a:cubicBezTo>
                  <a:cubicBezTo>
                    <a:pt x="189230" y="2992120"/>
                    <a:pt x="354330" y="2782570"/>
                    <a:pt x="590550" y="2632710"/>
                  </a:cubicBezTo>
                  <a:cubicBezTo>
                    <a:pt x="715010" y="2552700"/>
                    <a:pt x="853440" y="2501900"/>
                    <a:pt x="995680" y="2463800"/>
                  </a:cubicBezTo>
                  <a:cubicBezTo>
                    <a:pt x="1122680" y="2429510"/>
                    <a:pt x="1250950" y="2400300"/>
                    <a:pt x="1379220" y="2369820"/>
                  </a:cubicBezTo>
                  <a:cubicBezTo>
                    <a:pt x="1526540" y="2334260"/>
                    <a:pt x="1653540" y="2261870"/>
                    <a:pt x="1758950" y="2152650"/>
                  </a:cubicBezTo>
                  <a:cubicBezTo>
                    <a:pt x="1841500" y="2066290"/>
                    <a:pt x="1905000" y="1968500"/>
                    <a:pt x="1955800" y="1860550"/>
                  </a:cubicBezTo>
                  <a:cubicBezTo>
                    <a:pt x="2026920" y="1708150"/>
                    <a:pt x="2096770" y="1555750"/>
                    <a:pt x="2167890" y="1404620"/>
                  </a:cubicBezTo>
                  <a:cubicBezTo>
                    <a:pt x="2232660" y="1267460"/>
                    <a:pt x="2307590" y="1135380"/>
                    <a:pt x="2401570" y="1016000"/>
                  </a:cubicBezTo>
                  <a:cubicBezTo>
                    <a:pt x="2482850" y="913130"/>
                    <a:pt x="2573020" y="821690"/>
                    <a:pt x="2687320" y="754380"/>
                  </a:cubicBezTo>
                  <a:cubicBezTo>
                    <a:pt x="2792730" y="693420"/>
                    <a:pt x="2907030" y="656590"/>
                    <a:pt x="3025140" y="631190"/>
                  </a:cubicBezTo>
                  <a:cubicBezTo>
                    <a:pt x="3108960" y="613410"/>
                    <a:pt x="3192780" y="596900"/>
                    <a:pt x="3279140" y="596900"/>
                  </a:cubicBezTo>
                  <a:cubicBezTo>
                    <a:pt x="3397250" y="595630"/>
                    <a:pt x="3512820" y="617220"/>
                    <a:pt x="3624580" y="655320"/>
                  </a:cubicBezTo>
                  <a:cubicBezTo>
                    <a:pt x="3712210" y="684530"/>
                    <a:pt x="3793490" y="722630"/>
                    <a:pt x="3863340" y="784860"/>
                  </a:cubicBezTo>
                  <a:cubicBezTo>
                    <a:pt x="3963670" y="873760"/>
                    <a:pt x="4042410" y="980440"/>
                    <a:pt x="4107180" y="1096010"/>
                  </a:cubicBezTo>
                  <a:cubicBezTo>
                    <a:pt x="4161790" y="1192530"/>
                    <a:pt x="4201160" y="1294130"/>
                    <a:pt x="4232910" y="1399540"/>
                  </a:cubicBezTo>
                  <a:cubicBezTo>
                    <a:pt x="4281170" y="1554480"/>
                    <a:pt x="4312920" y="1713230"/>
                    <a:pt x="4323080" y="1875790"/>
                  </a:cubicBezTo>
                  <a:cubicBezTo>
                    <a:pt x="4324350" y="1894840"/>
                    <a:pt x="4326890" y="1913890"/>
                    <a:pt x="4329430" y="1932940"/>
                  </a:cubicBezTo>
                  <a:cubicBezTo>
                    <a:pt x="4329430" y="1998980"/>
                    <a:pt x="4329430" y="2066290"/>
                    <a:pt x="4329430" y="2132330"/>
                  </a:cubicBezTo>
                  <a:cubicBezTo>
                    <a:pt x="4328160" y="2139950"/>
                    <a:pt x="4326890" y="2147570"/>
                    <a:pt x="4326890" y="2153920"/>
                  </a:cubicBezTo>
                  <a:cubicBezTo>
                    <a:pt x="4321810" y="2226310"/>
                    <a:pt x="4319270" y="2299970"/>
                    <a:pt x="4311650" y="2372360"/>
                  </a:cubicBezTo>
                  <a:cubicBezTo>
                    <a:pt x="4295140" y="2532380"/>
                    <a:pt x="4262120" y="2689860"/>
                    <a:pt x="4220210" y="2844800"/>
                  </a:cubicBezTo>
                  <a:cubicBezTo>
                    <a:pt x="4142740" y="3131820"/>
                    <a:pt x="4036060" y="3408680"/>
                    <a:pt x="3902710" y="3674110"/>
                  </a:cubicBezTo>
                  <a:cubicBezTo>
                    <a:pt x="3742690" y="3994150"/>
                    <a:pt x="3559810" y="4300220"/>
                    <a:pt x="3352800" y="4591050"/>
                  </a:cubicBezTo>
                  <a:cubicBezTo>
                    <a:pt x="3248660" y="4737100"/>
                    <a:pt x="3143250" y="4879340"/>
                    <a:pt x="3020060" y="5010150"/>
                  </a:cubicBezTo>
                  <a:cubicBezTo>
                    <a:pt x="2992120" y="5040630"/>
                    <a:pt x="2960370" y="5067300"/>
                    <a:pt x="2934970" y="5100320"/>
                  </a:cubicBezTo>
                  <a:cubicBezTo>
                    <a:pt x="2851150" y="5204460"/>
                    <a:pt x="2753360" y="5290820"/>
                    <a:pt x="2640330" y="5360670"/>
                  </a:cubicBezTo>
                  <a:cubicBezTo>
                    <a:pt x="2540000" y="5422900"/>
                    <a:pt x="2434590" y="5469890"/>
                    <a:pt x="2317750" y="5488940"/>
                  </a:cubicBezTo>
                  <a:cubicBezTo>
                    <a:pt x="2283460" y="5494020"/>
                    <a:pt x="2249170" y="5499100"/>
                    <a:pt x="2216150" y="5504180"/>
                  </a:cubicBezTo>
                  <a:close/>
                  <a:moveTo>
                    <a:pt x="1244600" y="2216150"/>
                  </a:moveTo>
                  <a:cubicBezTo>
                    <a:pt x="1428750" y="2164080"/>
                    <a:pt x="1567180" y="2056130"/>
                    <a:pt x="1656080" y="1885950"/>
                  </a:cubicBezTo>
                  <a:cubicBezTo>
                    <a:pt x="1709420" y="1781810"/>
                    <a:pt x="1760220" y="1677670"/>
                    <a:pt x="1807210" y="1569720"/>
                  </a:cubicBezTo>
                  <a:cubicBezTo>
                    <a:pt x="1869440" y="1430020"/>
                    <a:pt x="1925320" y="1287780"/>
                    <a:pt x="1985010" y="1145540"/>
                  </a:cubicBezTo>
                  <a:cubicBezTo>
                    <a:pt x="2020570" y="1062990"/>
                    <a:pt x="2061210" y="981710"/>
                    <a:pt x="2090420" y="897890"/>
                  </a:cubicBezTo>
                  <a:cubicBezTo>
                    <a:pt x="2108200" y="845820"/>
                    <a:pt x="2127250" y="793750"/>
                    <a:pt x="2151380" y="744220"/>
                  </a:cubicBezTo>
                  <a:cubicBezTo>
                    <a:pt x="2192020" y="660400"/>
                    <a:pt x="2197100" y="571500"/>
                    <a:pt x="2175510" y="480060"/>
                  </a:cubicBezTo>
                  <a:cubicBezTo>
                    <a:pt x="2161540" y="422910"/>
                    <a:pt x="2131060" y="373380"/>
                    <a:pt x="2104390" y="322580"/>
                  </a:cubicBezTo>
                  <a:cubicBezTo>
                    <a:pt x="2065020" y="245110"/>
                    <a:pt x="2007870" y="182880"/>
                    <a:pt x="1935480" y="137160"/>
                  </a:cubicBezTo>
                  <a:cubicBezTo>
                    <a:pt x="1805940" y="54610"/>
                    <a:pt x="1663700" y="8890"/>
                    <a:pt x="1510030" y="2540"/>
                  </a:cubicBezTo>
                  <a:cubicBezTo>
                    <a:pt x="1452880" y="0"/>
                    <a:pt x="1394460" y="5080"/>
                    <a:pt x="1336040" y="8890"/>
                  </a:cubicBezTo>
                  <a:cubicBezTo>
                    <a:pt x="1240790" y="13970"/>
                    <a:pt x="1146810" y="29210"/>
                    <a:pt x="1055370" y="59690"/>
                  </a:cubicBezTo>
                  <a:cubicBezTo>
                    <a:pt x="955040" y="92710"/>
                    <a:pt x="854710" y="129540"/>
                    <a:pt x="767080" y="191770"/>
                  </a:cubicBezTo>
                  <a:cubicBezTo>
                    <a:pt x="687070" y="248920"/>
                    <a:pt x="613410" y="313690"/>
                    <a:pt x="546100" y="386080"/>
                  </a:cubicBezTo>
                  <a:cubicBezTo>
                    <a:pt x="408940" y="537210"/>
                    <a:pt x="294640" y="701040"/>
                    <a:pt x="227330" y="897890"/>
                  </a:cubicBezTo>
                  <a:cubicBezTo>
                    <a:pt x="161290" y="1089660"/>
                    <a:pt x="137160" y="1283970"/>
                    <a:pt x="161290" y="1483360"/>
                  </a:cubicBezTo>
                  <a:cubicBezTo>
                    <a:pt x="185420" y="1678940"/>
                    <a:pt x="262890" y="1849120"/>
                    <a:pt x="394970" y="1997710"/>
                  </a:cubicBezTo>
                  <a:cubicBezTo>
                    <a:pt x="548640" y="2169160"/>
                    <a:pt x="741680" y="2246630"/>
                    <a:pt x="935990" y="2256790"/>
                  </a:cubicBezTo>
                  <a:cubicBezTo>
                    <a:pt x="1050290" y="2258060"/>
                    <a:pt x="1158240" y="2240280"/>
                    <a:pt x="1244600" y="2216150"/>
                  </a:cubicBezTo>
                  <a:close/>
                </a:path>
              </a:pathLst>
            </a:custGeom>
            <a:blipFill>
              <a:blip r:embed="rId2"/>
              <a:stretch>
                <a:fillRect l="-38831" r="-38831"/>
              </a:stretch>
            </a:blipFill>
          </p:spPr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E1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8921550">
            <a:off x="14518618" y="-3503559"/>
            <a:ext cx="8415064" cy="9958655"/>
          </a:xfrm>
          <a:custGeom>
            <a:avLst/>
            <a:gdLst/>
            <a:ahLst/>
            <a:cxnLst/>
            <a:rect l="l" t="t" r="r" b="b"/>
            <a:pathLst>
              <a:path w="8415064" h="9958655">
                <a:moveTo>
                  <a:pt x="0" y="0"/>
                </a:moveTo>
                <a:lnTo>
                  <a:pt x="8415064" y="0"/>
                </a:lnTo>
                <a:lnTo>
                  <a:pt x="8415064" y="9958656"/>
                </a:lnTo>
                <a:lnTo>
                  <a:pt x="0" y="99586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10262218">
            <a:off x="-4207532" y="4607473"/>
            <a:ext cx="8415064" cy="9958655"/>
          </a:xfrm>
          <a:custGeom>
            <a:avLst/>
            <a:gdLst/>
            <a:ahLst/>
            <a:cxnLst/>
            <a:rect l="l" t="t" r="r" b="b"/>
            <a:pathLst>
              <a:path w="8415064" h="9958655">
                <a:moveTo>
                  <a:pt x="0" y="0"/>
                </a:moveTo>
                <a:lnTo>
                  <a:pt x="8415064" y="0"/>
                </a:lnTo>
                <a:lnTo>
                  <a:pt x="8415064" y="9958655"/>
                </a:lnTo>
                <a:lnTo>
                  <a:pt x="0" y="995865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AutoShape 4"/>
          <p:cNvSpPr/>
          <p:nvPr/>
        </p:nvSpPr>
        <p:spPr>
          <a:xfrm>
            <a:off x="5314950" y="5000625"/>
            <a:ext cx="7600950" cy="57150"/>
          </a:xfrm>
          <a:prstGeom prst="rect">
            <a:avLst/>
          </a:prstGeom>
          <a:solidFill>
            <a:srgbClr val="D8AE5E"/>
          </a:solidFill>
        </p:spPr>
      </p:sp>
      <p:grpSp>
        <p:nvGrpSpPr>
          <p:cNvPr id="5" name="Group 5"/>
          <p:cNvGrpSpPr/>
          <p:nvPr/>
        </p:nvGrpSpPr>
        <p:grpSpPr>
          <a:xfrm>
            <a:off x="8905875" y="4819650"/>
            <a:ext cx="419100" cy="419100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D8AE5E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7470373" y="5627370"/>
            <a:ext cx="3290104" cy="2632075"/>
            <a:chOff x="0" y="0"/>
            <a:chExt cx="4386806" cy="3509433"/>
          </a:xfrm>
        </p:grpSpPr>
        <p:sp>
          <p:nvSpPr>
            <p:cNvPr id="8" name="TextBox 8"/>
            <p:cNvSpPr txBox="1"/>
            <p:nvPr/>
          </p:nvSpPr>
          <p:spPr>
            <a:xfrm>
              <a:off x="0" y="-19050"/>
              <a:ext cx="4386806" cy="4643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60"/>
                </a:lnSpc>
              </a:pPr>
              <a:r>
                <a:rPr lang="en-US" sz="2200" spc="173">
                  <a:solidFill>
                    <a:srgbClr val="D8AE5E"/>
                  </a:solidFill>
                  <a:latin typeface="Simonetta"/>
                </a:rPr>
                <a:t>APPROVISIONNEMENT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62938" y="495088"/>
              <a:ext cx="4311731" cy="27247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29"/>
                </a:lnSpc>
              </a:pPr>
              <a:r>
                <a:rPr lang="en-US" sz="1950">
                  <a:solidFill>
                    <a:srgbClr val="5A352C"/>
                  </a:solidFill>
                  <a:latin typeface="Simonetta"/>
                </a:rPr>
                <a:t>L’instabilité de l’approvisionnement et accessibilité aux ingrédients</a:t>
              </a:r>
            </a:p>
            <a:p>
              <a:pPr algn="ctr">
                <a:lnSpc>
                  <a:spcPts val="2729"/>
                </a:lnSpc>
                <a:spcBef>
                  <a:spcPct val="0"/>
                </a:spcBef>
              </a:pPr>
              <a:r>
                <a:rPr lang="en-US" sz="1950">
                  <a:solidFill>
                    <a:srgbClr val="5A352C"/>
                  </a:solidFill>
                  <a:latin typeface="Simonetta"/>
                </a:rPr>
                <a:t>Une faible valorisation des fruits et légumes au dépends des aliments importés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3584173" y="5627370"/>
            <a:ext cx="3290104" cy="2285206"/>
            <a:chOff x="0" y="0"/>
            <a:chExt cx="4386806" cy="3046942"/>
          </a:xfrm>
        </p:grpSpPr>
        <p:sp>
          <p:nvSpPr>
            <p:cNvPr id="11" name="TextBox 11"/>
            <p:cNvSpPr txBox="1"/>
            <p:nvPr/>
          </p:nvSpPr>
          <p:spPr>
            <a:xfrm>
              <a:off x="0" y="-19050"/>
              <a:ext cx="4386806" cy="4643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59"/>
                </a:lnSpc>
              </a:pPr>
              <a:r>
                <a:rPr lang="en-US" sz="2199" spc="173">
                  <a:solidFill>
                    <a:srgbClr val="D8AE5E"/>
                  </a:solidFill>
                  <a:latin typeface="Simonetta"/>
                </a:rPr>
                <a:t>QUALITÉ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62938" y="499322"/>
              <a:ext cx="4311731" cy="22675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29"/>
                </a:lnSpc>
              </a:pPr>
              <a:r>
                <a:rPr lang="en-US" sz="1950">
                  <a:solidFill>
                    <a:srgbClr val="5A352C"/>
                  </a:solidFill>
                  <a:latin typeface="Simonetta"/>
                </a:rPr>
                <a:t>Difficulté́ d’accès à des denrées alimentaires locales de bonne qualité́</a:t>
              </a:r>
            </a:p>
            <a:p>
              <a:pPr algn="ctr">
                <a:lnSpc>
                  <a:spcPts val="2729"/>
                </a:lnSpc>
                <a:spcBef>
                  <a:spcPct val="0"/>
                </a:spcBef>
              </a:pPr>
              <a:r>
                <a:rPr lang="en-US" sz="1950">
                  <a:solidFill>
                    <a:srgbClr val="5A352C"/>
                  </a:solidFill>
                  <a:latin typeface="Simonetta"/>
                </a:rPr>
                <a:t>Mauvaise condition d’hygiène et d’assainissement</a:t>
              </a: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1413723" y="5627370"/>
            <a:ext cx="3290104" cy="2289175"/>
            <a:chOff x="0" y="0"/>
            <a:chExt cx="4386806" cy="3052233"/>
          </a:xfrm>
        </p:grpSpPr>
        <p:sp>
          <p:nvSpPr>
            <p:cNvPr id="14" name="TextBox 14"/>
            <p:cNvSpPr txBox="1"/>
            <p:nvPr/>
          </p:nvSpPr>
          <p:spPr>
            <a:xfrm>
              <a:off x="0" y="-19050"/>
              <a:ext cx="4386806" cy="4643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59"/>
                </a:lnSpc>
              </a:pPr>
              <a:r>
                <a:rPr lang="en-US" sz="2199" spc="173">
                  <a:solidFill>
                    <a:srgbClr val="D8AE5E"/>
                  </a:solidFill>
                  <a:latin typeface="Simonetta"/>
                </a:rPr>
                <a:t>TEMPS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62938" y="495088"/>
              <a:ext cx="4311731" cy="22675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29"/>
                </a:lnSpc>
                <a:spcBef>
                  <a:spcPct val="0"/>
                </a:spcBef>
              </a:pPr>
              <a:r>
                <a:rPr lang="en-US" sz="1950">
                  <a:solidFill>
                    <a:srgbClr val="5A352C"/>
                  </a:solidFill>
                  <a:latin typeface="Simonetta"/>
                </a:rPr>
                <a:t>Difficulté́ pour les ménages à faire cuire rapidement les produits locaux ( temps et techniques de préparation, nettoyage, temps de cuisson)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5019675" y="4819650"/>
            <a:ext cx="419100" cy="419100"/>
            <a:chOff x="0" y="0"/>
            <a:chExt cx="6350000" cy="63500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D8AE5E"/>
            </a:solidFill>
          </p:spPr>
        </p:sp>
      </p:grpSp>
      <p:grpSp>
        <p:nvGrpSpPr>
          <p:cNvPr id="18" name="Group 18"/>
          <p:cNvGrpSpPr/>
          <p:nvPr/>
        </p:nvGrpSpPr>
        <p:grpSpPr>
          <a:xfrm>
            <a:off x="12849225" y="4819650"/>
            <a:ext cx="419100" cy="419100"/>
            <a:chOff x="0" y="0"/>
            <a:chExt cx="6350000" cy="63500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D8AE5E"/>
            </a:solidFill>
          </p:spPr>
        </p:sp>
      </p:grpSp>
      <p:grpSp>
        <p:nvGrpSpPr>
          <p:cNvPr id="20" name="Group 20"/>
          <p:cNvGrpSpPr/>
          <p:nvPr/>
        </p:nvGrpSpPr>
        <p:grpSpPr>
          <a:xfrm>
            <a:off x="4395441" y="2337062"/>
            <a:ext cx="9497117" cy="1791310"/>
            <a:chOff x="0" y="0"/>
            <a:chExt cx="12662823" cy="2388414"/>
          </a:xfrm>
        </p:grpSpPr>
        <p:sp>
          <p:nvSpPr>
            <p:cNvPr id="21" name="TextBox 21"/>
            <p:cNvSpPr txBox="1"/>
            <p:nvPr/>
          </p:nvSpPr>
          <p:spPr>
            <a:xfrm>
              <a:off x="0" y="220980"/>
              <a:ext cx="12662823" cy="11353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150"/>
                </a:lnSpc>
              </a:pPr>
              <a:r>
                <a:rPr lang="en-US" sz="6150">
                  <a:solidFill>
                    <a:srgbClr val="154734"/>
                  </a:solidFill>
                  <a:latin typeface="Montserrat Heavy"/>
                </a:rPr>
                <a:t>Le Problème</a:t>
              </a: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1998011" y="1657105"/>
              <a:ext cx="8666802" cy="7313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550"/>
                </a:lnSpc>
              </a:pPr>
              <a:r>
                <a:rPr lang="en-US" sz="3500" spc="514">
                  <a:solidFill>
                    <a:srgbClr val="D8AE5E"/>
                  </a:solidFill>
                  <a:latin typeface="Simonetta Bold Italics"/>
                </a:rPr>
                <a:t>Observations</a:t>
              </a:r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6662836" y="8792845"/>
            <a:ext cx="5324277" cy="2911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25"/>
              </a:lnSpc>
            </a:pPr>
            <a:r>
              <a:rPr lang="en-US" sz="1661">
                <a:solidFill>
                  <a:srgbClr val="6B3E0A"/>
                </a:solidFill>
                <a:latin typeface="Open Sans Italics"/>
              </a:rPr>
              <a:t>SOURCE FAO ETUDE SUR LA NUTRITION AU GABON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47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906813"/>
            <a:ext cx="8797129" cy="10459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804"/>
              </a:lnSpc>
            </a:pPr>
            <a:r>
              <a:rPr lang="en-US" sz="7804" spc="-234">
                <a:solidFill>
                  <a:srgbClr val="FEE9D6"/>
                </a:solidFill>
                <a:latin typeface="Montserrat Heavy"/>
              </a:rPr>
              <a:t>Sondage</a:t>
            </a:r>
          </a:p>
        </p:txBody>
      </p:sp>
      <p:sp>
        <p:nvSpPr>
          <p:cNvPr id="3" name="Freeform 3"/>
          <p:cNvSpPr/>
          <p:nvPr/>
        </p:nvSpPr>
        <p:spPr>
          <a:xfrm rot="-5400000">
            <a:off x="8403082" y="-946594"/>
            <a:ext cx="14500223" cy="12180188"/>
          </a:xfrm>
          <a:custGeom>
            <a:avLst/>
            <a:gdLst/>
            <a:ahLst/>
            <a:cxnLst/>
            <a:rect l="l" t="t" r="r" b="b"/>
            <a:pathLst>
              <a:path w="14500223" h="12180188">
                <a:moveTo>
                  <a:pt x="0" y="0"/>
                </a:moveTo>
                <a:lnTo>
                  <a:pt x="14500223" y="0"/>
                </a:lnTo>
                <a:lnTo>
                  <a:pt x="14500223" y="12180188"/>
                </a:lnTo>
                <a:lnTo>
                  <a:pt x="0" y="121801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0760659" y="8283258"/>
            <a:ext cx="6068712" cy="9750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67"/>
              </a:lnSpc>
            </a:pPr>
            <a:r>
              <a:rPr lang="en-US" sz="1975" spc="290">
                <a:solidFill>
                  <a:srgbClr val="154734"/>
                </a:solidFill>
                <a:latin typeface="Simonetta Bold Italics"/>
              </a:rPr>
              <a:t>QUESTIONNAIRE ADDRESSÉ À UNE 12 CLIENTS HOMMES ET FEMMES ENTRE 30 ET 45 ANS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10795" y="1687251"/>
            <a:ext cx="7798369" cy="632639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8226" y="3059853"/>
            <a:ext cx="6056759" cy="6245688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028700" y="2627201"/>
            <a:ext cx="8115300" cy="3889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087"/>
              </a:lnSpc>
              <a:spcBef>
                <a:spcPct val="0"/>
              </a:spcBef>
            </a:pPr>
            <a:r>
              <a:rPr lang="en-US" sz="2375" u="none" strike="noStrike" spc="349">
                <a:solidFill>
                  <a:srgbClr val="D8AE5E"/>
                </a:solidFill>
                <a:latin typeface="Simonetta Bold Italics"/>
              </a:rPr>
              <a:t>CONSOMMATION HEBDOMADAIRE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144000" y="1000125"/>
            <a:ext cx="8115300" cy="3889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3087"/>
              </a:lnSpc>
              <a:spcBef>
                <a:spcPct val="0"/>
              </a:spcBef>
            </a:pPr>
            <a:r>
              <a:rPr lang="en-US" sz="2375" spc="349">
                <a:solidFill>
                  <a:srgbClr val="D8AE5E"/>
                </a:solidFill>
                <a:latin typeface="Simonetta Bold"/>
              </a:rPr>
              <a:t>DIFFICULTÉS RENCONTRÉES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AE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516610">
            <a:off x="-3375987" y="-3086100"/>
            <a:ext cx="11590986" cy="8229600"/>
          </a:xfrm>
          <a:custGeom>
            <a:avLst/>
            <a:gdLst/>
            <a:ahLst/>
            <a:cxnLst/>
            <a:rect l="l" t="t" r="r" b="b"/>
            <a:pathLst>
              <a:path w="11590986" h="8229600">
                <a:moveTo>
                  <a:pt x="0" y="0"/>
                </a:moveTo>
                <a:lnTo>
                  <a:pt x="11590986" y="0"/>
                </a:lnTo>
                <a:lnTo>
                  <a:pt x="11590986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5400000">
            <a:off x="12531623" y="4503999"/>
            <a:ext cx="8484124" cy="8229600"/>
          </a:xfrm>
          <a:custGeom>
            <a:avLst/>
            <a:gdLst/>
            <a:ahLst/>
            <a:cxnLst/>
            <a:rect l="l" t="t" r="r" b="b"/>
            <a:pathLst>
              <a:path w="8484124" h="8229600">
                <a:moveTo>
                  <a:pt x="0" y="0"/>
                </a:moveTo>
                <a:lnTo>
                  <a:pt x="8484124" y="0"/>
                </a:lnTo>
                <a:lnTo>
                  <a:pt x="8484124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1175336" y="3309140"/>
            <a:ext cx="3309998" cy="4550176"/>
            <a:chOff x="0" y="0"/>
            <a:chExt cx="4413331" cy="6066901"/>
          </a:xfrm>
        </p:grpSpPr>
        <p:grpSp>
          <p:nvGrpSpPr>
            <p:cNvPr id="5" name="Group 5"/>
            <p:cNvGrpSpPr/>
            <p:nvPr/>
          </p:nvGrpSpPr>
          <p:grpSpPr>
            <a:xfrm>
              <a:off x="415965" y="0"/>
              <a:ext cx="3581400" cy="3581400"/>
              <a:chOff x="0" y="0"/>
              <a:chExt cx="6350000" cy="63500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D8AE5E"/>
              </a:solidFill>
            </p:spPr>
          </p:sp>
        </p:grpSp>
        <p:sp>
          <p:nvSpPr>
            <p:cNvPr id="7" name="TextBox 7"/>
            <p:cNvSpPr txBox="1"/>
            <p:nvPr/>
          </p:nvSpPr>
          <p:spPr>
            <a:xfrm>
              <a:off x="0" y="4224978"/>
              <a:ext cx="4413331" cy="17987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04"/>
                </a:lnSpc>
                <a:spcBef>
                  <a:spcPct val="0"/>
                </a:spcBef>
              </a:pPr>
              <a:r>
                <a:rPr lang="en-US" sz="2575">
                  <a:solidFill>
                    <a:srgbClr val="FEE9D6"/>
                  </a:solidFill>
                  <a:latin typeface="Simonetta"/>
                </a:rPr>
                <a:t> U</a:t>
              </a:r>
              <a:r>
                <a:rPr lang="en-US" sz="2575">
                  <a:solidFill>
                    <a:srgbClr val="FEE9D6"/>
                  </a:solidFill>
                  <a:latin typeface="Simonetta"/>
                  <a:ea typeface="Simonetta"/>
                </a:rPr>
                <a:t>ne variété́ de produits alimentaires du ter﻿roir prêt à cuire, 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7489001" y="3309140"/>
            <a:ext cx="3309998" cy="5121676"/>
            <a:chOff x="0" y="0"/>
            <a:chExt cx="4413331" cy="6828901"/>
          </a:xfrm>
        </p:grpSpPr>
        <p:grpSp>
          <p:nvGrpSpPr>
            <p:cNvPr id="9" name="Group 9"/>
            <p:cNvGrpSpPr/>
            <p:nvPr/>
          </p:nvGrpSpPr>
          <p:grpSpPr>
            <a:xfrm>
              <a:off x="377652" y="0"/>
              <a:ext cx="3581400" cy="3581400"/>
              <a:chOff x="0" y="0"/>
              <a:chExt cx="6350000" cy="63500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54734"/>
              </a:solidFill>
            </p:spPr>
          </p:sp>
        </p:grpSp>
        <p:sp>
          <p:nvSpPr>
            <p:cNvPr id="11" name="TextBox 11"/>
            <p:cNvSpPr txBox="1"/>
            <p:nvPr/>
          </p:nvSpPr>
          <p:spPr>
            <a:xfrm>
              <a:off x="0" y="4224978"/>
              <a:ext cx="4413331" cy="26039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19"/>
                </a:lnSpc>
                <a:spcBef>
                  <a:spcPct val="0"/>
                </a:spcBef>
              </a:pPr>
              <a:r>
                <a:rPr lang="en-US" sz="2800">
                  <a:solidFill>
                    <a:srgbClr val="FEE9D6"/>
                  </a:solidFill>
                  <a:latin typeface="Simonetta"/>
                </a:rPr>
                <a:t>Le développement d’un réseaux de distribution de proximité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3802666" y="3309140"/>
            <a:ext cx="3309998" cy="6112276"/>
            <a:chOff x="0" y="0"/>
            <a:chExt cx="4413331" cy="8149701"/>
          </a:xfrm>
        </p:grpSpPr>
        <p:grpSp>
          <p:nvGrpSpPr>
            <p:cNvPr id="13" name="Group 13"/>
            <p:cNvGrpSpPr/>
            <p:nvPr/>
          </p:nvGrpSpPr>
          <p:grpSpPr>
            <a:xfrm>
              <a:off x="415965" y="0"/>
              <a:ext cx="3581400" cy="3581400"/>
              <a:chOff x="0" y="0"/>
              <a:chExt cx="6350000" cy="63500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D8AE5E"/>
              </a:solidFill>
            </p:spPr>
          </p:sp>
        </p:grpSp>
        <p:sp>
          <p:nvSpPr>
            <p:cNvPr id="15" name="TextBox 15"/>
            <p:cNvSpPr txBox="1"/>
            <p:nvPr/>
          </p:nvSpPr>
          <p:spPr>
            <a:xfrm>
              <a:off x="0" y="4224978"/>
              <a:ext cx="4413331" cy="39247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19"/>
                </a:lnSpc>
                <a:spcBef>
                  <a:spcPct val="0"/>
                </a:spcBef>
              </a:pPr>
              <a:r>
                <a:rPr lang="en-US" sz="2799">
                  <a:solidFill>
                    <a:srgbClr val="FEE9D6"/>
                  </a:solidFill>
                  <a:latin typeface="Simonetta"/>
                </a:rPr>
                <a:t>Des produits cultivée sans pesticides chimiques, et répondant aux normes internationales. </a:t>
              </a:r>
            </a:p>
            <a:p>
              <a:pPr algn="ctr">
                <a:lnSpc>
                  <a:spcPts val="3919"/>
                </a:lnSpc>
                <a:spcBef>
                  <a:spcPct val="0"/>
                </a:spcBef>
              </a:pPr>
              <a:endParaRPr lang="en-US" sz="2799">
                <a:solidFill>
                  <a:srgbClr val="FEE9D6"/>
                </a:solidFill>
                <a:latin typeface="Simonetta"/>
              </a:endParaRPr>
            </a:p>
          </p:txBody>
        </p:sp>
      </p:grpSp>
      <p:sp>
        <p:nvSpPr>
          <p:cNvPr id="16" name="Freeform 16"/>
          <p:cNvSpPr/>
          <p:nvPr/>
        </p:nvSpPr>
        <p:spPr>
          <a:xfrm>
            <a:off x="8703742" y="4799112"/>
            <a:ext cx="857377" cy="577658"/>
          </a:xfrm>
          <a:custGeom>
            <a:avLst/>
            <a:gdLst/>
            <a:ahLst/>
            <a:cxnLst/>
            <a:rect l="l" t="t" r="r" b="b"/>
            <a:pathLst>
              <a:path w="857377" h="577658">
                <a:moveTo>
                  <a:pt x="0" y="0"/>
                </a:moveTo>
                <a:lnTo>
                  <a:pt x="857376" y="0"/>
                </a:lnTo>
                <a:lnTo>
                  <a:pt x="857376" y="577658"/>
                </a:lnTo>
                <a:lnTo>
                  <a:pt x="0" y="57765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8775752" y="3804212"/>
            <a:ext cx="713357" cy="713357"/>
          </a:xfrm>
          <a:custGeom>
            <a:avLst/>
            <a:gdLst/>
            <a:ahLst/>
            <a:cxnLst/>
            <a:rect l="l" t="t" r="r" b="b"/>
            <a:pathLst>
              <a:path w="713357" h="713357">
                <a:moveTo>
                  <a:pt x="0" y="0"/>
                </a:moveTo>
                <a:lnTo>
                  <a:pt x="713357" y="0"/>
                </a:lnTo>
                <a:lnTo>
                  <a:pt x="713357" y="713357"/>
                </a:lnTo>
                <a:lnTo>
                  <a:pt x="0" y="71335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4731039" y="4072486"/>
            <a:ext cx="1453252" cy="1453252"/>
          </a:xfrm>
          <a:custGeom>
            <a:avLst/>
            <a:gdLst/>
            <a:ahLst/>
            <a:cxnLst/>
            <a:rect l="l" t="t" r="r" b="b"/>
            <a:pathLst>
              <a:path w="1453252" h="1453252">
                <a:moveTo>
                  <a:pt x="0" y="0"/>
                </a:moveTo>
                <a:lnTo>
                  <a:pt x="1453252" y="0"/>
                </a:lnTo>
                <a:lnTo>
                  <a:pt x="1453252" y="1453253"/>
                </a:lnTo>
                <a:lnTo>
                  <a:pt x="0" y="145325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12182393" y="4160890"/>
            <a:ext cx="1295883" cy="1276445"/>
          </a:xfrm>
          <a:custGeom>
            <a:avLst/>
            <a:gdLst/>
            <a:ahLst/>
            <a:cxnLst/>
            <a:rect l="l" t="t" r="r" b="b"/>
            <a:pathLst>
              <a:path w="1295883" h="1276445">
                <a:moveTo>
                  <a:pt x="0" y="0"/>
                </a:moveTo>
                <a:lnTo>
                  <a:pt x="1295883" y="0"/>
                </a:lnTo>
                <a:lnTo>
                  <a:pt x="1295883" y="1276445"/>
                </a:lnTo>
                <a:lnTo>
                  <a:pt x="0" y="127644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0" name="TextBox 20"/>
          <p:cNvSpPr txBox="1"/>
          <p:nvPr/>
        </p:nvSpPr>
        <p:spPr>
          <a:xfrm>
            <a:off x="4014703" y="1209675"/>
            <a:ext cx="10258594" cy="1259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50"/>
              </a:lnSpc>
            </a:pPr>
            <a:r>
              <a:rPr lang="en-US" sz="9450" spc="-283">
                <a:solidFill>
                  <a:srgbClr val="FEE9D6"/>
                </a:solidFill>
                <a:latin typeface="Montserrat Heavy"/>
              </a:rPr>
              <a:t>La solution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47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724048" y="-571500"/>
            <a:ext cx="10591800" cy="12401550"/>
            <a:chOff x="0" y="0"/>
            <a:chExt cx="14122400" cy="165354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l="28622" t="12147" b="32136"/>
            <a:stretch>
              <a:fillRect/>
            </a:stretch>
          </p:blipFill>
          <p:spPr>
            <a:xfrm>
              <a:off x="0" y="0"/>
              <a:ext cx="7061200" cy="82677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 t="17069" b="17069"/>
            <a:stretch>
              <a:fillRect/>
            </a:stretch>
          </p:blipFill>
          <p:spPr>
            <a:xfrm>
              <a:off x="7061200" y="0"/>
              <a:ext cx="7061200" cy="82677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4"/>
            <a:srcRect l="21530" r="21530"/>
            <a:stretch>
              <a:fillRect/>
            </a:stretch>
          </p:blipFill>
          <p:spPr>
            <a:xfrm>
              <a:off x="0" y="8267700"/>
              <a:ext cx="7061200" cy="82677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/>
            <a:srcRect t="18363" r="29666" b="26735"/>
            <a:stretch>
              <a:fillRect/>
            </a:stretch>
          </p:blipFill>
          <p:spPr>
            <a:xfrm>
              <a:off x="7061200" y="8267700"/>
              <a:ext cx="7061200" cy="8267700"/>
            </a:xfrm>
            <a:prstGeom prst="rect">
              <a:avLst/>
            </a:prstGeom>
          </p:spPr>
        </p:pic>
      </p:grpSp>
      <p:sp>
        <p:nvSpPr>
          <p:cNvPr id="7" name="Freeform 7"/>
          <p:cNvSpPr/>
          <p:nvPr/>
        </p:nvSpPr>
        <p:spPr>
          <a:xfrm rot="-1217161">
            <a:off x="14535485" y="-3149685"/>
            <a:ext cx="4837738" cy="5725133"/>
          </a:xfrm>
          <a:custGeom>
            <a:avLst/>
            <a:gdLst/>
            <a:ahLst/>
            <a:cxnLst/>
            <a:rect l="l" t="t" r="r" b="b"/>
            <a:pathLst>
              <a:path w="4837738" h="5725133">
                <a:moveTo>
                  <a:pt x="0" y="0"/>
                </a:moveTo>
                <a:lnTo>
                  <a:pt x="4837738" y="0"/>
                </a:lnTo>
                <a:lnTo>
                  <a:pt x="4837738" y="5725133"/>
                </a:lnTo>
                <a:lnTo>
                  <a:pt x="0" y="572513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9283091">
            <a:off x="13927756" y="6524287"/>
            <a:ext cx="6317118" cy="4485154"/>
          </a:xfrm>
          <a:custGeom>
            <a:avLst/>
            <a:gdLst/>
            <a:ahLst/>
            <a:cxnLst/>
            <a:rect l="l" t="t" r="r" b="b"/>
            <a:pathLst>
              <a:path w="6317118" h="4485154">
                <a:moveTo>
                  <a:pt x="0" y="0"/>
                </a:moveTo>
                <a:lnTo>
                  <a:pt x="6317119" y="0"/>
                </a:lnTo>
                <a:lnTo>
                  <a:pt x="6317119" y="4485154"/>
                </a:lnTo>
                <a:lnTo>
                  <a:pt x="0" y="448515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11132636" y="2644785"/>
            <a:ext cx="5120824" cy="5490743"/>
            <a:chOff x="0" y="0"/>
            <a:chExt cx="6827765" cy="7320991"/>
          </a:xfrm>
        </p:grpSpPr>
        <p:sp>
          <p:nvSpPr>
            <p:cNvPr id="10" name="TextBox 10"/>
            <p:cNvSpPr txBox="1"/>
            <p:nvPr/>
          </p:nvSpPr>
          <p:spPr>
            <a:xfrm>
              <a:off x="47892" y="80645"/>
              <a:ext cx="6731982" cy="10684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282"/>
                </a:lnSpc>
              </a:pPr>
              <a:r>
                <a:rPr lang="en-US" sz="2525" spc="371">
                  <a:solidFill>
                    <a:srgbClr val="D8AE5E"/>
                  </a:solidFill>
                  <a:latin typeface="Simonetta Bold"/>
                </a:rPr>
                <a:t>NOTRE SOLUTION 100% BIO ET LOCALE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1538892"/>
              <a:ext cx="6827765" cy="57693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442594" lvl="1" indent="-221297">
                <a:lnSpc>
                  <a:spcPts val="2869"/>
                </a:lnSpc>
                <a:spcBef>
                  <a:spcPct val="0"/>
                </a:spcBef>
                <a:buFont typeface="Arial"/>
                <a:buChar char="•"/>
              </a:pPr>
              <a:r>
                <a:rPr lang="en-US" sz="2049">
                  <a:solidFill>
                    <a:srgbClr val="FEE9D6"/>
                  </a:solidFill>
                  <a:latin typeface="Simonetta"/>
                </a:rPr>
                <a:t>Nos produits sont conditionnés sous-vide,</a:t>
              </a:r>
            </a:p>
            <a:p>
              <a:pPr marL="442594" lvl="1" indent="-221297">
                <a:lnSpc>
                  <a:spcPts val="2869"/>
                </a:lnSpc>
                <a:spcBef>
                  <a:spcPct val="0"/>
                </a:spcBef>
                <a:buFont typeface="Arial"/>
                <a:buChar char="•"/>
              </a:pPr>
              <a:r>
                <a:rPr lang="en-US" sz="2049">
                  <a:solidFill>
                    <a:srgbClr val="FEE9D6"/>
                  </a:solidFill>
                  <a:latin typeface="Simonetta"/>
                </a:rPr>
                <a:t>Nos produits sont mis dans des emballages alimentaire,</a:t>
              </a:r>
            </a:p>
            <a:p>
              <a:pPr marL="442594" lvl="1" indent="-221297">
                <a:lnSpc>
                  <a:spcPts val="2869"/>
                </a:lnSpc>
                <a:spcBef>
                  <a:spcPct val="0"/>
                </a:spcBef>
                <a:buFont typeface="Arial"/>
                <a:buChar char="•"/>
              </a:pPr>
              <a:r>
                <a:rPr lang="en-US" sz="2049">
                  <a:solidFill>
                    <a:srgbClr val="FEE9D6"/>
                  </a:solidFill>
                  <a:latin typeface="Simonetta"/>
                </a:rPr>
                <a:t>Nos produits sont vendus en ligne et livrer à domicile.</a:t>
              </a:r>
            </a:p>
            <a:p>
              <a:pPr>
                <a:lnSpc>
                  <a:spcPts val="2869"/>
                </a:lnSpc>
                <a:spcBef>
                  <a:spcPct val="0"/>
                </a:spcBef>
              </a:pPr>
              <a:endParaRPr lang="en-US" sz="2049">
                <a:solidFill>
                  <a:srgbClr val="FEE9D6"/>
                </a:solidFill>
                <a:latin typeface="Simonetta"/>
              </a:endParaRPr>
            </a:p>
            <a:p>
              <a:pPr marL="442594" lvl="1" indent="-221297">
                <a:lnSpc>
                  <a:spcPts val="2869"/>
                </a:lnSpc>
                <a:spcBef>
                  <a:spcPct val="0"/>
                </a:spcBef>
                <a:buFont typeface="Arial"/>
                <a:buChar char="•"/>
              </a:pPr>
              <a:r>
                <a:rPr lang="en-US" sz="2049">
                  <a:solidFill>
                    <a:srgbClr val="FEE9D6"/>
                  </a:solidFill>
                  <a:latin typeface="Simonetta"/>
                </a:rPr>
                <a:t>Nous travaillons avec des femmes qui privilégient encore des cultures traditionnelles,</a:t>
              </a:r>
            </a:p>
            <a:p>
              <a:pPr marL="442594" lvl="1" indent="-221297">
                <a:lnSpc>
                  <a:spcPts val="2869"/>
                </a:lnSpc>
                <a:spcBef>
                  <a:spcPct val="0"/>
                </a:spcBef>
                <a:buFont typeface="Arial"/>
                <a:buChar char="•"/>
              </a:pPr>
              <a:r>
                <a:rPr lang="en-US" sz="2049">
                  <a:solidFill>
                    <a:srgbClr val="FEE9D6"/>
                  </a:solidFill>
                  <a:latin typeface="Simonetta"/>
                </a:rPr>
                <a:t>Nos produits sont saisonniers,</a:t>
              </a:r>
            </a:p>
            <a:p>
              <a:pPr marL="442594" lvl="1" indent="-221297">
                <a:lnSpc>
                  <a:spcPts val="2869"/>
                </a:lnSpc>
                <a:buFont typeface="Arial"/>
                <a:buChar char="•"/>
              </a:pPr>
              <a:r>
                <a:rPr lang="en-US" sz="2049">
                  <a:solidFill>
                    <a:srgbClr val="FEE9D6"/>
                  </a:solidFill>
                  <a:latin typeface="Simonetta"/>
                </a:rPr>
                <a:t>Nos productions respectent les normes alimentaires internationales. </a:t>
              </a: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AE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2159571">
            <a:off x="-2448306" y="5707307"/>
            <a:ext cx="6954012" cy="8229600"/>
          </a:xfrm>
          <a:custGeom>
            <a:avLst/>
            <a:gdLst/>
            <a:ahLst/>
            <a:cxnLst/>
            <a:rect l="l" t="t" r="r" b="b"/>
            <a:pathLst>
              <a:path w="6954012" h="8229600">
                <a:moveTo>
                  <a:pt x="0" y="0"/>
                </a:moveTo>
                <a:lnTo>
                  <a:pt x="6954012" y="0"/>
                </a:lnTo>
                <a:lnTo>
                  <a:pt x="6954012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2025248">
            <a:off x="14468094" y="-3086100"/>
            <a:ext cx="6954012" cy="8229600"/>
          </a:xfrm>
          <a:custGeom>
            <a:avLst/>
            <a:gdLst/>
            <a:ahLst/>
            <a:cxnLst/>
            <a:rect l="l" t="t" r="r" b="b"/>
            <a:pathLst>
              <a:path w="6954012" h="8229600">
                <a:moveTo>
                  <a:pt x="0" y="0"/>
                </a:moveTo>
                <a:lnTo>
                  <a:pt x="6954012" y="0"/>
                </a:lnTo>
                <a:lnTo>
                  <a:pt x="6954012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3055837" y="3639674"/>
            <a:ext cx="12176326" cy="5484243"/>
          </a:xfrm>
          <a:custGeom>
            <a:avLst/>
            <a:gdLst/>
            <a:ahLst/>
            <a:cxnLst/>
            <a:rect l="l" t="t" r="r" b="b"/>
            <a:pathLst>
              <a:path w="12176326" h="5484243">
                <a:moveTo>
                  <a:pt x="0" y="0"/>
                </a:moveTo>
                <a:lnTo>
                  <a:pt x="12176326" y="0"/>
                </a:lnTo>
                <a:lnTo>
                  <a:pt x="12176326" y="5484244"/>
                </a:lnTo>
                <a:lnTo>
                  <a:pt x="0" y="548424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4893461" y="1385888"/>
            <a:ext cx="10338702" cy="8446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6994"/>
              </a:lnSpc>
            </a:pPr>
            <a:r>
              <a:rPr lang="en-US" sz="4995">
                <a:solidFill>
                  <a:srgbClr val="FEE9D6"/>
                </a:solidFill>
                <a:latin typeface="Montserrat Heavy"/>
              </a:rPr>
              <a:t>CONCURRENCE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E1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494182" y="1452883"/>
            <a:ext cx="7785702" cy="1680545"/>
            <a:chOff x="0" y="0"/>
            <a:chExt cx="3314565" cy="71544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314565" cy="715449"/>
            </a:xfrm>
            <a:custGeom>
              <a:avLst/>
              <a:gdLst/>
              <a:ahLst/>
              <a:cxnLst/>
              <a:rect l="l" t="t" r="r" b="b"/>
              <a:pathLst>
                <a:path w="3314565" h="715449">
                  <a:moveTo>
                    <a:pt x="3190105" y="715449"/>
                  </a:moveTo>
                  <a:lnTo>
                    <a:pt x="124460" y="715449"/>
                  </a:lnTo>
                  <a:cubicBezTo>
                    <a:pt x="55880" y="715449"/>
                    <a:pt x="0" y="659569"/>
                    <a:pt x="0" y="59098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190105" y="0"/>
                  </a:lnTo>
                  <a:cubicBezTo>
                    <a:pt x="3258685" y="0"/>
                    <a:pt x="3314565" y="55880"/>
                    <a:pt x="3314565" y="124460"/>
                  </a:cubicBezTo>
                  <a:lnTo>
                    <a:pt x="3314565" y="590989"/>
                  </a:lnTo>
                  <a:cubicBezTo>
                    <a:pt x="3314565" y="659569"/>
                    <a:pt x="3258685" y="715449"/>
                    <a:pt x="3190105" y="715449"/>
                  </a:cubicBezTo>
                  <a:close/>
                </a:path>
              </a:pathLst>
            </a:custGeom>
            <a:solidFill>
              <a:srgbClr val="D8AE5E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2494182" y="3353113"/>
            <a:ext cx="7785702" cy="1680545"/>
            <a:chOff x="0" y="0"/>
            <a:chExt cx="3314565" cy="715449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314565" cy="715449"/>
            </a:xfrm>
            <a:custGeom>
              <a:avLst/>
              <a:gdLst/>
              <a:ahLst/>
              <a:cxnLst/>
              <a:rect l="l" t="t" r="r" b="b"/>
              <a:pathLst>
                <a:path w="3314565" h="715449">
                  <a:moveTo>
                    <a:pt x="3190105" y="715449"/>
                  </a:moveTo>
                  <a:lnTo>
                    <a:pt x="124460" y="715449"/>
                  </a:lnTo>
                  <a:cubicBezTo>
                    <a:pt x="55880" y="715449"/>
                    <a:pt x="0" y="659569"/>
                    <a:pt x="0" y="59098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190105" y="0"/>
                  </a:lnTo>
                  <a:cubicBezTo>
                    <a:pt x="3258685" y="0"/>
                    <a:pt x="3314565" y="55880"/>
                    <a:pt x="3314565" y="124460"/>
                  </a:cubicBezTo>
                  <a:lnTo>
                    <a:pt x="3314565" y="590989"/>
                  </a:lnTo>
                  <a:cubicBezTo>
                    <a:pt x="3314565" y="659569"/>
                    <a:pt x="3258685" y="715449"/>
                    <a:pt x="3190105" y="715449"/>
                  </a:cubicBezTo>
                  <a:close/>
                </a:path>
              </a:pathLst>
            </a:custGeom>
            <a:solidFill>
              <a:srgbClr val="D8AE5E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2494182" y="5253342"/>
            <a:ext cx="7785702" cy="1680545"/>
            <a:chOff x="0" y="0"/>
            <a:chExt cx="3314565" cy="71544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314565" cy="715449"/>
            </a:xfrm>
            <a:custGeom>
              <a:avLst/>
              <a:gdLst/>
              <a:ahLst/>
              <a:cxnLst/>
              <a:rect l="l" t="t" r="r" b="b"/>
              <a:pathLst>
                <a:path w="3314565" h="715449">
                  <a:moveTo>
                    <a:pt x="3190105" y="715449"/>
                  </a:moveTo>
                  <a:lnTo>
                    <a:pt x="124460" y="715449"/>
                  </a:lnTo>
                  <a:cubicBezTo>
                    <a:pt x="55880" y="715449"/>
                    <a:pt x="0" y="659569"/>
                    <a:pt x="0" y="59098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190105" y="0"/>
                  </a:lnTo>
                  <a:cubicBezTo>
                    <a:pt x="3258685" y="0"/>
                    <a:pt x="3314565" y="55880"/>
                    <a:pt x="3314565" y="124460"/>
                  </a:cubicBezTo>
                  <a:lnTo>
                    <a:pt x="3314565" y="590989"/>
                  </a:lnTo>
                  <a:cubicBezTo>
                    <a:pt x="3314565" y="659569"/>
                    <a:pt x="3258685" y="715449"/>
                    <a:pt x="3190105" y="715449"/>
                  </a:cubicBezTo>
                  <a:close/>
                </a:path>
              </a:pathLst>
            </a:custGeom>
            <a:solidFill>
              <a:srgbClr val="D8AE5E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2494182" y="7153572"/>
            <a:ext cx="7785702" cy="1680545"/>
            <a:chOff x="0" y="0"/>
            <a:chExt cx="3314565" cy="715449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314565" cy="715449"/>
            </a:xfrm>
            <a:custGeom>
              <a:avLst/>
              <a:gdLst/>
              <a:ahLst/>
              <a:cxnLst/>
              <a:rect l="l" t="t" r="r" b="b"/>
              <a:pathLst>
                <a:path w="3314565" h="715449">
                  <a:moveTo>
                    <a:pt x="3190105" y="715449"/>
                  </a:moveTo>
                  <a:lnTo>
                    <a:pt x="124460" y="715449"/>
                  </a:lnTo>
                  <a:cubicBezTo>
                    <a:pt x="55880" y="715449"/>
                    <a:pt x="0" y="659569"/>
                    <a:pt x="0" y="59098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190105" y="0"/>
                  </a:lnTo>
                  <a:cubicBezTo>
                    <a:pt x="3258685" y="0"/>
                    <a:pt x="3314565" y="55880"/>
                    <a:pt x="3314565" y="124460"/>
                  </a:cubicBezTo>
                  <a:lnTo>
                    <a:pt x="3314565" y="590989"/>
                  </a:lnTo>
                  <a:cubicBezTo>
                    <a:pt x="3314565" y="659569"/>
                    <a:pt x="3258685" y="715449"/>
                    <a:pt x="3190105" y="715449"/>
                  </a:cubicBezTo>
                  <a:close/>
                </a:path>
              </a:pathLst>
            </a:custGeom>
            <a:solidFill>
              <a:srgbClr val="D8AE5E"/>
            </a:solidFill>
          </p:spPr>
        </p:sp>
      </p:grpSp>
      <p:sp>
        <p:nvSpPr>
          <p:cNvPr id="10" name="Freeform 10"/>
          <p:cNvSpPr/>
          <p:nvPr/>
        </p:nvSpPr>
        <p:spPr>
          <a:xfrm rot="901530">
            <a:off x="15998042" y="-688383"/>
            <a:ext cx="4770493" cy="5645554"/>
          </a:xfrm>
          <a:custGeom>
            <a:avLst/>
            <a:gdLst/>
            <a:ahLst/>
            <a:cxnLst/>
            <a:rect l="l" t="t" r="r" b="b"/>
            <a:pathLst>
              <a:path w="4770493" h="5645554">
                <a:moveTo>
                  <a:pt x="0" y="0"/>
                </a:moveTo>
                <a:lnTo>
                  <a:pt x="4770493" y="0"/>
                </a:lnTo>
                <a:lnTo>
                  <a:pt x="4770493" y="5645554"/>
                </a:lnTo>
                <a:lnTo>
                  <a:pt x="0" y="56455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901530">
            <a:off x="-1684597" y="7361126"/>
            <a:ext cx="4770493" cy="5645554"/>
          </a:xfrm>
          <a:custGeom>
            <a:avLst/>
            <a:gdLst/>
            <a:ahLst/>
            <a:cxnLst/>
            <a:rect l="l" t="t" r="r" b="b"/>
            <a:pathLst>
              <a:path w="4770493" h="5645554">
                <a:moveTo>
                  <a:pt x="0" y="0"/>
                </a:moveTo>
                <a:lnTo>
                  <a:pt x="4770493" y="0"/>
                </a:lnTo>
                <a:lnTo>
                  <a:pt x="4770493" y="5645554"/>
                </a:lnTo>
                <a:lnTo>
                  <a:pt x="0" y="56455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901530">
            <a:off x="-1494097" y="7551626"/>
            <a:ext cx="4770493" cy="5645554"/>
          </a:xfrm>
          <a:custGeom>
            <a:avLst/>
            <a:gdLst/>
            <a:ahLst/>
            <a:cxnLst/>
            <a:rect l="l" t="t" r="r" b="b"/>
            <a:pathLst>
              <a:path w="4770493" h="5645554">
                <a:moveTo>
                  <a:pt x="0" y="0"/>
                </a:moveTo>
                <a:lnTo>
                  <a:pt x="4770493" y="0"/>
                </a:lnTo>
                <a:lnTo>
                  <a:pt x="4770493" y="5645554"/>
                </a:lnTo>
                <a:lnTo>
                  <a:pt x="0" y="56455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2603415" y="4893578"/>
            <a:ext cx="2481622" cy="2481622"/>
          </a:xfrm>
          <a:custGeom>
            <a:avLst/>
            <a:gdLst/>
            <a:ahLst/>
            <a:cxnLst/>
            <a:rect l="l" t="t" r="r" b="b"/>
            <a:pathLst>
              <a:path w="2481622" h="2481622">
                <a:moveTo>
                  <a:pt x="0" y="0"/>
                </a:moveTo>
                <a:lnTo>
                  <a:pt x="2481622" y="0"/>
                </a:lnTo>
                <a:lnTo>
                  <a:pt x="2481622" y="2481622"/>
                </a:lnTo>
                <a:lnTo>
                  <a:pt x="0" y="248162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14" name="Group 14"/>
          <p:cNvGrpSpPr/>
          <p:nvPr/>
        </p:nvGrpSpPr>
        <p:grpSpPr>
          <a:xfrm>
            <a:off x="2871184" y="1821074"/>
            <a:ext cx="7031698" cy="833673"/>
            <a:chOff x="0" y="0"/>
            <a:chExt cx="9375597" cy="1111564"/>
          </a:xfrm>
        </p:grpSpPr>
        <p:sp>
          <p:nvSpPr>
            <p:cNvPr id="15" name="TextBox 15"/>
            <p:cNvSpPr txBox="1"/>
            <p:nvPr/>
          </p:nvSpPr>
          <p:spPr>
            <a:xfrm>
              <a:off x="823735" y="-19050"/>
              <a:ext cx="7728127" cy="4292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632"/>
                </a:lnSpc>
              </a:pPr>
              <a:r>
                <a:rPr lang="en-US" sz="2025" spc="159">
                  <a:solidFill>
                    <a:srgbClr val="154734"/>
                  </a:solidFill>
                  <a:latin typeface="Montserrat Bold"/>
                </a:rPr>
                <a:t>CONSOMMER LOCAL EST EN VOGUE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586419"/>
              <a:ext cx="9375597" cy="4387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29"/>
                </a:lnSpc>
                <a:spcBef>
                  <a:spcPct val="0"/>
                </a:spcBef>
              </a:pPr>
              <a:r>
                <a:rPr lang="en-US" sz="1950">
                  <a:solidFill>
                    <a:srgbClr val="5A352C"/>
                  </a:solidFill>
                  <a:latin typeface="Montserrat"/>
                </a:rPr>
                <a:t>Le consommer local est redevenu une valeur sûre. </a:t>
              </a:r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11542428" y="2845125"/>
            <a:ext cx="4603595" cy="13925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70"/>
              </a:lnSpc>
            </a:pPr>
            <a:r>
              <a:rPr lang="en-US" sz="4050">
                <a:solidFill>
                  <a:srgbClr val="154734"/>
                </a:solidFill>
                <a:latin typeface="Montserrat Heavy"/>
              </a:rPr>
              <a:t>POURQUOI MAINTENANT?</a:t>
            </a:r>
          </a:p>
        </p:txBody>
      </p:sp>
      <p:grpSp>
        <p:nvGrpSpPr>
          <p:cNvPr id="18" name="Group 18"/>
          <p:cNvGrpSpPr/>
          <p:nvPr/>
        </p:nvGrpSpPr>
        <p:grpSpPr>
          <a:xfrm>
            <a:off x="2871184" y="3605099"/>
            <a:ext cx="7031698" cy="1176573"/>
            <a:chOff x="0" y="0"/>
            <a:chExt cx="9375597" cy="1568764"/>
          </a:xfrm>
        </p:grpSpPr>
        <p:sp>
          <p:nvSpPr>
            <p:cNvPr id="19" name="TextBox 19"/>
            <p:cNvSpPr txBox="1"/>
            <p:nvPr/>
          </p:nvSpPr>
          <p:spPr>
            <a:xfrm>
              <a:off x="823735" y="-19050"/>
              <a:ext cx="7728127" cy="4292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632"/>
                </a:lnSpc>
              </a:pPr>
              <a:r>
                <a:rPr lang="en-US" sz="2025" spc="159">
                  <a:solidFill>
                    <a:srgbClr val="154734"/>
                  </a:solidFill>
                  <a:latin typeface="Montserrat Bold"/>
                </a:rPr>
                <a:t>VERS MOINS D’IMPORTATION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586419"/>
              <a:ext cx="9375597" cy="8959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29"/>
                </a:lnSpc>
                <a:spcBef>
                  <a:spcPct val="0"/>
                </a:spcBef>
              </a:pPr>
              <a:r>
                <a:rPr lang="en-US" sz="1950">
                  <a:solidFill>
                    <a:srgbClr val="5A352C"/>
                  </a:solidFill>
                  <a:latin typeface="Montserrat"/>
                </a:rPr>
                <a:t>L’Etat gabonais a pour ambition de baisser de 20% l’importation des denrées alimentaires.</a:t>
              </a: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2871184" y="5333878"/>
            <a:ext cx="7031698" cy="1519473"/>
            <a:chOff x="0" y="0"/>
            <a:chExt cx="9375597" cy="2025964"/>
          </a:xfrm>
        </p:grpSpPr>
        <p:sp>
          <p:nvSpPr>
            <p:cNvPr id="22" name="TextBox 22"/>
            <p:cNvSpPr txBox="1"/>
            <p:nvPr/>
          </p:nvSpPr>
          <p:spPr>
            <a:xfrm>
              <a:off x="823735" y="-19050"/>
              <a:ext cx="7728127" cy="4292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632"/>
                </a:lnSpc>
              </a:pPr>
              <a:r>
                <a:rPr lang="en-US" sz="2025" spc="159">
                  <a:solidFill>
                    <a:srgbClr val="154734"/>
                  </a:solidFill>
                  <a:latin typeface="Montserrat Bold"/>
                </a:rPr>
                <a:t>UNE QUESTION DE SANTÉ PUBLIQUE</a:t>
              </a: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586419"/>
              <a:ext cx="9375597" cy="13531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29"/>
                </a:lnSpc>
                <a:spcBef>
                  <a:spcPct val="0"/>
                </a:spcBef>
              </a:pPr>
              <a:r>
                <a:rPr lang="en-US" sz="1950">
                  <a:solidFill>
                    <a:srgbClr val="5A352C"/>
                  </a:solidFill>
                  <a:latin typeface="Montserrat"/>
                </a:rPr>
                <a:t>La mauvaise alimentation a un effet prouvé pour de nombreuse pathologies: cancers, maladies cardiovasculaires, diabète.</a:t>
              </a:r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2871184" y="7234108"/>
            <a:ext cx="7031698" cy="1519473"/>
            <a:chOff x="0" y="0"/>
            <a:chExt cx="9375597" cy="2025964"/>
          </a:xfrm>
        </p:grpSpPr>
        <p:sp>
          <p:nvSpPr>
            <p:cNvPr id="25" name="TextBox 25"/>
            <p:cNvSpPr txBox="1"/>
            <p:nvPr/>
          </p:nvSpPr>
          <p:spPr>
            <a:xfrm>
              <a:off x="823735" y="-19050"/>
              <a:ext cx="7728127" cy="4292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632"/>
                </a:lnSpc>
              </a:pPr>
              <a:r>
                <a:rPr lang="en-US" sz="2025" spc="159">
                  <a:solidFill>
                    <a:srgbClr val="154734"/>
                  </a:solidFill>
                  <a:latin typeface="Montserrat Bold"/>
                </a:rPr>
                <a:t>DES PRODUITS PLUS ACCESSIBLES</a:t>
              </a:r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586419"/>
              <a:ext cx="9375597" cy="13531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29"/>
                </a:lnSpc>
                <a:spcBef>
                  <a:spcPct val="0"/>
                </a:spcBef>
              </a:pPr>
              <a:r>
                <a:rPr lang="en-US" sz="1950">
                  <a:solidFill>
                    <a:srgbClr val="5A352C"/>
                  </a:solidFill>
                  <a:latin typeface="Montserrat"/>
                </a:rPr>
                <a:t>Les avancées technologiques facilitent la transformation, le conditionnement et la présentation des produits...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715</Words>
  <Application>Microsoft Macintosh PowerPoint</Application>
  <PresentationFormat>Personnalisé</PresentationFormat>
  <Paragraphs>121</Paragraphs>
  <Slides>24</Slides>
  <Notes>0</Notes>
  <HiddenSlides>0</HiddenSlides>
  <MMClips>1</MMClips>
  <ScaleCrop>false</ScaleCrop>
  <HeadingPairs>
    <vt:vector size="6" baseType="variant">
      <vt:variant>
        <vt:lpstr>Polices utilisées</vt:lpstr>
      </vt:variant>
      <vt:variant>
        <vt:i4>11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36" baseType="lpstr">
      <vt:lpstr>Montserrat Heavy</vt:lpstr>
      <vt:lpstr>Calibri</vt:lpstr>
      <vt:lpstr>Simonetta Italics</vt:lpstr>
      <vt:lpstr>Simonetta Bold</vt:lpstr>
      <vt:lpstr>Montserrat Bold</vt:lpstr>
      <vt:lpstr>Open Sans Italics</vt:lpstr>
      <vt:lpstr>Montserrat</vt:lpstr>
      <vt:lpstr>Simonetta Bold Italics</vt:lpstr>
      <vt:lpstr>Noto Serif Display Heavy</vt:lpstr>
      <vt:lpstr>Simonetta</vt:lpstr>
      <vt:lpstr>Arial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Pitch (2) - Les délices du village</dc:title>
  <cp:lastModifiedBy>Utilisateur de Microsoft Office</cp:lastModifiedBy>
  <cp:revision>2</cp:revision>
  <dcterms:created xsi:type="dcterms:W3CDTF">2006-08-16T00:00:00Z</dcterms:created>
  <dcterms:modified xsi:type="dcterms:W3CDTF">2024-02-26T15:27:23Z</dcterms:modified>
  <dc:identifier>DAF9X21TAZ0</dc:identifier>
</cp:coreProperties>
</file>