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20"/>
  </p:notesMasterIdLst>
  <p:sldIdLst>
    <p:sldId id="272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77" r:id="rId10"/>
    <p:sldId id="263" r:id="rId11"/>
    <p:sldId id="280" r:id="rId12"/>
    <p:sldId id="266" r:id="rId13"/>
    <p:sldId id="265" r:id="rId14"/>
    <p:sldId id="274" r:id="rId15"/>
    <p:sldId id="275" r:id="rId16"/>
    <p:sldId id="276" r:id="rId17"/>
    <p:sldId id="267" r:id="rId18"/>
    <p:sldId id="278" r:id="rId19"/>
  </p:sldIdLst>
  <p:sldSz cx="12192000" cy="6858000"/>
  <p:notesSz cx="6858000" cy="9144000"/>
  <p:defaultTextStyle>
    <a:defPPr>
      <a:defRPr lang="fr-G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1010"/>
    <a:srgbClr val="706C00"/>
    <a:srgbClr val="1A454E"/>
    <a:srgbClr val="014350"/>
    <a:srgbClr val="AE5D2D"/>
    <a:srgbClr val="391010"/>
    <a:srgbClr val="5C4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67ACC-B4C9-4DA1-86B6-845ED631A096}" v="1" dt="2024-10-26T08:26:29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1" autoAdjust="0"/>
    <p:restoredTop sz="94733"/>
  </p:normalViewPr>
  <p:slideViewPr>
    <p:cSldViewPr snapToGrid="0">
      <p:cViewPr varScale="1">
        <p:scale>
          <a:sx n="92" d="100"/>
          <a:sy n="92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dossi Nguema" userId="c5c99112b41551f1" providerId="LiveId" clId="{3D367ACC-B4C9-4DA1-86B6-845ED631A096}"/>
    <pc:docChg chg="modSld">
      <pc:chgData name="Ndossi Nguema" userId="c5c99112b41551f1" providerId="LiveId" clId="{3D367ACC-B4C9-4DA1-86B6-845ED631A096}" dt="2024-10-26T08:27:13.951" v="7" actId="14100"/>
      <pc:docMkLst>
        <pc:docMk/>
      </pc:docMkLst>
      <pc:sldChg chg="addSp modSp mod">
        <pc:chgData name="Ndossi Nguema" userId="c5c99112b41551f1" providerId="LiveId" clId="{3D367ACC-B4C9-4DA1-86B6-845ED631A096}" dt="2024-10-26T08:27:13.951" v="7" actId="14100"/>
        <pc:sldMkLst>
          <pc:docMk/>
          <pc:sldMk cId="4135717039" sldId="264"/>
        </pc:sldMkLst>
        <pc:picChg chg="add mod">
          <ac:chgData name="Ndossi Nguema" userId="c5c99112b41551f1" providerId="LiveId" clId="{3D367ACC-B4C9-4DA1-86B6-845ED631A096}" dt="2024-10-26T08:27:13.951" v="7" actId="14100"/>
          <ac:picMkLst>
            <pc:docMk/>
            <pc:sldMk cId="4135717039" sldId="264"/>
            <ac:picMk id="4" creationId="{DF34BBD6-0023-925D-684F-AD47C3A8A5A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5D5E4-341D-9B4E-9781-CB6612237017}" type="datetimeFigureOut">
              <a:rPr lang="fr-FR" smtClean="0"/>
              <a:t>26/10/2024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036DD-D57F-F743-B152-9E87612AA6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64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036DD-D57F-F743-B152-9E87612AA66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13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8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2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4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7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6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3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1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8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6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6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9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10/26/24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8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6EFF05-8FED-7F10-7253-90117EB3A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7ED8913-0295-4A95-B0E8-D143E80D7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olice, Graphique, conception, typographie&#10;&#10;Description générée automatiquement">
            <a:extLst>
              <a:ext uri="{FF2B5EF4-FFF2-40B4-BE49-F238E27FC236}">
                <a16:creationId xmlns:a16="http://schemas.microsoft.com/office/drawing/2014/main" id="{D6852F8C-26C7-0428-86DE-F6A78C3DF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4" r="1" b="154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7CB80B9-DCF7-6F5A-B02C-07CD28BFA880}"/>
              </a:ext>
            </a:extLst>
          </p:cNvPr>
          <p:cNvSpPr txBox="1"/>
          <p:nvPr/>
        </p:nvSpPr>
        <p:spPr>
          <a:xfrm>
            <a:off x="4101944" y="4296467"/>
            <a:ext cx="534160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spc="300" dirty="0">
                <a:solidFill>
                  <a:schemeClr val="bg1"/>
                </a:solidFill>
                <a:latin typeface="Zapfino" panose="03030300040707070C03" pitchFamily="66" charset="77"/>
              </a:rPr>
              <a:t>Réveillez votre singularité</a:t>
            </a:r>
          </a:p>
        </p:txBody>
      </p:sp>
    </p:spTree>
    <p:extLst>
      <p:ext uri="{BB962C8B-B14F-4D97-AF65-F5344CB8AC3E}">
        <p14:creationId xmlns:p14="http://schemas.microsoft.com/office/powerpoint/2010/main" val="2381278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A3A8BF-C980-41A9-810F-45CF2F04C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703" y="2773240"/>
            <a:ext cx="3402295" cy="208201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b="1" dirty="0">
                <a:solidFill>
                  <a:srgbClr val="381010"/>
                </a:solidFill>
              </a:rPr>
              <a:t>Confort</a:t>
            </a:r>
            <a:endParaRPr lang="fr-FR" sz="2400" b="1" dirty="0">
              <a:solidFill>
                <a:srgbClr val="381010"/>
              </a:solidFill>
            </a:endParaRPr>
          </a:p>
          <a:p>
            <a:pPr marL="0" indent="0" algn="just">
              <a:buNone/>
            </a:pPr>
            <a:r>
              <a:rPr lang="fr-FR" dirty="0"/>
              <a:t>Une sensation agréable grâce à des tissus de qualité, assurant un port confortable toute la journée.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pic>
        <p:nvPicPr>
          <p:cNvPr id="13" name="Image 12" descr="Une image contenant habits, personne, robe, mode&#10;&#10;Description générée automatiquement">
            <a:extLst>
              <a:ext uri="{FF2B5EF4-FFF2-40B4-BE49-F238E27FC236}">
                <a16:creationId xmlns:a16="http://schemas.microsoft.com/office/drawing/2014/main" id="{99B1D289-CD47-73B6-B6A4-7FFB59AFC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3333" b="5380"/>
          <a:stretch/>
        </p:blipFill>
        <p:spPr>
          <a:xfrm>
            <a:off x="4742658" y="1708159"/>
            <a:ext cx="3103262" cy="4609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 descr="Une image contenant habits, mode, Manteau, Stylisme&#10;&#10;Description générée automatiquement">
            <a:extLst>
              <a:ext uri="{FF2B5EF4-FFF2-40B4-BE49-F238E27FC236}">
                <a16:creationId xmlns:a16="http://schemas.microsoft.com/office/drawing/2014/main" id="{C831F193-B319-0FBE-77DF-157104F75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491" y="1661883"/>
            <a:ext cx="3103262" cy="46560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2AD392-3062-F5BA-AC14-495214C0D09B}"/>
              </a:ext>
            </a:extLst>
          </p:cNvPr>
          <p:cNvSpPr/>
          <p:nvPr/>
        </p:nvSpPr>
        <p:spPr>
          <a:xfrm>
            <a:off x="782248" y="559142"/>
            <a:ext cx="3665062" cy="580285"/>
          </a:xfrm>
          <a:prstGeom prst="rect">
            <a:avLst/>
          </a:prstGeom>
          <a:solidFill>
            <a:srgbClr val="014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FA6B0E-F922-1BFF-8D81-7CB36A46393C}"/>
              </a:ext>
            </a:extLst>
          </p:cNvPr>
          <p:cNvSpPr txBox="1"/>
          <p:nvPr/>
        </p:nvSpPr>
        <p:spPr>
          <a:xfrm>
            <a:off x="1091765" y="600818"/>
            <a:ext cx="304602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NOS CRÉATIONS</a:t>
            </a:r>
          </a:p>
        </p:txBody>
      </p:sp>
    </p:spTree>
    <p:extLst>
      <p:ext uri="{BB962C8B-B14F-4D97-AF65-F5344CB8AC3E}">
        <p14:creationId xmlns:p14="http://schemas.microsoft.com/office/powerpoint/2010/main" val="4129654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3E8D0-30E7-7524-B439-A2B5A3EAD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B3736E-F1AD-2470-7269-3F192DF3B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61" y="2803693"/>
            <a:ext cx="3216316" cy="23277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1800" b="1" dirty="0"/>
              <a:t>Durabilité</a:t>
            </a:r>
            <a:r>
              <a:rPr lang="fr-FR" sz="1800" dirty="0"/>
              <a:t> </a:t>
            </a:r>
          </a:p>
          <a:p>
            <a:pPr marL="0" indent="0" algn="just">
              <a:buNone/>
            </a:pPr>
            <a:r>
              <a:rPr lang="fr-FR" sz="1800" dirty="0"/>
              <a:t>Un design intemporel et une confection robuste pour des vêtements qui traversent le temps, loin des tendances passagères.</a:t>
            </a:r>
            <a:endParaRPr lang="fr-GA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9CA969-17A3-609F-2F9D-D6BA6AE55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1C76F0-B18B-CE6A-093C-DBD34BFEF3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EA4151-9039-72A7-86D4-D94445D42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1AF372-92A7-DEB5-4690-EBBDEB0D32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pic>
        <p:nvPicPr>
          <p:cNvPr id="12" name="Image 11" descr="Une image contenant habits, mode, Stylisme, chaussures&#10;&#10;Description générée automatiquement">
            <a:extLst>
              <a:ext uri="{FF2B5EF4-FFF2-40B4-BE49-F238E27FC236}">
                <a16:creationId xmlns:a16="http://schemas.microsoft.com/office/drawing/2014/main" id="{DFAA490F-F388-AFBA-DCCA-E4A9BB323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354" y="1716924"/>
            <a:ext cx="3053877" cy="45819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FFEC2CFC-EC2A-FD18-38E5-A304D1AEE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25" y="1716923"/>
            <a:ext cx="3053878" cy="45819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B04837-B9A7-FEB8-29C2-B1BB787E0553}"/>
              </a:ext>
            </a:extLst>
          </p:cNvPr>
          <p:cNvSpPr/>
          <p:nvPr/>
        </p:nvSpPr>
        <p:spPr>
          <a:xfrm>
            <a:off x="782248" y="559142"/>
            <a:ext cx="3665062" cy="580285"/>
          </a:xfrm>
          <a:prstGeom prst="rect">
            <a:avLst/>
          </a:prstGeom>
          <a:solidFill>
            <a:srgbClr val="014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24EE1A-909F-312F-4F4D-035F2A6C616A}"/>
              </a:ext>
            </a:extLst>
          </p:cNvPr>
          <p:cNvSpPr txBox="1"/>
          <p:nvPr/>
        </p:nvSpPr>
        <p:spPr>
          <a:xfrm>
            <a:off x="1091765" y="600818"/>
            <a:ext cx="304602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NOS CRÉATIONS</a:t>
            </a:r>
          </a:p>
        </p:txBody>
      </p:sp>
    </p:spTree>
    <p:extLst>
      <p:ext uri="{BB962C8B-B14F-4D97-AF65-F5344CB8AC3E}">
        <p14:creationId xmlns:p14="http://schemas.microsoft.com/office/powerpoint/2010/main" val="80644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C091F6-6BD7-2795-9AA7-CCC555CDB007}"/>
              </a:ext>
            </a:extLst>
          </p:cNvPr>
          <p:cNvSpPr/>
          <p:nvPr/>
        </p:nvSpPr>
        <p:spPr>
          <a:xfrm>
            <a:off x="1247474" y="411132"/>
            <a:ext cx="3901469" cy="5688971"/>
          </a:xfrm>
          <a:prstGeom prst="rect">
            <a:avLst/>
          </a:prstGeom>
          <a:solidFill>
            <a:srgbClr val="706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GFUQ4088">
            <a:hlinkClick r:id="" action="ppaction://media"/>
            <a:extLst>
              <a:ext uri="{FF2B5EF4-FFF2-40B4-BE49-F238E27FC236}">
                <a16:creationId xmlns:a16="http://schemas.microsoft.com/office/drawing/2014/main" id="{79F430CB-5DD8-6C17-0E2A-D2788DB75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989" y="608040"/>
            <a:ext cx="3416142" cy="52491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B6FF19-DE0E-FF85-05DF-525E3634E5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611425"/>
            <a:ext cx="2082018" cy="4111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6AEA33-D444-07F9-D42D-4D94BFB131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3972EE-BBA2-F46E-EF89-F5791275E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49142" y="835443"/>
            <a:ext cx="2082018" cy="4111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13E6EC-03A8-BC22-6128-64D3936AC3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9761639" y="0"/>
            <a:ext cx="2082018" cy="411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F9159D-CDB3-3920-D80F-A371DD525A0A}"/>
              </a:ext>
            </a:extLst>
          </p:cNvPr>
          <p:cNvSpPr txBox="1"/>
          <p:nvPr/>
        </p:nvSpPr>
        <p:spPr>
          <a:xfrm>
            <a:off x="5752571" y="2828835"/>
            <a:ext cx="54283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b="1" i="1" dirty="0">
                <a:solidFill>
                  <a:srgbClr val="381010"/>
                </a:solidFill>
              </a:rPr>
              <a:t>"Réveillez votre singularité et laissez </a:t>
            </a:r>
            <a:r>
              <a:rPr lang="fr-FR" sz="2400" b="1" i="1" dirty="0" err="1">
                <a:solidFill>
                  <a:srgbClr val="381010"/>
                </a:solidFill>
              </a:rPr>
              <a:t>Tabara</a:t>
            </a:r>
            <a:r>
              <a:rPr lang="fr-FR" sz="2400" b="1" i="1" dirty="0">
                <a:solidFill>
                  <a:srgbClr val="381010"/>
                </a:solidFill>
              </a:rPr>
              <a:t> révéler l’élégance unique qui sommeille en vous."</a:t>
            </a:r>
          </a:p>
        </p:txBody>
      </p:sp>
    </p:spTree>
    <p:extLst>
      <p:ext uri="{BB962C8B-B14F-4D97-AF65-F5344CB8AC3E}">
        <p14:creationId xmlns:p14="http://schemas.microsoft.com/office/powerpoint/2010/main" val="299710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0E38628-85DB-5DBB-6619-F7C94A22A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702288"/>
              </p:ext>
            </p:extLst>
          </p:nvPr>
        </p:nvGraphicFramePr>
        <p:xfrm>
          <a:off x="1311226" y="2314901"/>
          <a:ext cx="9797562" cy="3445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5854">
                  <a:extLst>
                    <a:ext uri="{9D8B030D-6E8A-4147-A177-3AD203B41FA5}">
                      <a16:colId xmlns:a16="http://schemas.microsoft.com/office/drawing/2014/main" val="311505177"/>
                    </a:ext>
                  </a:extLst>
                </a:gridCol>
                <a:gridCol w="3265854">
                  <a:extLst>
                    <a:ext uri="{9D8B030D-6E8A-4147-A177-3AD203B41FA5}">
                      <a16:colId xmlns:a16="http://schemas.microsoft.com/office/drawing/2014/main" val="1857566486"/>
                    </a:ext>
                  </a:extLst>
                </a:gridCol>
                <a:gridCol w="3265854">
                  <a:extLst>
                    <a:ext uri="{9D8B030D-6E8A-4147-A177-3AD203B41FA5}">
                      <a16:colId xmlns:a16="http://schemas.microsoft.com/office/drawing/2014/main" val="938204309"/>
                    </a:ext>
                  </a:extLst>
                </a:gridCol>
              </a:tblGrid>
              <a:tr h="57562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+mj-lt"/>
                        </a:rPr>
                        <a:t>Modèle</a:t>
                      </a:r>
                    </a:p>
                  </a:txBody>
                  <a:tcPr anchor="ctr">
                    <a:solidFill>
                      <a:srgbClr val="381010">
                        <a:alpha val="6121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+mj-lt"/>
                        </a:rPr>
                        <a:t>Coupe</a:t>
                      </a:r>
                    </a:p>
                  </a:txBody>
                  <a:tcPr anchor="ctr">
                    <a:solidFill>
                      <a:srgbClr val="381010">
                        <a:alpha val="6121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+mj-lt"/>
                        </a:rPr>
                        <a:t>Prix unitaire</a:t>
                      </a:r>
                    </a:p>
                  </a:txBody>
                  <a:tcPr anchor="ctr">
                    <a:solidFill>
                      <a:srgbClr val="381010">
                        <a:alpha val="6121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217066"/>
                  </a:ext>
                </a:extLst>
              </a:tr>
              <a:tr h="575627">
                <a:tc>
                  <a:txBody>
                    <a:bodyPr/>
                    <a:lstStyle/>
                    <a:p>
                      <a:r>
                        <a:rPr lang="fr-FR" b="1" dirty="0"/>
                        <a:t>Robe ESSITA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Boubou collier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/>
                        <a:t>35.000 Fcfa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8090"/>
                  </a:ext>
                </a:extLst>
              </a:tr>
              <a:tr h="575627">
                <a:tc>
                  <a:txBody>
                    <a:bodyPr/>
                    <a:lstStyle/>
                    <a:p>
                      <a:r>
                        <a:rPr lang="fr-FR" b="1" dirty="0"/>
                        <a:t>Robe CHICHI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Boubou une manche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/>
                        <a:t>40.000 Fcfa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961408"/>
                  </a:ext>
                </a:extLst>
              </a:tr>
              <a:tr h="575627">
                <a:tc>
                  <a:txBody>
                    <a:bodyPr/>
                    <a:lstStyle/>
                    <a:p>
                      <a:r>
                        <a:rPr lang="fr-FR" b="1" dirty="0"/>
                        <a:t>Robe MALIKA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Robe avec tablier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/>
                        <a:t>40.000 Fcfa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547440"/>
                  </a:ext>
                </a:extLst>
              </a:tr>
              <a:tr h="575627">
                <a:tc>
                  <a:txBody>
                    <a:bodyPr/>
                    <a:lstStyle/>
                    <a:p>
                      <a:r>
                        <a:rPr lang="fr-FR" b="1" dirty="0"/>
                        <a:t>Ensemble AMANI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Ensemble tailleur 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/>
                        <a:t>50.000 Fcfa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1611"/>
                  </a:ext>
                </a:extLst>
              </a:tr>
              <a:tr h="567741">
                <a:tc>
                  <a:txBody>
                    <a:bodyPr/>
                    <a:lstStyle/>
                    <a:p>
                      <a:r>
                        <a:rPr lang="fr-FR" b="1" dirty="0"/>
                        <a:t>Ensemble TÉNÉ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Ensemble une manche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/>
                        <a:t>55.000 Fcfa</a:t>
                      </a:r>
                    </a:p>
                  </a:txBody>
                  <a:tcPr>
                    <a:solidFill>
                      <a:srgbClr val="706C00">
                        <a:alpha val="509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27084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15BBFA8-2674-1B80-F8B2-4D031000EC73}"/>
              </a:ext>
            </a:extLst>
          </p:cNvPr>
          <p:cNvSpPr/>
          <p:nvPr/>
        </p:nvSpPr>
        <p:spPr>
          <a:xfrm>
            <a:off x="782248" y="559142"/>
            <a:ext cx="4551752" cy="580285"/>
          </a:xfrm>
          <a:prstGeom prst="rect">
            <a:avLst/>
          </a:prstGeom>
          <a:solidFill>
            <a:srgbClr val="014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E57594-0EA0-2C27-14BF-90097DA66D58}"/>
              </a:ext>
            </a:extLst>
          </p:cNvPr>
          <p:cNvSpPr txBox="1"/>
          <p:nvPr/>
        </p:nvSpPr>
        <p:spPr>
          <a:xfrm>
            <a:off x="1091765" y="600818"/>
            <a:ext cx="412645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MODÈLE ÉCONOMIQUE</a:t>
            </a:r>
          </a:p>
        </p:txBody>
      </p:sp>
    </p:spTree>
    <p:extLst>
      <p:ext uri="{BB962C8B-B14F-4D97-AF65-F5344CB8AC3E}">
        <p14:creationId xmlns:p14="http://schemas.microsoft.com/office/powerpoint/2010/main" val="363316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78BD2-1573-C0EC-7D28-15A6C21FB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FA6761E5-1BB4-37B7-A04A-EE3A1F08C4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6CF932-F26B-CE68-D66E-3AF701F722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5F93C3D-1EA6-38E8-5771-88575FBED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531274"/>
            <a:ext cx="2082018" cy="41113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01886A-8451-570C-EF39-717264650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84699"/>
            <a:ext cx="2082018" cy="4111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A0C50E6-5C2F-DCEC-D082-7C7139B0A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BF2B40C-4F33-EFB2-93C5-9F51280B0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26A84D3-85AE-1F25-38FD-BF20196715E6}"/>
              </a:ext>
            </a:extLst>
          </p:cNvPr>
          <p:cNvSpPr txBox="1"/>
          <p:nvPr/>
        </p:nvSpPr>
        <p:spPr>
          <a:xfrm>
            <a:off x="1041009" y="2110132"/>
            <a:ext cx="613944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latin typeface="+mj-lt"/>
              </a:rPr>
              <a:t>Objectif :</a:t>
            </a:r>
          </a:p>
          <a:p>
            <a:pPr algn="just"/>
            <a:r>
              <a:rPr lang="fr-FR" sz="2000" i="1" dirty="0"/>
              <a:t>Poser les bases solides de la marque et démarrer les ventes</a:t>
            </a:r>
          </a:p>
          <a:p>
            <a:pPr algn="just"/>
            <a:endParaRPr lang="fr-FR" sz="2000" dirty="0"/>
          </a:p>
          <a:p>
            <a:pPr marL="342900" indent="-342900" algn="just">
              <a:buClr>
                <a:srgbClr val="381010"/>
              </a:buClr>
              <a:buFont typeface="Wingdings" pitchFamily="2" charset="2"/>
              <a:buChar char="ü"/>
            </a:pPr>
            <a:r>
              <a:rPr lang="fr-FR" sz="2000" dirty="0"/>
              <a:t>Réaliser au moins 50 ventes pour valider l'intérêt initial des clients.</a:t>
            </a:r>
          </a:p>
          <a:p>
            <a:pPr marL="342900" indent="-342900" algn="just">
              <a:buClr>
                <a:srgbClr val="381010"/>
              </a:buClr>
              <a:buFont typeface="Wingdings" pitchFamily="2" charset="2"/>
              <a:buChar char="ü"/>
            </a:pPr>
            <a:endParaRPr lang="fr-FR" sz="2000" dirty="0"/>
          </a:p>
          <a:p>
            <a:pPr marL="342900" indent="-342900" algn="just">
              <a:buClr>
                <a:srgbClr val="381010"/>
              </a:buClr>
              <a:buFont typeface="Wingdings" pitchFamily="2" charset="2"/>
              <a:buChar char="ü"/>
            </a:pPr>
            <a:r>
              <a:rPr lang="fr-FR" sz="2000" dirty="0"/>
              <a:t>Concevoir et exécuter une campagne promotionnelle en ligne pour augmenter la visibilité de la marque.</a:t>
            </a:r>
          </a:p>
          <a:p>
            <a:pPr algn="just"/>
            <a:endParaRPr lang="fr-FR" sz="2000" dirty="0"/>
          </a:p>
        </p:txBody>
      </p:sp>
      <p:pic>
        <p:nvPicPr>
          <p:cNvPr id="27" name="Image 26" descr="Une image contenant habits, personne, robe, mode&#10;&#10;Description générée automatiquement">
            <a:extLst>
              <a:ext uri="{FF2B5EF4-FFF2-40B4-BE49-F238E27FC236}">
                <a16:creationId xmlns:a16="http://schemas.microsoft.com/office/drawing/2014/main" id="{055D6EF7-3545-D920-8F7F-1140DD9AF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3333" b="5380"/>
          <a:stretch/>
        </p:blipFill>
        <p:spPr>
          <a:xfrm>
            <a:off x="8088091" y="1452141"/>
            <a:ext cx="3262783" cy="48467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180F59-D270-9A4C-6585-2F53A958A4E0}"/>
              </a:ext>
            </a:extLst>
          </p:cNvPr>
          <p:cNvSpPr/>
          <p:nvPr/>
        </p:nvSpPr>
        <p:spPr>
          <a:xfrm>
            <a:off x="782247" y="559142"/>
            <a:ext cx="7801211" cy="580285"/>
          </a:xfrm>
          <a:prstGeom prst="rect">
            <a:avLst/>
          </a:prstGeom>
          <a:solidFill>
            <a:srgbClr val="014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85C6C9-2397-BEB0-251D-147C7D9EA554}"/>
              </a:ext>
            </a:extLst>
          </p:cNvPr>
          <p:cNvSpPr txBox="1"/>
          <p:nvPr/>
        </p:nvSpPr>
        <p:spPr>
          <a:xfrm>
            <a:off x="911627" y="579979"/>
            <a:ext cx="754244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NOS OBJECTIFS À COURT TERME (6MOIS)</a:t>
            </a:r>
          </a:p>
        </p:txBody>
      </p:sp>
    </p:spTree>
    <p:extLst>
      <p:ext uri="{BB962C8B-B14F-4D97-AF65-F5344CB8AC3E}">
        <p14:creationId xmlns:p14="http://schemas.microsoft.com/office/powerpoint/2010/main" val="1872514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8560ED-36ED-6347-4EF3-13170E2FD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8003B855-53B5-672B-70E4-61B9C3A31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16F3F4-935B-7C62-AE9C-536F414FA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71E6AA-666C-A007-83B7-7C78E2159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531274"/>
            <a:ext cx="2082018" cy="41113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EF94722-2B4A-B188-24BF-03972EFB3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84699"/>
            <a:ext cx="2082018" cy="4111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D93E76C-1582-64D8-59D0-6501E675E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8696EFF-7CD4-8024-2DCD-E5CF2CA5D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AB72230-A2FB-F3D6-4ADE-9B1278D93780}"/>
              </a:ext>
            </a:extLst>
          </p:cNvPr>
          <p:cNvSpPr txBox="1"/>
          <p:nvPr/>
        </p:nvSpPr>
        <p:spPr>
          <a:xfrm>
            <a:off x="859487" y="2106197"/>
            <a:ext cx="4978606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latin typeface="+mj-lt"/>
              </a:rPr>
              <a:t>Objectif</a:t>
            </a:r>
            <a:r>
              <a:rPr lang="fr-FR" sz="2000" dirty="0"/>
              <a:t> :</a:t>
            </a:r>
          </a:p>
          <a:p>
            <a:pPr algn="just"/>
            <a:r>
              <a:rPr lang="fr-FR" sz="2000" dirty="0"/>
              <a:t>Renforcer la présence de la marque et élargir le canal de vente.</a:t>
            </a:r>
          </a:p>
          <a:p>
            <a:pPr algn="just"/>
            <a:endParaRPr lang="fr-FR" sz="2000" dirty="0"/>
          </a:p>
          <a:p>
            <a:pPr marL="342900" indent="-342900" algn="just">
              <a:buClr>
                <a:srgbClr val="014350"/>
              </a:buClr>
              <a:buFont typeface="Wingdings" pitchFamily="2" charset="2"/>
              <a:buChar char="ü"/>
            </a:pPr>
            <a:r>
              <a:rPr lang="fr-FR" sz="2000" dirty="0"/>
              <a:t>Vendre au moins 200 tenues d'ici un an pour établir la notoriété et la traction de la marque.</a:t>
            </a:r>
          </a:p>
          <a:p>
            <a:pPr marL="342900" indent="-342900" algn="just">
              <a:buClr>
                <a:srgbClr val="014350"/>
              </a:buClr>
              <a:buFont typeface="Wingdings" pitchFamily="2" charset="2"/>
              <a:buChar char="ü"/>
            </a:pPr>
            <a:endParaRPr lang="fr-FR" sz="2000" dirty="0"/>
          </a:p>
          <a:p>
            <a:pPr marL="342900" indent="-342900" algn="just">
              <a:buClr>
                <a:srgbClr val="014350"/>
              </a:buClr>
              <a:buFont typeface="Wingdings" pitchFamily="2" charset="2"/>
              <a:buChar char="ü"/>
            </a:pPr>
            <a:r>
              <a:rPr lang="fr-FR" sz="2000" dirty="0"/>
              <a:t>Développer et lancer un site de vente en ligne optimisé pour une expérience utilisateur fluide.</a:t>
            </a:r>
          </a:p>
          <a:p>
            <a:pPr algn="just"/>
            <a:endParaRPr lang="fr-FR" sz="2000" dirty="0"/>
          </a:p>
        </p:txBody>
      </p:sp>
      <p:pic>
        <p:nvPicPr>
          <p:cNvPr id="14" name="Image 13" descr="Une image contenant ordinateur portable, ordinateur, Netbook, intérieur&#10;&#10;Description générée automatiquement">
            <a:extLst>
              <a:ext uri="{FF2B5EF4-FFF2-40B4-BE49-F238E27FC236}">
                <a16:creationId xmlns:a16="http://schemas.microsoft.com/office/drawing/2014/main" id="{7BE2C6D1-03B6-1480-6015-7472C06C04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17877" r="8154" b="17877"/>
          <a:stretch/>
        </p:blipFill>
        <p:spPr>
          <a:xfrm>
            <a:off x="6180884" y="1969477"/>
            <a:ext cx="5151629" cy="3983927"/>
          </a:xfrm>
          <a:prstGeom prst="rect">
            <a:avLst/>
          </a:prstGeom>
        </p:spPr>
      </p:pic>
      <p:pic>
        <p:nvPicPr>
          <p:cNvPr id="24" name="Image 23" descr="Une image contenant Police, Graphique, conception, typographie&#10;&#10;Description générée automatiquement">
            <a:extLst>
              <a:ext uri="{FF2B5EF4-FFF2-40B4-BE49-F238E27FC236}">
                <a16:creationId xmlns:a16="http://schemas.microsoft.com/office/drawing/2014/main" id="{445EA9FC-B7B5-B23A-2B28-C040F6A66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18359" r="10680" b="15812"/>
          <a:stretch/>
        </p:blipFill>
        <p:spPr>
          <a:xfrm>
            <a:off x="7341325" y="2852840"/>
            <a:ext cx="2971801" cy="18125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E384DC-8148-8BAD-781A-111536BD01BD}"/>
              </a:ext>
            </a:extLst>
          </p:cNvPr>
          <p:cNvSpPr/>
          <p:nvPr/>
        </p:nvSpPr>
        <p:spPr>
          <a:xfrm>
            <a:off x="782247" y="559142"/>
            <a:ext cx="7801211" cy="580285"/>
          </a:xfrm>
          <a:prstGeom prst="rect">
            <a:avLst/>
          </a:prstGeom>
          <a:solidFill>
            <a:srgbClr val="38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0F8D66-3665-1F49-4B8B-2A6DA6AC35E3}"/>
              </a:ext>
            </a:extLst>
          </p:cNvPr>
          <p:cNvSpPr txBox="1"/>
          <p:nvPr/>
        </p:nvSpPr>
        <p:spPr>
          <a:xfrm>
            <a:off x="911627" y="579979"/>
            <a:ext cx="709521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NOS OBJECTIFS À MOYEN TERME (1 AN)</a:t>
            </a:r>
          </a:p>
        </p:txBody>
      </p:sp>
    </p:spTree>
    <p:extLst>
      <p:ext uri="{BB962C8B-B14F-4D97-AF65-F5344CB8AC3E}">
        <p14:creationId xmlns:p14="http://schemas.microsoft.com/office/powerpoint/2010/main" val="209346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AF3C9-63FE-C016-14F6-B93A1D20A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33352A2-6D6C-01FD-8954-8FA20C42F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5851A0E-2096-E267-FDA7-822BB77F4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872A09-AD13-E9C1-5640-BB449519B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531274"/>
            <a:ext cx="2082018" cy="41113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0DB5FE-C840-169D-372C-009AD2E1F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84699"/>
            <a:ext cx="2082018" cy="4111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92489B-4710-7571-0301-9CAA2C145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11CAFFC-0C78-7270-75D9-E485A6B0B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DC6F848-2E15-F753-A7F4-CE5CB049EB85}"/>
              </a:ext>
            </a:extLst>
          </p:cNvPr>
          <p:cNvSpPr txBox="1"/>
          <p:nvPr/>
        </p:nvSpPr>
        <p:spPr>
          <a:xfrm>
            <a:off x="713174" y="1589877"/>
            <a:ext cx="572406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b="1" dirty="0">
                <a:solidFill>
                  <a:srgbClr val="706C00"/>
                </a:solidFill>
                <a:latin typeface="+mj-lt"/>
              </a:rPr>
              <a:t>Objectif : </a:t>
            </a:r>
          </a:p>
          <a:p>
            <a:pPr algn="just"/>
            <a:r>
              <a:rPr lang="fr-FR" sz="2000" dirty="0"/>
              <a:t>Devenir une marque reconnue avec une expérience client unique.</a:t>
            </a:r>
          </a:p>
          <a:p>
            <a:pPr algn="just"/>
            <a:endParaRPr lang="fr-FR" sz="2000" dirty="0"/>
          </a:p>
          <a:p>
            <a:pPr algn="just"/>
            <a:endParaRPr lang="fr-FR" sz="2000" dirty="0"/>
          </a:p>
          <a:p>
            <a:pPr marL="342900" indent="-342900" algn="just">
              <a:buClr>
                <a:srgbClr val="706C00"/>
              </a:buClr>
              <a:buSzPct val="140000"/>
              <a:buFont typeface="Wingdings" pitchFamily="2" charset="2"/>
              <a:buChar char="ü"/>
            </a:pPr>
            <a:r>
              <a:rPr lang="fr-FR" sz="2000" dirty="0"/>
              <a:t>Ouvrir une boutique physique d'ici 2 ans pour offrir une expérience immersive et exclusive.</a:t>
            </a:r>
          </a:p>
          <a:p>
            <a:pPr marL="342900" indent="-342900" algn="just">
              <a:buClr>
                <a:srgbClr val="706C00"/>
              </a:buClr>
              <a:buSzPct val="140000"/>
              <a:buFont typeface="Wingdings" pitchFamily="2" charset="2"/>
              <a:buChar char="ü"/>
            </a:pPr>
            <a:endParaRPr lang="fr-FR" sz="2000" dirty="0"/>
          </a:p>
          <a:p>
            <a:pPr marL="342900" indent="-342900" algn="just">
              <a:buClr>
                <a:srgbClr val="706C00"/>
              </a:buClr>
              <a:buSzPct val="140000"/>
              <a:buFont typeface="Wingdings" pitchFamily="2" charset="2"/>
              <a:buChar char="ü"/>
            </a:pPr>
            <a:r>
              <a:rPr lang="fr-FR" sz="2000" dirty="0"/>
              <a:t>Atteindre un objectif de 500 ventes par an, renforçant ainsi la position de </a:t>
            </a:r>
            <a:r>
              <a:rPr lang="fr-FR" sz="2000" dirty="0" err="1"/>
              <a:t>Tabara</a:t>
            </a:r>
            <a:r>
              <a:rPr lang="fr-FR" sz="2000" dirty="0"/>
              <a:t> sur le marché de la mode minimaliste.</a:t>
            </a:r>
          </a:p>
          <a:p>
            <a:pPr marL="342900" indent="-342900" algn="just">
              <a:buClr>
                <a:srgbClr val="706C00"/>
              </a:buClr>
              <a:buSzPct val="140000"/>
              <a:buFont typeface="Wingdings" pitchFamily="2" charset="2"/>
              <a:buChar char="ü"/>
            </a:pPr>
            <a:endParaRPr lang="fr-FR" sz="2000" dirty="0"/>
          </a:p>
          <a:p>
            <a:pPr marL="342900" indent="-342900" algn="just">
              <a:buClr>
                <a:srgbClr val="706C00"/>
              </a:buClr>
              <a:buSzPct val="140000"/>
              <a:buFont typeface="Wingdings" pitchFamily="2" charset="2"/>
              <a:buChar char="ü"/>
            </a:pPr>
            <a:r>
              <a:rPr lang="fr-FR" sz="2000" dirty="0"/>
              <a:t> Développer des collaborations avec des influenceurs ou des magazines de mode pour consolider la notoriété de la marque.</a:t>
            </a:r>
          </a:p>
        </p:txBody>
      </p:sp>
      <p:pic>
        <p:nvPicPr>
          <p:cNvPr id="11" name="Image 10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71B17B5F-AB25-7FE6-EB2D-96F9AE138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/>
          <a:stretch/>
        </p:blipFill>
        <p:spPr>
          <a:xfrm>
            <a:off x="6904411" y="2267535"/>
            <a:ext cx="4367078" cy="3353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6EABCB-D4CA-D281-A7EF-E4BCFAC1E708}"/>
              </a:ext>
            </a:extLst>
          </p:cNvPr>
          <p:cNvSpPr/>
          <p:nvPr/>
        </p:nvSpPr>
        <p:spPr>
          <a:xfrm>
            <a:off x="782247" y="559142"/>
            <a:ext cx="7801211" cy="580285"/>
          </a:xfrm>
          <a:prstGeom prst="rect">
            <a:avLst/>
          </a:prstGeom>
          <a:solidFill>
            <a:srgbClr val="706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455CF2-35D6-4CAF-99CE-9095E62F4921}"/>
              </a:ext>
            </a:extLst>
          </p:cNvPr>
          <p:cNvSpPr txBox="1"/>
          <p:nvPr/>
        </p:nvSpPr>
        <p:spPr>
          <a:xfrm>
            <a:off x="911627" y="579979"/>
            <a:ext cx="708078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NOS OBJECTIFS À LONG TERME (2 ANS)</a:t>
            </a:r>
          </a:p>
        </p:txBody>
      </p:sp>
    </p:spTree>
    <p:extLst>
      <p:ext uri="{BB962C8B-B14F-4D97-AF65-F5344CB8AC3E}">
        <p14:creationId xmlns:p14="http://schemas.microsoft.com/office/powerpoint/2010/main" val="142981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82247" y="2112561"/>
            <a:ext cx="103506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rgbClr val="381010"/>
                </a:solidFill>
                <a:latin typeface="+mj-lt"/>
              </a:rPr>
              <a:t>Lancement d'une collection exclusive </a:t>
            </a:r>
          </a:p>
          <a:p>
            <a:pPr algn="just"/>
            <a:r>
              <a:rPr lang="fr-FR" sz="2000" dirty="0"/>
              <a:t>Confection d'une collection signature de 23 pièces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b="1" dirty="0">
                <a:solidFill>
                  <a:srgbClr val="381010"/>
                </a:solidFill>
                <a:latin typeface="+mj-lt"/>
              </a:rPr>
              <a:t>Création d'un catalogue de marque </a:t>
            </a:r>
          </a:p>
          <a:p>
            <a:pPr algn="just"/>
            <a:r>
              <a:rPr lang="fr-FR" sz="2000" dirty="0"/>
              <a:t>Élaboration d'un catalogue mettant en valeur chaque pièce.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b="1" dirty="0">
                <a:solidFill>
                  <a:srgbClr val="381010"/>
                </a:solidFill>
                <a:latin typeface="+mj-lt"/>
              </a:rPr>
              <a:t>Identité visuelle</a:t>
            </a:r>
          </a:p>
          <a:p>
            <a:pPr algn="just"/>
            <a:r>
              <a:rPr lang="fr-FR" sz="2000" dirty="0"/>
              <a:t>Conception d'un logo et d'une charte graphique qui incarnent la vision de luxe épuré et moderne de TABARA.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b="1" dirty="0">
                <a:solidFill>
                  <a:srgbClr val="381010"/>
                </a:solidFill>
                <a:latin typeface="+mj-lt"/>
              </a:rPr>
              <a:t>Contenu promotionnel</a:t>
            </a:r>
            <a:endParaRPr lang="fr-FR" sz="2000" dirty="0">
              <a:solidFill>
                <a:srgbClr val="381010"/>
              </a:solidFill>
              <a:latin typeface="+mj-lt"/>
            </a:endParaRPr>
          </a:p>
          <a:p>
            <a:pPr algn="just"/>
            <a:r>
              <a:rPr lang="fr-FR" sz="2000" dirty="0"/>
              <a:t>Réalisation de séances photo professionnelles et de contenu visuel pour sublimer la collection et renforcer la présence de la marque.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2247" y="1384267"/>
            <a:ext cx="9436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Durant ce mois d’accompagnement la marque TABARA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4D46AD-CA2A-69B4-972F-B7B4A1DF30BB}"/>
              </a:ext>
            </a:extLst>
          </p:cNvPr>
          <p:cNvSpPr/>
          <p:nvPr/>
        </p:nvSpPr>
        <p:spPr>
          <a:xfrm>
            <a:off x="782248" y="559142"/>
            <a:ext cx="3110880" cy="580285"/>
          </a:xfrm>
          <a:prstGeom prst="rect">
            <a:avLst/>
          </a:prstGeom>
          <a:solidFill>
            <a:srgbClr val="38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3BCD1F3-AAAD-E423-2AB6-98D206648838}"/>
              </a:ext>
            </a:extLst>
          </p:cNvPr>
          <p:cNvSpPr txBox="1"/>
          <p:nvPr/>
        </p:nvSpPr>
        <p:spPr>
          <a:xfrm>
            <a:off x="911627" y="579979"/>
            <a:ext cx="277511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RÉALISATIONS</a:t>
            </a:r>
          </a:p>
        </p:txBody>
      </p:sp>
    </p:spTree>
    <p:extLst>
      <p:ext uri="{BB962C8B-B14F-4D97-AF65-F5344CB8AC3E}">
        <p14:creationId xmlns:p14="http://schemas.microsoft.com/office/powerpoint/2010/main" val="410753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C00">
            <a:alpha val="636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ED8913-0295-4A95-B0E8-D143E80D7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olice, Graphique, conception, typographie&#10;&#10;Description générée automatiquement">
            <a:extLst>
              <a:ext uri="{FF2B5EF4-FFF2-40B4-BE49-F238E27FC236}">
                <a16:creationId xmlns:a16="http://schemas.microsoft.com/office/drawing/2014/main" id="{05A7AE97-04A3-30F5-75B4-E3BA98FAF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1" r="1" b="18710"/>
          <a:stretch/>
        </p:blipFill>
        <p:spPr>
          <a:xfrm>
            <a:off x="437247" y="539027"/>
            <a:ext cx="11317505" cy="5779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CD443C3-AAFB-A70E-5A6A-8338CC141508}"/>
              </a:ext>
            </a:extLst>
          </p:cNvPr>
          <p:cNvSpPr txBox="1"/>
          <p:nvPr/>
        </p:nvSpPr>
        <p:spPr>
          <a:xfrm>
            <a:off x="8026401" y="4669324"/>
            <a:ext cx="6096000" cy="2188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fr-FR" sz="4400" i="1" dirty="0">
                <a:solidFill>
                  <a:schemeClr val="bg2"/>
                </a:solidFill>
                <a:latin typeface="Zapfino" panose="03030300040707070C03" pitchFamily="66" charset="77"/>
              </a:rPr>
              <a:t>Merci</a:t>
            </a:r>
            <a:endParaRPr lang="fr-GA" sz="5400" i="1" dirty="0">
              <a:solidFill>
                <a:schemeClr val="bg2"/>
              </a:solidFill>
              <a:latin typeface="Zapfino" panose="03030300040707070C03" pitchFamily="66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5C50B7-DB96-18D4-3050-B32E922CADBC}"/>
              </a:ext>
            </a:extLst>
          </p:cNvPr>
          <p:cNvSpPr txBox="1"/>
          <p:nvPr/>
        </p:nvSpPr>
        <p:spPr>
          <a:xfrm>
            <a:off x="4101944" y="3971003"/>
            <a:ext cx="534160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spc="300" dirty="0">
                <a:solidFill>
                  <a:schemeClr val="bg1"/>
                </a:solidFill>
                <a:latin typeface="Zapfino" panose="03030300040707070C03" pitchFamily="66" charset="77"/>
              </a:rPr>
              <a:t>Réveillez votre singularité</a:t>
            </a:r>
          </a:p>
        </p:txBody>
      </p:sp>
    </p:spTree>
    <p:extLst>
      <p:ext uri="{BB962C8B-B14F-4D97-AF65-F5344CB8AC3E}">
        <p14:creationId xmlns:p14="http://schemas.microsoft.com/office/powerpoint/2010/main" val="3685590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46868"/>
            <a:ext cx="2082018" cy="4111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00293"/>
            <a:ext cx="2082018" cy="4111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30932" y="1246575"/>
            <a:ext cx="2082018" cy="4111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95489" y="0"/>
            <a:ext cx="2082018" cy="4111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27011" y="3131390"/>
            <a:ext cx="2316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Photo de </a:t>
            </a:r>
            <a:r>
              <a:rPr lang="fr-FR" sz="2000" b="1" dirty="0" err="1"/>
              <a:t>Ndossi</a:t>
            </a:r>
            <a:endParaRPr lang="fr-FR" sz="20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9BB2AA-62EE-57EB-63E6-705AA789D3AA}"/>
              </a:ext>
            </a:extLst>
          </p:cNvPr>
          <p:cNvSpPr/>
          <p:nvPr/>
        </p:nvSpPr>
        <p:spPr>
          <a:xfrm>
            <a:off x="4906442" y="1355858"/>
            <a:ext cx="6329493" cy="4351283"/>
          </a:xfrm>
          <a:prstGeom prst="rect">
            <a:avLst/>
          </a:prstGeom>
          <a:solidFill>
            <a:srgbClr val="1A454E">
              <a:alpha val="81776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20BD08-586A-4B5D-F72C-ECA4E36C4EC1}"/>
              </a:ext>
            </a:extLst>
          </p:cNvPr>
          <p:cNvSpPr txBox="1"/>
          <p:nvPr/>
        </p:nvSpPr>
        <p:spPr>
          <a:xfrm>
            <a:off x="5232109" y="1683292"/>
            <a:ext cx="56781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fr-FR" sz="2000" dirty="0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Je suis </a:t>
            </a:r>
            <a:r>
              <a:rPr lang="fr-FR" sz="2000" dirty="0" err="1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Ndossi</a:t>
            </a:r>
            <a:r>
              <a:rPr lang="fr-FR" sz="2000" dirty="0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fr-FR" sz="2000" dirty="0" err="1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Nguema</a:t>
            </a:r>
            <a:r>
              <a:rPr lang="fr-FR" sz="2000" dirty="0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Ondo, Créatrice de la marque TABARA, et passionnée de mode. Notre équipe se compose de personnes partageant un même engagement pour la simplicité, la fonctionnalité et le souci du détail.</a:t>
            </a:r>
          </a:p>
          <a:p>
            <a:pPr marL="0" indent="0" algn="just">
              <a:buNone/>
            </a:pPr>
            <a:endParaRPr lang="fr-FR" sz="2000" dirty="0">
              <a:solidFill>
                <a:schemeClr val="bg1"/>
              </a:solidFill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r>
              <a:rPr lang="fr-FR" sz="2000" dirty="0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Nous sommes accompagnés de notre partenaire </a:t>
            </a:r>
            <a:r>
              <a:rPr lang="fr-FR" sz="2000" b="1" dirty="0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Mr Mbaye, </a:t>
            </a:r>
            <a:r>
              <a:rPr lang="fr-FR" sz="2000" dirty="0">
                <a:solidFill>
                  <a:schemeClr val="bg1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un excellent couturier qui a appris la couture à Dakar au Sénégal avant de travailler pour la boutique Versailles couture à Brooklyn aux états unis et qui enfin s’est installé à Libreville pour poursuivre sa passion. </a:t>
            </a:r>
          </a:p>
        </p:txBody>
      </p:sp>
      <p:pic>
        <p:nvPicPr>
          <p:cNvPr id="4" name="Image 3" descr="Une image contenant habits, personne, Visage humain, joint&#10;&#10;Description générée automatiquement">
            <a:extLst>
              <a:ext uri="{FF2B5EF4-FFF2-40B4-BE49-F238E27FC236}">
                <a16:creationId xmlns:a16="http://schemas.microsoft.com/office/drawing/2014/main" id="{DF34BBD6-0023-925D-684F-AD47C3A8A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732" y="1024478"/>
            <a:ext cx="3225271" cy="5014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71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CAFEDC9-01F4-403B-9CC2-619E67A6C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ercle, gros plan, yeux&#10;&#10;Description générée automatiquement">
            <a:extLst>
              <a:ext uri="{FF2B5EF4-FFF2-40B4-BE49-F238E27FC236}">
                <a16:creationId xmlns:a16="http://schemas.microsoft.com/office/drawing/2014/main" id="{8165D18F-5152-4128-6BAF-2ED27B86D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" y="1419766"/>
            <a:ext cx="4759978" cy="47123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B16939-0A1F-C6F2-1615-82849F82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928864"/>
            <a:ext cx="5314315" cy="297317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fr-FR" dirty="0"/>
              <a:t>"Dans cinq ans, </a:t>
            </a:r>
            <a:r>
              <a:rPr lang="fr-FR" b="1" dirty="0">
                <a:solidFill>
                  <a:srgbClr val="381010"/>
                </a:solidFill>
              </a:rPr>
              <a:t>TABARA</a:t>
            </a:r>
            <a:r>
              <a:rPr lang="fr-FR" dirty="0"/>
              <a:t> sera une référence du </a:t>
            </a:r>
            <a:r>
              <a:rPr lang="fr-FR" b="1" dirty="0">
                <a:solidFill>
                  <a:srgbClr val="381010"/>
                </a:solidFill>
              </a:rPr>
              <a:t>minimalisme</a:t>
            </a:r>
            <a:r>
              <a:rPr lang="fr-FR" dirty="0"/>
              <a:t> en mode, avec une boutique physique offrant une expérience unique et une présence dans les plus grands magazines de mode.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fr-FR" dirty="0"/>
              <a:t>Notre ambition est de redéfinir les codes de l’élégance </a:t>
            </a:r>
            <a:r>
              <a:rPr lang="fr-FR" b="1" dirty="0">
                <a:solidFill>
                  <a:srgbClr val="381010"/>
                </a:solidFill>
              </a:rPr>
              <a:t>monochrome</a:t>
            </a:r>
            <a:r>
              <a:rPr lang="fr-FR" dirty="0"/>
              <a:t> et inspirer un nouveau standard de simplicité sophistiquée.</a:t>
            </a:r>
            <a:endParaRPr lang="fr-GA" sz="2800" dirty="0"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50520" y="1183511"/>
            <a:ext cx="2082018" cy="4111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FFBAF4-52B3-1B6C-FEF2-53A90442BC37}"/>
              </a:ext>
            </a:extLst>
          </p:cNvPr>
          <p:cNvSpPr/>
          <p:nvPr/>
        </p:nvSpPr>
        <p:spPr>
          <a:xfrm>
            <a:off x="6111676" y="1849801"/>
            <a:ext cx="1923645" cy="580285"/>
          </a:xfrm>
          <a:prstGeom prst="rect">
            <a:avLst/>
          </a:prstGeom>
          <a:solidFill>
            <a:srgbClr val="38101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115077" y="0"/>
            <a:ext cx="2082018" cy="41113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19E770-FA3C-7C99-2F05-8F80D49DA239}"/>
              </a:ext>
            </a:extLst>
          </p:cNvPr>
          <p:cNvSpPr txBox="1"/>
          <p:nvPr/>
        </p:nvSpPr>
        <p:spPr>
          <a:xfrm>
            <a:off x="6382443" y="1891477"/>
            <a:ext cx="138211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120786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5191775-8008-4201-9F98-B55A52862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D50FF4-1ABD-2392-2597-679397493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023" y="1497406"/>
            <a:ext cx="4641547" cy="4443473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fr-FR" b="1" dirty="0">
                <a:solidFill>
                  <a:srgbClr val="381010"/>
                </a:solidFill>
                <a:latin typeface="+mj-lt"/>
              </a:rPr>
              <a:t>Impact de la Fast Fashion</a:t>
            </a:r>
            <a:r>
              <a:rPr lang="fr-FR" dirty="0">
                <a:solidFill>
                  <a:srgbClr val="381010"/>
                </a:solidFill>
                <a:latin typeface="+mj-lt"/>
              </a:rPr>
              <a:t>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fr-FR" sz="1600" dirty="0"/>
              <a:t>L'essor de la fast fashion entraîne une consommation excessive et une génération de déchets, ce qui pose des problèmes environnementaux croissants.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fr-FR" b="1" dirty="0">
                <a:solidFill>
                  <a:srgbClr val="381010"/>
                </a:solidFill>
                <a:latin typeface="+mj-lt"/>
              </a:rPr>
              <a:t>Impact sur l’authenticité culturelle</a:t>
            </a:r>
            <a:endParaRPr lang="fr-FR" dirty="0">
              <a:solidFill>
                <a:srgbClr val="381010"/>
              </a:solidFill>
              <a:latin typeface="+mj-lt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fr-FR" sz="1600" dirty="0"/>
              <a:t>La domination de la fast fashion et des vêtements importés menace de diluer les traditions vestimentaires locales et l'authenticité culturelle.</a:t>
            </a:r>
            <a:endParaRPr lang="fr-FR" sz="1800" dirty="0"/>
          </a:p>
          <a:p>
            <a:pPr algn="just">
              <a:lnSpc>
                <a:spcPct val="110000"/>
              </a:lnSpc>
            </a:pPr>
            <a:r>
              <a:rPr lang="fr-FR" b="1" dirty="0">
                <a:solidFill>
                  <a:srgbClr val="381010"/>
                </a:solidFill>
                <a:latin typeface="+mj-lt"/>
              </a:rPr>
              <a:t>Accessibilité et Coût 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fr-FR" sz="1600" dirty="0"/>
              <a:t>Les vêtements de qualité, notamment de créateur, sont souvent trop chers et difficilement accessibles pour de nombreux consommateurs.</a:t>
            </a:r>
            <a:endParaRPr lang="fr-GA" sz="1600"/>
          </a:p>
        </p:txBody>
      </p:sp>
      <p:pic>
        <p:nvPicPr>
          <p:cNvPr id="5" name="Image 4" descr="Une image contenant habits, personne, scène, marché&#10;&#10;Description générée automatiquement">
            <a:extLst>
              <a:ext uri="{FF2B5EF4-FFF2-40B4-BE49-F238E27FC236}">
                <a16:creationId xmlns:a16="http://schemas.microsoft.com/office/drawing/2014/main" id="{28AFF5E4-8094-F8C6-EA61-35287E800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/>
          <a:stretch/>
        </p:blipFill>
        <p:spPr>
          <a:xfrm>
            <a:off x="718988" y="1898419"/>
            <a:ext cx="5853401" cy="37948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681735-E16B-7C00-B101-99F33ED2566D}"/>
              </a:ext>
            </a:extLst>
          </p:cNvPr>
          <p:cNvSpPr/>
          <p:nvPr/>
        </p:nvSpPr>
        <p:spPr>
          <a:xfrm>
            <a:off x="718988" y="659067"/>
            <a:ext cx="2726059" cy="580285"/>
          </a:xfrm>
          <a:prstGeom prst="rect">
            <a:avLst/>
          </a:prstGeom>
          <a:solidFill>
            <a:srgbClr val="38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EB3479D-898F-04DC-FE8C-5ADEA41E5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B6481D-5EAB-1B31-A66A-CCEBF12B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8AEC5EE-BCFC-A74C-AF1D-C7D180999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50520" y="1183511"/>
            <a:ext cx="2082018" cy="41113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3C1C078-3D8A-BFDB-B539-3B1BF3273C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115077" y="0"/>
            <a:ext cx="2082018" cy="411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9E5E85-DF6A-498C-ADF8-D92F09DF94DF}"/>
              </a:ext>
            </a:extLst>
          </p:cNvPr>
          <p:cNvSpPr txBox="1"/>
          <p:nvPr/>
        </p:nvSpPr>
        <p:spPr>
          <a:xfrm>
            <a:off x="1010249" y="700743"/>
            <a:ext cx="214353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PROBLÈME</a:t>
            </a:r>
          </a:p>
        </p:txBody>
      </p:sp>
    </p:spTree>
    <p:extLst>
      <p:ext uri="{BB962C8B-B14F-4D97-AF65-F5344CB8AC3E}">
        <p14:creationId xmlns:p14="http://schemas.microsoft.com/office/powerpoint/2010/main" val="4009861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220AD39-89C7-BCBC-5F74-3355DE9187FF}"/>
              </a:ext>
            </a:extLst>
          </p:cNvPr>
          <p:cNvSpPr/>
          <p:nvPr/>
        </p:nvSpPr>
        <p:spPr>
          <a:xfrm>
            <a:off x="946517" y="2282348"/>
            <a:ext cx="6329493" cy="2829980"/>
          </a:xfrm>
          <a:prstGeom prst="rect">
            <a:avLst/>
          </a:prstGeom>
          <a:solidFill>
            <a:srgbClr val="381010">
              <a:alpha val="698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184589" y="2723193"/>
            <a:ext cx="57296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>
                <a:solidFill>
                  <a:schemeClr val="bg2"/>
                </a:solidFill>
              </a:rPr>
              <a:t>En tant que marque locale, </a:t>
            </a:r>
            <a:r>
              <a:rPr lang="fr-FR" sz="2000" b="1" dirty="0">
                <a:solidFill>
                  <a:schemeClr val="bg2"/>
                </a:solidFill>
              </a:rPr>
              <a:t>TABARA</a:t>
            </a:r>
            <a:r>
              <a:rPr lang="fr-FR" sz="2000" dirty="0">
                <a:solidFill>
                  <a:schemeClr val="bg2"/>
                </a:solidFill>
              </a:rPr>
              <a:t> met en avant </a:t>
            </a:r>
            <a:r>
              <a:rPr lang="fr-FR" sz="2000" b="1" dirty="0">
                <a:solidFill>
                  <a:schemeClr val="bg2"/>
                </a:solidFill>
              </a:rPr>
              <a:t>l'authenticité culturelle </a:t>
            </a:r>
            <a:r>
              <a:rPr lang="fr-FR" sz="2000" dirty="0">
                <a:solidFill>
                  <a:schemeClr val="bg2"/>
                </a:solidFill>
              </a:rPr>
              <a:t>avec des créations inspirées des traditions africaines, promeut le </a:t>
            </a:r>
            <a:r>
              <a:rPr lang="fr-FR" sz="2000" b="1" dirty="0">
                <a:solidFill>
                  <a:schemeClr val="bg2"/>
                </a:solidFill>
              </a:rPr>
              <a:t>savoir-faire artisana</a:t>
            </a:r>
            <a:r>
              <a:rPr lang="fr-FR" sz="2000" dirty="0">
                <a:solidFill>
                  <a:schemeClr val="bg2"/>
                </a:solidFill>
              </a:rPr>
              <a:t>l, s'engage à offrir des vêtements de </a:t>
            </a:r>
            <a:r>
              <a:rPr lang="fr-FR" sz="2000" b="1" dirty="0">
                <a:solidFill>
                  <a:schemeClr val="bg2"/>
                </a:solidFill>
              </a:rPr>
              <a:t>qualité durable</a:t>
            </a:r>
            <a:r>
              <a:rPr lang="fr-FR" sz="2000" dirty="0">
                <a:solidFill>
                  <a:schemeClr val="bg2"/>
                </a:solidFill>
              </a:rPr>
              <a:t>, et facilite l'accès à la mode de créateur grâce à des prix compétitifs.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35880" y="1213917"/>
            <a:ext cx="2082018" cy="41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100437" y="0"/>
            <a:ext cx="2082018" cy="41113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42104F-1451-F52B-79A3-3797BCAF7ED2}"/>
              </a:ext>
            </a:extLst>
          </p:cNvPr>
          <p:cNvSpPr/>
          <p:nvPr/>
        </p:nvSpPr>
        <p:spPr>
          <a:xfrm>
            <a:off x="850367" y="821632"/>
            <a:ext cx="2544969" cy="580285"/>
          </a:xfrm>
          <a:prstGeom prst="rect">
            <a:avLst/>
          </a:prstGeom>
          <a:solidFill>
            <a:srgbClr val="706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habits, personne, mode, Stylisme&#10;&#10;Description générée automatiquement">
            <a:extLst>
              <a:ext uri="{FF2B5EF4-FFF2-40B4-BE49-F238E27FC236}">
                <a16:creationId xmlns:a16="http://schemas.microsoft.com/office/drawing/2014/main" id="{240F15CC-364F-A3CC-483C-613885A83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00" y="754578"/>
            <a:ext cx="3635933" cy="54552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8E09FDB-791B-9752-7B34-1F319CC1BBB7}"/>
              </a:ext>
            </a:extLst>
          </p:cNvPr>
          <p:cNvSpPr txBox="1"/>
          <p:nvPr/>
        </p:nvSpPr>
        <p:spPr>
          <a:xfrm>
            <a:off x="1106430" y="842469"/>
            <a:ext cx="19511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978000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36" y="1780807"/>
            <a:ext cx="4422141" cy="442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929EBC-FCAA-418A-0893-812617670CB0}"/>
              </a:ext>
            </a:extLst>
          </p:cNvPr>
          <p:cNvSpPr txBox="1"/>
          <p:nvPr/>
        </p:nvSpPr>
        <p:spPr>
          <a:xfrm>
            <a:off x="5512481" y="1802736"/>
            <a:ext cx="583133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b="1" dirty="0">
                <a:solidFill>
                  <a:srgbClr val="381010"/>
                </a:solidFill>
                <a:latin typeface="+mj-lt"/>
              </a:rPr>
              <a:t>Valorisation des marques locales et authentiques</a:t>
            </a:r>
          </a:p>
          <a:p>
            <a:pPr algn="just"/>
            <a:r>
              <a:rPr lang="fr-FR" sz="2000" dirty="0"/>
              <a:t>La demande pour des marques locales et authentiques offre à </a:t>
            </a:r>
            <a:r>
              <a:rPr lang="fr-FR" sz="2000" b="1" dirty="0">
                <a:solidFill>
                  <a:srgbClr val="381010"/>
                </a:solidFill>
              </a:rPr>
              <a:t>TABARA</a:t>
            </a:r>
            <a:r>
              <a:rPr lang="fr-FR" sz="2000" dirty="0"/>
              <a:t> une opportunité unique de devenir une référence en mode minimaliste.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b="1" dirty="0">
                <a:solidFill>
                  <a:srgbClr val="381010"/>
                </a:solidFill>
                <a:latin typeface="+mj-lt"/>
              </a:rPr>
              <a:t>Engagement pour une mode durable</a:t>
            </a:r>
          </a:p>
          <a:p>
            <a:pPr algn="just"/>
            <a:r>
              <a:rPr lang="fr-FR" sz="2000" b="1" dirty="0">
                <a:solidFill>
                  <a:srgbClr val="381010"/>
                </a:solidFill>
              </a:rPr>
              <a:t>TABARA</a:t>
            </a:r>
            <a:r>
              <a:rPr lang="fr-FR" sz="2000" dirty="0"/>
              <a:t> répond au besoin de vêtements de qualité et durables, à contre-courant de la fast fashion.</a:t>
            </a:r>
            <a:endParaRPr lang="fr-FR" sz="2000" b="1" dirty="0"/>
          </a:p>
          <a:p>
            <a:pPr algn="just"/>
            <a:endParaRPr lang="fr-FR" sz="2000" b="1" dirty="0"/>
          </a:p>
          <a:p>
            <a:pPr algn="just"/>
            <a:r>
              <a:rPr lang="fr-FR" sz="2000" b="1" dirty="0">
                <a:solidFill>
                  <a:srgbClr val="381010"/>
                </a:solidFill>
                <a:latin typeface="+mj-lt"/>
              </a:rPr>
              <a:t>Expansion du commerce digital </a:t>
            </a:r>
          </a:p>
          <a:p>
            <a:pPr algn="just"/>
            <a:r>
              <a:rPr lang="fr-FR" sz="2000" dirty="0"/>
              <a:t>Grâce à l'essor du e-commerce, </a:t>
            </a:r>
            <a:r>
              <a:rPr lang="fr-FR" sz="2000" b="1" dirty="0">
                <a:solidFill>
                  <a:srgbClr val="381010"/>
                </a:solidFill>
              </a:rPr>
              <a:t>TABARA</a:t>
            </a:r>
            <a:r>
              <a:rPr lang="fr-FR" sz="2000" dirty="0"/>
              <a:t> peut toucher un large public sans dépendre des points de vente physiques, s'adaptant aux nouvelles habitudes d'achat numériques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4A5CF6-2F97-A7D6-E066-DD785FF9EA78}"/>
              </a:ext>
            </a:extLst>
          </p:cNvPr>
          <p:cNvSpPr/>
          <p:nvPr/>
        </p:nvSpPr>
        <p:spPr>
          <a:xfrm>
            <a:off x="702729" y="751303"/>
            <a:ext cx="4842593" cy="580285"/>
          </a:xfrm>
          <a:prstGeom prst="rect">
            <a:avLst/>
          </a:prstGeom>
          <a:solidFill>
            <a:srgbClr val="38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F0A2F6-ED04-E431-4A65-1A8D799CB26A}"/>
              </a:ext>
            </a:extLst>
          </p:cNvPr>
          <p:cNvSpPr txBox="1"/>
          <p:nvPr/>
        </p:nvSpPr>
        <p:spPr>
          <a:xfrm>
            <a:off x="836982" y="772140"/>
            <a:ext cx="470834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POURQUOI MAINTENANT ?</a:t>
            </a:r>
          </a:p>
        </p:txBody>
      </p:sp>
    </p:spTree>
    <p:extLst>
      <p:ext uri="{BB962C8B-B14F-4D97-AF65-F5344CB8AC3E}">
        <p14:creationId xmlns:p14="http://schemas.microsoft.com/office/powerpoint/2010/main" val="247664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avec coins arrondis en diagonale 4"/>
          <p:cNvSpPr/>
          <p:nvPr/>
        </p:nvSpPr>
        <p:spPr>
          <a:xfrm>
            <a:off x="1069145" y="3035053"/>
            <a:ext cx="2776592" cy="3035665"/>
          </a:xfrm>
          <a:prstGeom prst="round2DiagRect">
            <a:avLst/>
          </a:prstGeom>
          <a:solidFill>
            <a:srgbClr val="706C00"/>
          </a:solidFill>
          <a:ln>
            <a:solidFill>
              <a:srgbClr val="70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/>
              <a:t>47% </a:t>
            </a:r>
          </a:p>
          <a:p>
            <a:pPr algn="ctr"/>
            <a:r>
              <a:rPr lang="fr-FR" b="1" dirty="0"/>
              <a:t>de la population active</a:t>
            </a:r>
            <a:r>
              <a:rPr lang="fr-FR" dirty="0"/>
              <a:t> est constituée de femmes</a:t>
            </a:r>
          </a:p>
        </p:txBody>
      </p:sp>
      <p:sp>
        <p:nvSpPr>
          <p:cNvPr id="6" name="Rectangle avec coins arrondis en diagonale 5"/>
          <p:cNvSpPr/>
          <p:nvPr/>
        </p:nvSpPr>
        <p:spPr>
          <a:xfrm>
            <a:off x="5007531" y="3064098"/>
            <a:ext cx="2802383" cy="2923124"/>
          </a:xfrm>
          <a:prstGeom prst="round2DiagRect">
            <a:avLst/>
          </a:prstGeom>
          <a:solidFill>
            <a:srgbClr val="5C4621"/>
          </a:solidFill>
          <a:ln>
            <a:solidFill>
              <a:srgbClr val="5C4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/>
              <a:t>500 000</a:t>
            </a:r>
          </a:p>
          <a:p>
            <a:pPr algn="ctr"/>
            <a:r>
              <a:rPr lang="fr-FR" b="1" dirty="0"/>
              <a:t>Femmes actives</a:t>
            </a:r>
            <a:endParaRPr lang="fr-FR" dirty="0"/>
          </a:p>
        </p:txBody>
      </p:sp>
      <p:sp>
        <p:nvSpPr>
          <p:cNvPr id="8" name="Flèche droite 7"/>
          <p:cNvSpPr/>
          <p:nvPr/>
        </p:nvSpPr>
        <p:spPr>
          <a:xfrm>
            <a:off x="4093131" y="4386164"/>
            <a:ext cx="667006" cy="422030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rgbClr val="5C46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02729" y="1763950"/>
            <a:ext cx="105692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 Gabon compte environ </a:t>
            </a:r>
            <a:r>
              <a:rPr lang="fr-FR" sz="2400" b="1" dirty="0"/>
              <a:t>2,3 millions d'habitants</a:t>
            </a:r>
            <a:r>
              <a:rPr lang="fr-FR" sz="2400" dirty="0"/>
              <a:t>, avec une classe moyenne urbaine en pleine croissance.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32025" y="3655355"/>
            <a:ext cx="3671507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fr-FR" b="1" i="1" dirty="0"/>
              <a:t>En visant cette clientèle féminine active au Gabon, TABARA peut répondre à une demande croissante de vêtements simples et polyvalents, adaptés à une vie dynamique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42A19F-160D-07BB-7447-BC9C3938B9FA}"/>
              </a:ext>
            </a:extLst>
          </p:cNvPr>
          <p:cNvSpPr/>
          <p:nvPr/>
        </p:nvSpPr>
        <p:spPr>
          <a:xfrm>
            <a:off x="702730" y="751303"/>
            <a:ext cx="4057408" cy="580285"/>
          </a:xfrm>
          <a:prstGeom prst="rect">
            <a:avLst/>
          </a:prstGeom>
          <a:solidFill>
            <a:srgbClr val="38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6363A3-8518-C140-712E-B308959A95A8}"/>
              </a:ext>
            </a:extLst>
          </p:cNvPr>
          <p:cNvSpPr txBox="1"/>
          <p:nvPr/>
        </p:nvSpPr>
        <p:spPr>
          <a:xfrm>
            <a:off x="10773336" y="6285423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*</a:t>
            </a:r>
            <a:r>
              <a:rPr lang="fr-FR" sz="1600" dirty="0" err="1"/>
              <a:t>Statista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C56B61B-B9D6-52AF-896D-56AF27FC80A1}"/>
              </a:ext>
            </a:extLst>
          </p:cNvPr>
          <p:cNvSpPr txBox="1"/>
          <p:nvPr/>
        </p:nvSpPr>
        <p:spPr>
          <a:xfrm>
            <a:off x="899413" y="785235"/>
            <a:ext cx="362471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TAILLE DU MARCHÉ</a:t>
            </a:r>
          </a:p>
        </p:txBody>
      </p:sp>
    </p:spTree>
    <p:extLst>
      <p:ext uri="{BB962C8B-B14F-4D97-AF65-F5344CB8AC3E}">
        <p14:creationId xmlns:p14="http://schemas.microsoft.com/office/powerpoint/2010/main" val="4164541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BAF38C-DF57-A976-8FE7-29390BC580F4}"/>
              </a:ext>
            </a:extLst>
          </p:cNvPr>
          <p:cNvSpPr/>
          <p:nvPr/>
        </p:nvSpPr>
        <p:spPr>
          <a:xfrm>
            <a:off x="4428914" y="2171701"/>
            <a:ext cx="6788219" cy="3676447"/>
          </a:xfrm>
          <a:prstGeom prst="rect">
            <a:avLst/>
          </a:prstGeom>
          <a:solidFill>
            <a:srgbClr val="706C00">
              <a:alpha val="6984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rendy Cul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1" b="28067"/>
          <a:stretch/>
        </p:blipFill>
        <p:spPr bwMode="auto">
          <a:xfrm>
            <a:off x="556534" y="1705927"/>
            <a:ext cx="3277298" cy="151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utique en ligne bamboowax - AN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2" b="37583"/>
          <a:stretch/>
        </p:blipFill>
        <p:spPr bwMode="auto">
          <a:xfrm>
            <a:off x="702730" y="4707963"/>
            <a:ext cx="3592035" cy="140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4074" t="31747" r="6805" b="36797"/>
          <a:stretch/>
        </p:blipFill>
        <p:spPr>
          <a:xfrm>
            <a:off x="702730" y="3391952"/>
            <a:ext cx="3131102" cy="11051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51A9FC-75B9-4EA7-D9BA-0CF7EB6493C7}"/>
              </a:ext>
            </a:extLst>
          </p:cNvPr>
          <p:cNvSpPr/>
          <p:nvPr/>
        </p:nvSpPr>
        <p:spPr>
          <a:xfrm>
            <a:off x="702730" y="751303"/>
            <a:ext cx="3883633" cy="580285"/>
          </a:xfrm>
          <a:prstGeom prst="rect">
            <a:avLst/>
          </a:prstGeom>
          <a:solidFill>
            <a:srgbClr val="38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2F30BE-78D6-A36B-2DF1-1BCD410A3EC9}"/>
              </a:ext>
            </a:extLst>
          </p:cNvPr>
          <p:cNvSpPr txBox="1"/>
          <p:nvPr/>
        </p:nvSpPr>
        <p:spPr>
          <a:xfrm>
            <a:off x="4586363" y="2282541"/>
            <a:ext cx="65086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dirty="0">
              <a:solidFill>
                <a:schemeClr val="bg2"/>
              </a:solidFill>
            </a:endParaRPr>
          </a:p>
          <a:p>
            <a:pPr algn="just"/>
            <a:r>
              <a:rPr lang="fr-FR" sz="2400" dirty="0">
                <a:solidFill>
                  <a:schemeClr val="bg2"/>
                </a:solidFill>
              </a:rPr>
              <a:t>Alors que des marques telles que </a:t>
            </a:r>
            <a:r>
              <a:rPr lang="fr-FR" sz="2400" b="1" dirty="0" err="1">
                <a:solidFill>
                  <a:schemeClr val="bg2"/>
                </a:solidFill>
              </a:rPr>
              <a:t>Trendy</a:t>
            </a:r>
            <a:r>
              <a:rPr lang="fr-FR" sz="2400" b="1" dirty="0">
                <a:solidFill>
                  <a:schemeClr val="bg2"/>
                </a:solidFill>
              </a:rPr>
              <a:t> Culture</a:t>
            </a:r>
            <a:r>
              <a:rPr lang="fr-FR" sz="2400" dirty="0">
                <a:solidFill>
                  <a:schemeClr val="bg2"/>
                </a:solidFill>
              </a:rPr>
              <a:t>, </a:t>
            </a:r>
            <a:r>
              <a:rPr lang="fr-FR" sz="2400" b="1" dirty="0" err="1">
                <a:solidFill>
                  <a:schemeClr val="bg2"/>
                </a:solidFill>
              </a:rPr>
              <a:t>Bamboowax</a:t>
            </a:r>
            <a:r>
              <a:rPr lang="fr-FR" sz="2400" dirty="0">
                <a:solidFill>
                  <a:schemeClr val="bg2"/>
                </a:solidFill>
              </a:rPr>
              <a:t> et </a:t>
            </a:r>
            <a:r>
              <a:rPr lang="fr-FR" sz="2400" b="1" dirty="0" err="1">
                <a:solidFill>
                  <a:schemeClr val="bg2"/>
                </a:solidFill>
              </a:rPr>
              <a:t>Owanto’o</a:t>
            </a:r>
            <a:r>
              <a:rPr lang="fr-FR" sz="2400" dirty="0">
                <a:solidFill>
                  <a:schemeClr val="bg2"/>
                </a:solidFill>
              </a:rPr>
              <a:t> se démarquent par des vêtements à motifs, </a:t>
            </a:r>
            <a:r>
              <a:rPr lang="fr-FR" sz="2400" b="1" dirty="0">
                <a:solidFill>
                  <a:schemeClr val="bg2"/>
                </a:solidFill>
              </a:rPr>
              <a:t>TABARA</a:t>
            </a:r>
            <a:r>
              <a:rPr lang="fr-FR" sz="2400" dirty="0">
                <a:solidFill>
                  <a:schemeClr val="bg2"/>
                </a:solidFill>
              </a:rPr>
              <a:t> choisit une approche différente : l'élégance intemporelle du monochrome. Notre marque mise sur la simplicité sophistiquée, offrant des pièces faciles à porter et à assortir au quotidien."</a:t>
            </a:r>
            <a:endParaRPr lang="fr-GA" sz="2400" dirty="0">
              <a:solidFill>
                <a:schemeClr val="bg2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3FD887-AA17-B8A2-E907-75F77BA9BB27}"/>
              </a:ext>
            </a:extLst>
          </p:cNvPr>
          <p:cNvSpPr txBox="1"/>
          <p:nvPr/>
        </p:nvSpPr>
        <p:spPr>
          <a:xfrm>
            <a:off x="836767" y="811991"/>
            <a:ext cx="345799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LA CONCURRENCE</a:t>
            </a:r>
          </a:p>
        </p:txBody>
      </p:sp>
    </p:spTree>
    <p:extLst>
      <p:ext uri="{BB962C8B-B14F-4D97-AF65-F5344CB8AC3E}">
        <p14:creationId xmlns:p14="http://schemas.microsoft.com/office/powerpoint/2010/main" val="128934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7BA42-78EF-346C-B1D1-6E0CE01A0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0EA395-609A-DBE8-7235-BC0504676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202" y="2709806"/>
            <a:ext cx="3096975" cy="21513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b="1" dirty="0"/>
              <a:t>Polyvalence </a:t>
            </a:r>
          </a:p>
          <a:p>
            <a:pPr marL="0" indent="0" algn="just">
              <a:buNone/>
            </a:pPr>
            <a:r>
              <a:rPr lang="fr-FR" dirty="0"/>
              <a:t>Des pièces élégantes qui s’adaptent à toutes les occasions, du quotidien aux événements habillés.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6F1C93-0F4A-AC6C-806B-FA8A3ABF8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>
            <a:off x="0" y="6489071"/>
            <a:ext cx="2082018" cy="4111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450BDA-6DE6-0D22-1FDE-4073CE7F7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-835443" y="5242496"/>
            <a:ext cx="2082018" cy="4111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1AB7AE-F176-D783-48B3-4E7E4E6CC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5400000">
            <a:off x="10903222" y="1246575"/>
            <a:ext cx="2082018" cy="4111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177FA2-7CA3-BCC1-E39E-E86ADB6DC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53"/>
          <a:stretch/>
        </p:blipFill>
        <p:spPr>
          <a:xfrm rot="10800000">
            <a:off x="10067779" y="0"/>
            <a:ext cx="2082018" cy="4111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4FBBF8-8A71-1256-FA47-134DF0479BC1}"/>
              </a:ext>
            </a:extLst>
          </p:cNvPr>
          <p:cNvSpPr/>
          <p:nvPr/>
        </p:nvSpPr>
        <p:spPr>
          <a:xfrm>
            <a:off x="782248" y="559142"/>
            <a:ext cx="3665062" cy="580285"/>
          </a:xfrm>
          <a:prstGeom prst="rect">
            <a:avLst/>
          </a:prstGeom>
          <a:solidFill>
            <a:srgbClr val="0143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habits, mode, personne, Stylisme&#10;&#10;Description générée automatiquement">
            <a:extLst>
              <a:ext uri="{FF2B5EF4-FFF2-40B4-BE49-F238E27FC236}">
                <a16:creationId xmlns:a16="http://schemas.microsoft.com/office/drawing/2014/main" id="{1F093B8A-B870-7918-EF96-5165A2A70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30" y="1462162"/>
            <a:ext cx="3096976" cy="4646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 descr="Une image contenant habits, personne, robe, Visage humain&#10;&#10;Description générée automatiquement">
            <a:extLst>
              <a:ext uri="{FF2B5EF4-FFF2-40B4-BE49-F238E27FC236}">
                <a16:creationId xmlns:a16="http://schemas.microsoft.com/office/drawing/2014/main" id="{9761CBB6-E441-439F-2E70-82E68DE03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96" y="1462162"/>
            <a:ext cx="3096976" cy="46465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18BD18-92C1-08D3-E93A-4B113C13D8FE}"/>
              </a:ext>
            </a:extLst>
          </p:cNvPr>
          <p:cNvSpPr txBox="1"/>
          <p:nvPr/>
        </p:nvSpPr>
        <p:spPr>
          <a:xfrm>
            <a:off x="1091765" y="600818"/>
            <a:ext cx="304602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0" b="1" dirty="0">
                <a:solidFill>
                  <a:schemeClr val="bg2"/>
                </a:solidFill>
              </a:rPr>
              <a:t>NOS CRÉATIONS</a:t>
            </a:r>
          </a:p>
        </p:txBody>
      </p:sp>
    </p:spTree>
    <p:extLst>
      <p:ext uri="{BB962C8B-B14F-4D97-AF65-F5344CB8AC3E}">
        <p14:creationId xmlns:p14="http://schemas.microsoft.com/office/powerpoint/2010/main" val="930121368"/>
      </p:ext>
    </p:extLst>
  </p:cSld>
  <p:clrMapOvr>
    <a:masterClrMapping/>
  </p:clrMapOvr>
</p:sld>
</file>

<file path=ppt/theme/theme1.xml><?xml version="1.0" encoding="utf-8"?>
<a:theme xmlns:a="http://schemas.openxmlformats.org/drawingml/2006/main" name="CitationVTI">
  <a:themeElements>
    <a:clrScheme name="Citation">
      <a:dk1>
        <a:sysClr val="windowText" lastClr="000000"/>
      </a:dk1>
      <a:lt1>
        <a:sysClr val="window" lastClr="FFFFFF"/>
      </a:lt1>
      <a:dk2>
        <a:srgbClr val="01375D"/>
      </a:dk2>
      <a:lt2>
        <a:srgbClr val="F3F2EF"/>
      </a:lt2>
      <a:accent1>
        <a:srgbClr val="29A3D2"/>
      </a:accent1>
      <a:accent2>
        <a:srgbClr val="0669AC"/>
      </a:accent2>
      <a:accent3>
        <a:srgbClr val="FD891C"/>
      </a:accent3>
      <a:accent4>
        <a:srgbClr val="FD6927"/>
      </a:accent4>
      <a:accent5>
        <a:srgbClr val="F95131"/>
      </a:accent5>
      <a:accent6>
        <a:srgbClr val="CE5FAE"/>
      </a:accent6>
      <a:hlink>
        <a:srgbClr val="0F8EC1"/>
      </a:hlink>
      <a:folHlink>
        <a:srgbClr val="DC6400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858</Words>
  <Application>Microsoft Macintosh PowerPoint</Application>
  <PresentationFormat>Grand écran</PresentationFormat>
  <Paragraphs>106</Paragraphs>
  <Slides>18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6" baseType="lpstr">
      <vt:lpstr>Aptos</vt:lpstr>
      <vt:lpstr>Arial</vt:lpstr>
      <vt:lpstr>Grandview</vt:lpstr>
      <vt:lpstr>Grandview Display</vt:lpstr>
      <vt:lpstr>Segoe UI Historic</vt:lpstr>
      <vt:lpstr>Wingdings</vt:lpstr>
      <vt:lpstr>Zapfino</vt:lpstr>
      <vt:lpstr>CitationVTI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Ndossi Nguema</dc:creator>
  <cp:lastModifiedBy>Valérie GEMMO</cp:lastModifiedBy>
  <cp:revision>20</cp:revision>
  <dcterms:created xsi:type="dcterms:W3CDTF">2024-10-23T12:58:42Z</dcterms:created>
  <dcterms:modified xsi:type="dcterms:W3CDTF">2024-10-26T13:41:29Z</dcterms:modified>
</cp:coreProperties>
</file>