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48" r:id="rId2"/>
    <p:sldMasterId id="2147483662" r:id="rId3"/>
  </p:sldMasterIdLst>
  <p:notesMasterIdLst>
    <p:notesMasterId r:id="rId16"/>
  </p:notesMasterIdLst>
  <p:sldIdLst>
    <p:sldId id="256" r:id="rId4"/>
    <p:sldId id="258" r:id="rId5"/>
    <p:sldId id="267" r:id="rId6"/>
    <p:sldId id="259" r:id="rId7"/>
    <p:sldId id="266" r:id="rId8"/>
    <p:sldId id="260" r:id="rId9"/>
    <p:sldId id="261" r:id="rId10"/>
    <p:sldId id="272" r:id="rId11"/>
    <p:sldId id="268" r:id="rId12"/>
    <p:sldId id="269" r:id="rId13"/>
    <p:sldId id="270" r:id="rId14"/>
    <p:sldId id="271" r:id="rId15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57"/>
    <a:srgbClr val="00748D"/>
    <a:srgbClr val="D1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3"/>
  </p:normalViewPr>
  <p:slideViewPr>
    <p:cSldViewPr snapToGrid="0" snapToObjects="1">
      <p:cViewPr varScale="1">
        <p:scale>
          <a:sx n="69" d="100"/>
          <a:sy n="69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D0AD5-54C5-4AAB-ACB7-8CD6A673D3BA}" type="datetimeFigureOut">
              <a:rPr lang="fr-FR" smtClean="0"/>
              <a:t>23/08/2020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164A4-0684-4037-8310-19610F014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84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64A4-0684-4037-8310-19610F0144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98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re-Presen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9DEC3-08A5-1A43-A234-C2132BEFB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2211"/>
            <a:ext cx="9144000" cy="1277751"/>
          </a:xfrm>
        </p:spPr>
        <p:txBody>
          <a:bodyPr anchor="b">
            <a:normAutofit/>
          </a:bodyPr>
          <a:lstStyle>
            <a:lvl1pPr algn="ctr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636A05-31D9-B044-B1FF-D558132FA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6FB418-7C6B-1E4E-8B64-CA4B6114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7566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fld id="{DD01DE91-718B-7F4A-A68D-A16BF10D6ABF}" type="datetimeFigureOut">
              <a:rPr lang="fr-FR" smtClean="0"/>
              <a:pPr/>
              <a:t>23/08/2020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034339-7C32-9242-84A7-A7BD63CE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566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91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699F6-8CA7-4340-BEDC-CA79112B2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7B77FE-3F1A-9540-9CF2-B3129629D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613525-D354-DA43-B004-48A25BD0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r>
              <a:rPr lang="fr-FR"/>
              <a:t>sing.ga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55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699F6-8CA7-4340-BEDC-CA79112B2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7B77FE-3F1A-9540-9CF2-B3129629D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613525-D354-DA43-B004-48A25BD0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r>
              <a:rPr lang="fr-FR"/>
              <a:t>sing.ga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674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699F6-8CA7-4340-BEDC-CA79112B2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7B77FE-3F1A-9540-9CF2-B3129629D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613525-D354-DA43-B004-48A25BD0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r>
              <a:rPr lang="fr-FR"/>
              <a:t>sing.ga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77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699F6-8CA7-4340-BEDC-CA79112B2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7B77FE-3F1A-9540-9CF2-B3129629D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613525-D354-DA43-B004-48A25BD0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r>
              <a:rPr lang="fr-FR"/>
              <a:t>sing.ga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90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699F6-8CA7-4340-BEDC-CA79112B2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7B77FE-3F1A-9540-9CF2-B3129629D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613525-D354-DA43-B004-48A25BD0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r>
              <a:rPr lang="fr-FR"/>
              <a:t>sing.ga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23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re-Presen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9DEC3-08A5-1A43-A234-C2132BEFB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2211"/>
            <a:ext cx="9144000" cy="1277751"/>
          </a:xfrm>
        </p:spPr>
        <p:txBody>
          <a:bodyPr anchor="b">
            <a:normAutofit/>
          </a:bodyPr>
          <a:lstStyle>
            <a:lvl1pPr algn="ctr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636A05-31D9-B044-B1FF-D558132FA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6FB418-7C6B-1E4E-8B64-CA4B6114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7566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fld id="{DD01DE91-718B-7F4A-A68D-A16BF10D6ABF}" type="datetimeFigureOut">
              <a:rPr lang="fr-FR" smtClean="0"/>
              <a:pPr/>
              <a:t>23/08/2020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034339-7C32-9242-84A7-A7BD63CE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566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67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re-Inter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9DEC3-08A5-1A43-A234-C2132BEFB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2211"/>
            <a:ext cx="9144000" cy="1277751"/>
          </a:xfrm>
        </p:spPr>
        <p:txBody>
          <a:bodyPr anchor="b">
            <a:normAutofit/>
          </a:bodyPr>
          <a:lstStyle>
            <a:lvl1pPr algn="ctr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636A05-31D9-B044-B1FF-D558132FA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6FB418-7C6B-1E4E-8B64-CA4B6114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7566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fld id="{DD01DE91-718B-7F4A-A68D-A16BF10D6ABF}" type="datetimeFigureOut">
              <a:rPr lang="fr-FR" smtClean="0"/>
              <a:pPr/>
              <a:t>23/08/2020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034339-7C32-9242-84A7-A7BD63CE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566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0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re-Inter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9DEC3-08A5-1A43-A234-C2132BEFB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2211"/>
            <a:ext cx="9144000" cy="1277751"/>
          </a:xfrm>
        </p:spPr>
        <p:txBody>
          <a:bodyPr anchor="b">
            <a:normAutofit/>
          </a:bodyPr>
          <a:lstStyle>
            <a:lvl1pPr algn="ctr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636A05-31D9-B044-B1FF-D558132FA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6FB418-7C6B-1E4E-8B64-CA4B6114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7566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fld id="{DD01DE91-718B-7F4A-A68D-A16BF10D6ABF}" type="datetimeFigureOut">
              <a:rPr lang="fr-FR" smtClean="0"/>
              <a:pPr/>
              <a:t>23/08/2020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034339-7C32-9242-84A7-A7BD63CE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566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11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_Présentation_Interieur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807D8-0065-E341-8ACA-492E02AC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4BE010-C535-CE47-9BFC-7F14ADE34A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sing.ga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1E5650-8056-224F-AA7D-889BB05FB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A4DC7B-9B2C-7E4B-863F-82CC8443D63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81621B6-A319-594A-9847-17B3D30FA9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850" y="1295400"/>
            <a:ext cx="7575176" cy="42418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F3EAF0AD-5763-F042-B65A-8185A6B77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20100" y="1295400"/>
            <a:ext cx="3314700" cy="42418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94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_Présentation_Interieur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59727-C8FF-E242-A5D1-0F7FBCFB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B97F1F-D296-124C-AFFC-E76BE72B7C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sing.ga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C99734-327F-8C47-8B25-0298106DC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A4DC7B-9B2C-7E4B-863F-82CC8443D63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4856B9-267B-3449-9B8F-A4C2C1721C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7850" y="1295400"/>
            <a:ext cx="11106150" cy="4419600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33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_Interne_Interieur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807D8-0065-E341-8ACA-492E02AC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4BE010-C535-CE47-9BFC-7F14ADE34A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sing.ga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1E5650-8056-224F-AA7D-889BB05FB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A4DC7B-9B2C-7E4B-863F-82CC8443D63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81621B6-A319-594A-9847-17B3D30FA9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850" y="1295400"/>
            <a:ext cx="7575176" cy="42418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F3EAF0AD-5763-F042-B65A-8185A6B77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20100" y="1295400"/>
            <a:ext cx="3314700" cy="42418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10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_Interne_Interieur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59727-C8FF-E242-A5D1-0F7FBCFB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B97F1F-D296-124C-AFFC-E76BE72B7C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sing.ga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C99734-327F-8C47-8B25-0298106DC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A4DC7B-9B2C-7E4B-863F-82CC8443D63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4856B9-267B-3449-9B8F-A4C2C1721C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7850" y="1295400"/>
            <a:ext cx="11106150" cy="4419600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739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re-Inter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9DEC3-08A5-1A43-A234-C2132BEFB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2211"/>
            <a:ext cx="9144000" cy="1277751"/>
          </a:xfrm>
        </p:spPr>
        <p:txBody>
          <a:bodyPr anchor="b">
            <a:normAutofit/>
          </a:bodyPr>
          <a:lstStyle>
            <a:lvl1pPr algn="ctr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636A05-31D9-B044-B1FF-D558132FA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6FB418-7C6B-1E4E-8B64-CA4B6114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7566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fld id="{DD01DE91-718B-7F4A-A68D-A16BF10D6ABF}" type="datetimeFigureOut">
              <a:rPr lang="fr-FR" smtClean="0"/>
              <a:pPr/>
              <a:t>23/08/2020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034339-7C32-9242-84A7-A7BD63CE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566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69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BD40C81-259E-044C-9B23-964E8ECB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071" y="1827214"/>
            <a:ext cx="75751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897C29-A0DF-204C-97D9-40DBE027260D}"/>
              </a:ext>
            </a:extLst>
          </p:cNvPr>
          <p:cNvSpPr txBox="1"/>
          <p:nvPr userDrawn="1"/>
        </p:nvSpPr>
        <p:spPr>
          <a:xfrm>
            <a:off x="9879104" y="6225988"/>
            <a:ext cx="177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solidFill>
                  <a:schemeClr val="bg1"/>
                </a:solidFill>
                <a:latin typeface="GalanoClassic-Medium ☞" pitchFamily="2" charset="77"/>
              </a:rPr>
              <a:t>sing.ga</a:t>
            </a:r>
            <a:endParaRPr lang="fr-FR" dirty="0">
              <a:solidFill>
                <a:schemeClr val="bg1"/>
              </a:solidFill>
              <a:latin typeface="GalanoClassic-Medium ☞" pitchFamily="2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F726A67-11F7-B74C-A418-17DD010730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8646" y="422834"/>
            <a:ext cx="2301853" cy="115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alanoClassic-Medium ☞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BD40C81-259E-044C-9B23-964E8ECB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24" y="136526"/>
            <a:ext cx="7575176" cy="571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27ECD31-FD7E-BB4C-9638-04246316A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199" y="6122545"/>
            <a:ext cx="1604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/>
                </a:solidFill>
                <a:latin typeface="GalanoClassic-Medium ☞" pitchFamily="2" charset="77"/>
              </a:defRPr>
            </a:lvl1pPr>
          </a:lstStyle>
          <a:p>
            <a:r>
              <a:rPr lang="fr-FR"/>
              <a:t>sing.ga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36F23AA-EADC-7744-BED7-A90A2EF53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224" y="1354897"/>
            <a:ext cx="107520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296DC18-8A59-3540-9DF4-00EB2C9C51E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82835" y="237203"/>
            <a:ext cx="1156646" cy="470728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A7D5496-81D1-1C41-AF20-06954454E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0248" y="6122545"/>
            <a:ext cx="590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GalanoClassic-Medium ☞" pitchFamily="2" charset="77"/>
              </a:defRPr>
            </a:lvl1pPr>
          </a:lstStyle>
          <a:p>
            <a:fld id="{3EA4DC7B-9B2C-7E4B-863F-82CC8443D6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16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4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GalanoClassic-Medium ☞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BAD595B-F8B2-6945-A543-46F18D35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0AD177-973A-1346-AB83-6E1B1FB0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6E968F-5ADC-0B41-AB01-8CC8C87F0A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6050" y="6108700"/>
            <a:ext cx="2679700" cy="7493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F7A92E-51CD-0F4F-BAFC-F23FB84D4B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88949" y="6397871"/>
            <a:ext cx="1349883" cy="2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lanoClassic-Medium ☞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8D587-07E3-4F3B-AF40-2375C9328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55" y="1316928"/>
            <a:ext cx="12087845" cy="2469817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748D"/>
                </a:solidFill>
              </a:rPr>
              <a:t/>
            </a:r>
            <a:br>
              <a:rPr lang="fr-FR" sz="4000" b="1" dirty="0">
                <a:solidFill>
                  <a:srgbClr val="00748D"/>
                </a:solidFill>
              </a:rPr>
            </a:br>
            <a:endParaRPr lang="fr-FR" sz="4000" b="1" dirty="0">
              <a:solidFill>
                <a:srgbClr val="00748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" y="2136201"/>
            <a:ext cx="11984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748D"/>
                </a:solidFill>
                <a:latin typeface="GalanoClassic-Medium ☞"/>
              </a:rPr>
              <a:t>PITCH-DECK</a:t>
            </a:r>
            <a:r>
              <a:rPr lang="fr-FR" b="1" dirty="0">
                <a:solidFill>
                  <a:srgbClr val="8F0D57"/>
                </a:solidFill>
                <a:latin typeface="GalanoClassic-Medium ☞"/>
              </a:rPr>
              <a:t>  </a:t>
            </a:r>
            <a:r>
              <a:rPr lang="fr-FR" sz="2400" b="1" dirty="0">
                <a:solidFill>
                  <a:srgbClr val="8F0D57"/>
                </a:solidFill>
                <a:latin typeface="GalanoClassic-Medium ☞"/>
              </a:rPr>
              <a:t/>
            </a:r>
            <a:br>
              <a:rPr lang="fr-FR" sz="2400" b="1" dirty="0">
                <a:solidFill>
                  <a:srgbClr val="8F0D57"/>
                </a:solidFill>
                <a:latin typeface="GalanoClassic-Medium ☞"/>
              </a:rPr>
            </a:br>
            <a:endParaRPr lang="fr-FR" dirty="0">
              <a:latin typeface="GalanoClassic-Medium ☞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6320043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GalanoClassic-Medium ☞"/>
              </a:rPr>
              <a:t>Incubateur Pivot 4.0 </a:t>
            </a:r>
          </a:p>
        </p:txBody>
      </p:sp>
    </p:spTree>
    <p:extLst>
      <p:ext uri="{BB962C8B-B14F-4D97-AF65-F5344CB8AC3E}">
        <p14:creationId xmlns:p14="http://schemas.microsoft.com/office/powerpoint/2010/main" val="2556118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COUT</a:t>
            </a:r>
          </a:p>
        </p:txBody>
      </p:sp>
      <p:sp>
        <p:nvSpPr>
          <p:cNvPr id="2" name="Rectangle 1"/>
          <p:cNvSpPr/>
          <p:nvPr/>
        </p:nvSpPr>
        <p:spPr>
          <a:xfrm>
            <a:off x="578223" y="1332407"/>
            <a:ext cx="9521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8F0D57"/>
                </a:solidFill>
                <a:latin typeface="GalanoClassic-Medium ☞"/>
              </a:rPr>
              <a:t>Slide 9</a:t>
            </a:r>
          </a:p>
          <a:p>
            <a:pPr algn="just"/>
            <a:r>
              <a:rPr lang="fr-FR" sz="2000" dirty="0">
                <a:latin typeface="GalanoClassic-Medium ☞"/>
              </a:rPr>
              <a:t>De combien avez-vous besoin pour lancer l’entreprise?</a:t>
            </a:r>
          </a:p>
        </p:txBody>
      </p:sp>
    </p:spTree>
    <p:extLst>
      <p:ext uri="{BB962C8B-B14F-4D97-AF65-F5344CB8AC3E}">
        <p14:creationId xmlns:p14="http://schemas.microsoft.com/office/powerpoint/2010/main" val="177048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OKR</a:t>
            </a:r>
          </a:p>
        </p:txBody>
      </p:sp>
      <p:sp>
        <p:nvSpPr>
          <p:cNvPr id="2" name="Rectangle 1"/>
          <p:cNvSpPr/>
          <p:nvPr/>
        </p:nvSpPr>
        <p:spPr>
          <a:xfrm>
            <a:off x="578223" y="1332407"/>
            <a:ext cx="95217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8F0D57"/>
                </a:solidFill>
                <a:latin typeface="GalanoClassic-Medium ☞"/>
              </a:rPr>
              <a:t>Notre stratégie </a:t>
            </a:r>
          </a:p>
          <a:p>
            <a:pPr algn="just"/>
            <a:endParaRPr lang="fr-FR" sz="2000" b="1" dirty="0">
              <a:solidFill>
                <a:srgbClr val="8F0D57"/>
              </a:solidFill>
              <a:latin typeface="GalanoClassic-Medium ☞"/>
            </a:endParaRPr>
          </a:p>
          <a:p>
            <a:pPr algn="just"/>
            <a:r>
              <a:rPr lang="fr-FR" sz="2000" dirty="0">
                <a:latin typeface="GalanoClassic-Medium ☞"/>
              </a:rPr>
              <a:t>La stratégie commerciale de l’application « CONSTAT A L’AMIABLE » sera basée le fait que cet outil sera « gratuit » lors de son téléchargement, cela sera un des arguments majeurs pour convaincre les futurs utilisateurs mais aussi que cette solution soit simple et rapide.</a:t>
            </a:r>
          </a:p>
          <a:p>
            <a:pPr algn="just"/>
            <a:endParaRPr lang="fr-FR" sz="2000" dirty="0">
              <a:latin typeface="GalanoClassic-Medium ☞"/>
            </a:endParaRPr>
          </a:p>
          <a:p>
            <a:pPr algn="just"/>
            <a:r>
              <a:rPr lang="fr-FR" sz="2000" dirty="0">
                <a:latin typeface="GalanoClassic-Medium ☞"/>
              </a:rPr>
              <a:t>Voici la stratégie commerciale.  </a:t>
            </a:r>
          </a:p>
        </p:txBody>
      </p:sp>
    </p:spTree>
    <p:extLst>
      <p:ext uri="{BB962C8B-B14F-4D97-AF65-F5344CB8AC3E}">
        <p14:creationId xmlns:p14="http://schemas.microsoft.com/office/powerpoint/2010/main" val="4176266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SING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78223" y="1332407"/>
            <a:ext cx="9521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8F0D57"/>
                </a:solidFill>
                <a:latin typeface="GalanoClassic-Medium ☞"/>
              </a:rPr>
              <a:t>Nos réalisations</a:t>
            </a:r>
          </a:p>
          <a:p>
            <a:pPr algn="just"/>
            <a:endParaRPr lang="fr-FR" sz="2000" b="1" dirty="0">
              <a:solidFill>
                <a:srgbClr val="8F0D57"/>
              </a:solidFill>
              <a:latin typeface="GalanoClassic-Medium ☞"/>
            </a:endParaRPr>
          </a:p>
          <a:p>
            <a:pPr algn="just"/>
            <a:r>
              <a:rPr lang="fr-FR" sz="2000" dirty="0">
                <a:latin typeface="GalanoClassic-Medium ☞"/>
              </a:rPr>
              <a:t>Le développeur de la SING a créé cette solution en se basant sur le document qui a été transmis par SCG-Ré.</a:t>
            </a:r>
          </a:p>
          <a:p>
            <a:pPr algn="just"/>
            <a:r>
              <a:rPr lang="fr-FR" sz="2000" dirty="0">
                <a:latin typeface="GalanoClassic-Medium ☞"/>
              </a:rPr>
              <a:t>Grâce à l’expertise de la SING dans la réalisation d’un projet numérique, un prototype fonctionnel a été créé dans un délai record.</a:t>
            </a:r>
          </a:p>
        </p:txBody>
      </p:sp>
    </p:spTree>
    <p:extLst>
      <p:ext uri="{BB962C8B-B14F-4D97-AF65-F5344CB8AC3E}">
        <p14:creationId xmlns:p14="http://schemas.microsoft.com/office/powerpoint/2010/main" val="374786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8D587-07E3-4F3B-AF40-2375C932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23" y="138913"/>
            <a:ext cx="9057096" cy="571406"/>
          </a:xfrm>
        </p:spPr>
        <p:txBody>
          <a:bodyPr>
            <a:noAutofit/>
          </a:bodyPr>
          <a:lstStyle/>
          <a:p>
            <a:r>
              <a:rPr lang="fr-FR" b="1" dirty="0">
                <a:latin typeface="GalanoClassic-Medium ☞"/>
              </a:rPr>
              <a:t>SOMMAIRE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D01697-73C2-4130-A1A7-7ABB4982BCA0}"/>
              </a:ext>
            </a:extLst>
          </p:cNvPr>
          <p:cNvSpPr/>
          <p:nvPr/>
        </p:nvSpPr>
        <p:spPr>
          <a:xfrm>
            <a:off x="8564615" y="1334521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78F"/>
                </a:solidFill>
                <a:latin typeface="Gill Sans MT" panose="020B0502020104020203" pitchFamily="34" charset="0"/>
              </a:rPr>
              <a:t> </a:t>
            </a:r>
            <a:endParaRPr lang="fr-FR" sz="2400" dirty="0">
              <a:solidFill>
                <a:srgbClr val="00778F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53159" y="1334521"/>
            <a:ext cx="9937750" cy="4241800"/>
          </a:xfrm>
        </p:spPr>
        <p:txBody>
          <a:bodyPr/>
          <a:lstStyle/>
          <a:p>
            <a:pPr marL="0" indent="0" algn="just">
              <a:buNone/>
            </a:pPr>
            <a:endParaRPr lang="fr-FR" sz="2000" b="1" dirty="0">
              <a:solidFill>
                <a:srgbClr val="8F0D57"/>
              </a:solidFill>
            </a:endParaRPr>
          </a:p>
          <a:p>
            <a:pPr marL="0" indent="0" algn="just">
              <a:buNone/>
            </a:pPr>
            <a:r>
              <a:rPr lang="fr-FR" sz="2000" b="1" dirty="0">
                <a:solidFill>
                  <a:srgbClr val="8F0D57"/>
                </a:solidFill>
                <a:latin typeface="GalanoClassic-Medium ☞"/>
              </a:rPr>
              <a:t>Slide 1 – Page de garde</a:t>
            </a:r>
          </a:p>
          <a:p>
            <a:pPr lvl="1"/>
            <a:r>
              <a:rPr lang="fr-FR" sz="2000" dirty="0">
                <a:latin typeface="GalanoClassic-Medium ☞"/>
              </a:rPr>
              <a:t>LA VISION</a:t>
            </a:r>
          </a:p>
          <a:p>
            <a:pPr lvl="1"/>
            <a:r>
              <a:rPr lang="fr-FR" sz="2000" dirty="0">
                <a:latin typeface="GalanoClassic-Medium ☞"/>
              </a:rPr>
              <a:t>LE PROBLEME</a:t>
            </a:r>
          </a:p>
          <a:p>
            <a:pPr lvl="1"/>
            <a:r>
              <a:rPr lang="fr-FR" sz="2000" dirty="0">
                <a:latin typeface="GalanoClassic-Medium ☞"/>
              </a:rPr>
              <a:t>LES ALTERNATIVES/LES CONCURRENTS</a:t>
            </a:r>
          </a:p>
          <a:p>
            <a:pPr lvl="1"/>
            <a:r>
              <a:rPr lang="fr-FR" sz="2000" dirty="0">
                <a:latin typeface="GalanoClassic-Medium ☞"/>
              </a:rPr>
              <a:t>LA SOLUTION</a:t>
            </a:r>
          </a:p>
          <a:p>
            <a:pPr lvl="1"/>
            <a:r>
              <a:rPr lang="fr-FR" sz="2000" dirty="0">
                <a:latin typeface="GalanoClassic-Medium ☞"/>
              </a:rPr>
              <a:t>LE PRODUIT</a:t>
            </a:r>
          </a:p>
          <a:p>
            <a:pPr lvl="1"/>
            <a:r>
              <a:rPr lang="fr-FR" sz="2000" dirty="0">
                <a:latin typeface="GalanoClassic-Medium ☞"/>
              </a:rPr>
              <a:t>DESCRIPTION DU MODELE ECONOMIQUE</a:t>
            </a:r>
          </a:p>
          <a:p>
            <a:pPr lvl="1"/>
            <a:r>
              <a:rPr lang="fr-FR" sz="2000" dirty="0">
                <a:latin typeface="GalanoClassic-Medium ☞"/>
              </a:rPr>
              <a:t>COUT</a:t>
            </a:r>
          </a:p>
          <a:p>
            <a:pPr lvl="1"/>
            <a:r>
              <a:rPr lang="fr-FR" sz="2000" dirty="0">
                <a:latin typeface="GalanoClassic-Medium ☞"/>
              </a:rPr>
              <a:t>OKR</a:t>
            </a:r>
          </a:p>
          <a:p>
            <a:pPr lvl="1"/>
            <a:r>
              <a:rPr lang="fr-FR" sz="2000" dirty="0">
                <a:latin typeface="GalanoClassic-Medium ☞"/>
              </a:rPr>
              <a:t>CE QUE LA SING VOUS A PERMIS DE FAIRE OU D’APPRENDRE</a:t>
            </a:r>
          </a:p>
          <a:p>
            <a:pPr lvl="1"/>
            <a:endParaRPr lang="fr-FR" sz="2000" b="1" dirty="0">
              <a:solidFill>
                <a:srgbClr val="8F0D57"/>
              </a:solidFill>
              <a:latin typeface="GalanoClassic-Medium ☞"/>
            </a:endParaRPr>
          </a:p>
          <a:p>
            <a:pPr marL="0" indent="0" algn="just">
              <a:buNone/>
            </a:pPr>
            <a:endParaRPr lang="fr-FR" sz="2000" b="1" dirty="0">
              <a:solidFill>
                <a:srgbClr val="8F0D57"/>
              </a:solidFill>
            </a:endParaRPr>
          </a:p>
          <a:p>
            <a:pPr marL="0" indent="0" algn="just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2889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8D587-07E3-4F3B-AF40-2375C932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23" y="138913"/>
            <a:ext cx="9057096" cy="571406"/>
          </a:xfrm>
        </p:spPr>
        <p:txBody>
          <a:bodyPr>
            <a:noAutofit/>
          </a:bodyPr>
          <a:lstStyle/>
          <a:p>
            <a:r>
              <a:rPr lang="fr-FR" b="1" dirty="0">
                <a:latin typeface="GalanoClassic-Medium ☞"/>
              </a:rPr>
              <a:t>LA VISION</a:t>
            </a:r>
            <a:endParaRPr lang="fr-FR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D01697-73C2-4130-A1A7-7ABB4982BCA0}"/>
              </a:ext>
            </a:extLst>
          </p:cNvPr>
          <p:cNvSpPr/>
          <p:nvPr/>
        </p:nvSpPr>
        <p:spPr>
          <a:xfrm>
            <a:off x="8564615" y="1334521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78F"/>
                </a:solidFill>
                <a:latin typeface="Gill Sans MT" panose="020B0502020104020203" pitchFamily="34" charset="0"/>
              </a:rPr>
              <a:t> </a:t>
            </a:r>
            <a:endParaRPr lang="fr-FR" sz="2400" dirty="0">
              <a:solidFill>
                <a:srgbClr val="00778F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53532" y="1334521"/>
            <a:ext cx="9937750" cy="4241800"/>
          </a:xfrm>
        </p:spPr>
        <p:txBody>
          <a:bodyPr/>
          <a:lstStyle/>
          <a:p>
            <a:pPr marL="0" indent="0" algn="just">
              <a:buNone/>
            </a:pPr>
            <a:r>
              <a:rPr lang="fr-FR" sz="2000" b="1" dirty="0">
                <a:solidFill>
                  <a:srgbClr val="8F0D57"/>
                </a:solidFill>
                <a:latin typeface="GalanoClassic-Medium ☞"/>
              </a:rPr>
              <a:t>La Vision</a:t>
            </a:r>
          </a:p>
          <a:p>
            <a:pPr marL="0" indent="0" algn="just">
              <a:buNone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Grâce à l’application Constat à l’amiable les conducteurs bénéficieraient d’un outil simple, pratique et disponible « gratuitement » à tout moment pour remplir une fiche en cas d’accident.</a:t>
            </a:r>
          </a:p>
          <a:p>
            <a:pPr marL="0" indent="0" algn="just">
              <a:buNone/>
            </a:pPr>
            <a:r>
              <a:rPr lang="fr-FR" sz="2000" dirty="0"/>
              <a:t>Pour les assureurs ils auraient un accès à une base de données des déclarations d’accident reçues instantanément par l’ensemble des professionnels du secteurs</a:t>
            </a:r>
          </a:p>
          <a:p>
            <a:pPr marL="0" indent="0" algn="just">
              <a:buNone/>
            </a:pPr>
            <a:endParaRPr lang="fr-FR" sz="2000" b="1" dirty="0">
              <a:solidFill>
                <a:srgbClr val="8F0D57"/>
              </a:solidFill>
              <a:latin typeface="GalanoClassic-Medium ☞"/>
            </a:endParaRPr>
          </a:p>
          <a:p>
            <a:pPr marL="0" indent="0" algn="just">
              <a:buNone/>
            </a:pPr>
            <a:endParaRPr lang="fr-FR" sz="2000" dirty="0">
              <a:latin typeface="GalanoClassic-Medium ☞"/>
            </a:endParaRPr>
          </a:p>
        </p:txBody>
      </p:sp>
    </p:spTree>
    <p:extLst>
      <p:ext uri="{BB962C8B-B14F-4D97-AF65-F5344CB8AC3E}">
        <p14:creationId xmlns:p14="http://schemas.microsoft.com/office/powerpoint/2010/main" val="240988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8D587-07E3-4F3B-AF40-2375C932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93" y="209783"/>
            <a:ext cx="7575176" cy="571406"/>
          </a:xfrm>
        </p:spPr>
        <p:txBody>
          <a:bodyPr>
            <a:normAutofit/>
          </a:bodyPr>
          <a:lstStyle/>
          <a:p>
            <a:r>
              <a:rPr lang="fr-FR" b="1" dirty="0">
                <a:latin typeface="GalanoClassic-Medium ☞"/>
              </a:rPr>
              <a:t>LE PROBLEME</a:t>
            </a: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9F6D0FC8-8CD9-4C39-AB33-942472406724}"/>
              </a:ext>
            </a:extLst>
          </p:cNvPr>
          <p:cNvSpPr/>
          <p:nvPr/>
        </p:nvSpPr>
        <p:spPr>
          <a:xfrm>
            <a:off x="864827" y="1074421"/>
            <a:ext cx="10468784" cy="50872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2000" b="1" dirty="0">
                <a:solidFill>
                  <a:srgbClr val="8F0D57"/>
                </a:solidFill>
                <a:latin typeface="GalanoClassic-Medium ☞"/>
              </a:rPr>
              <a:t>Actuellement</a:t>
            </a:r>
          </a:p>
          <a:p>
            <a:pPr algn="just"/>
            <a:r>
              <a:rPr lang="fr-FR" sz="2000" dirty="0">
                <a:latin typeface="GalanoClassic-Medium ☞"/>
              </a:rPr>
              <a:t>Lors d’un accident les conducteurs ont l’obligation d’avoir une fiche « papier » de déclaration d’accident qu’ils doivent remplir et ensuite transmettre à leurs compagnies d’assurances cette procédure prend un temps considérable, il n’est pas rare que des documents se perdent. </a:t>
            </a:r>
          </a:p>
          <a:p>
            <a:pPr algn="just"/>
            <a:endParaRPr lang="fr-FR" sz="2000" dirty="0">
              <a:latin typeface="GalanoClassic-Medium ☞"/>
            </a:endParaRPr>
          </a:p>
          <a:p>
            <a:pPr algn="just"/>
            <a:r>
              <a:rPr lang="fr-FR" sz="2000" dirty="0">
                <a:latin typeface="GalanoClassic-Medium ☞"/>
              </a:rPr>
              <a:t>Pour les assurances </a:t>
            </a:r>
            <a:r>
              <a:rPr lang="fr-FR" sz="2000" dirty="0"/>
              <a:t>Suite à la </a:t>
            </a:r>
            <a:r>
              <a:rPr lang="fr-FR" sz="2000" b="1" dirty="0"/>
              <a:t>nouvelle réglementation </a:t>
            </a:r>
            <a:r>
              <a:rPr lang="fr-FR" sz="2000" dirty="0"/>
              <a:t>rendant obligatoire le constat à l’amiable depuis octobre 2019 pour tous les automobilistes assurés, la FEGASA a lancé le constat à l’amiable sur support papier.</a:t>
            </a:r>
          </a:p>
          <a:p>
            <a:pPr algn="just"/>
            <a:endParaRPr lang="fr-FR" sz="2000" dirty="0">
              <a:latin typeface="GalanoClassic-Medium ☞"/>
            </a:endParaRPr>
          </a:p>
          <a:p>
            <a:pPr algn="just"/>
            <a:endParaRPr lang="fr-FR" sz="2000" b="1" dirty="0">
              <a:solidFill>
                <a:srgbClr val="8F0D57"/>
              </a:solidFill>
              <a:latin typeface="GalanoClassic-Medium ☞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8F0D57"/>
              </a:solidFill>
              <a:latin typeface="Myriad Pro" panose="020B0503030403020204"/>
            </a:endParaRPr>
          </a:p>
          <a:p>
            <a:pPr algn="just"/>
            <a:endParaRPr lang="fr-FR" sz="2000" dirty="0">
              <a:latin typeface="Myriad Pro" panose="020B0503030403020204"/>
            </a:endParaRPr>
          </a:p>
          <a:p>
            <a:pPr algn="just"/>
            <a:endParaRPr lang="fr-FR" sz="2000" b="1" dirty="0">
              <a:solidFill>
                <a:srgbClr val="8F0D57"/>
              </a:solidFill>
              <a:latin typeface="Myriad Pro" panose="020B0503030403020204"/>
            </a:endParaRP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DAE84B70-C5C7-44C0-8F45-19FFEE7F047A}"/>
              </a:ext>
            </a:extLst>
          </p:cNvPr>
          <p:cNvSpPr/>
          <p:nvPr/>
        </p:nvSpPr>
        <p:spPr>
          <a:xfrm>
            <a:off x="862293" y="3447990"/>
            <a:ext cx="8819938" cy="7459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fr-FR" sz="2000" b="1" dirty="0">
              <a:solidFill>
                <a:srgbClr val="8F0D57"/>
              </a:solidFill>
              <a:latin typeface="Myriad Pro" panose="020B0503030403020204" pitchFamily="34" charset="0"/>
            </a:endParaRPr>
          </a:p>
        </p:txBody>
      </p:sp>
      <p:sp>
        <p:nvSpPr>
          <p:cNvPr id="20" name="직사각형 1">
            <a:extLst>
              <a:ext uri="{FF2B5EF4-FFF2-40B4-BE49-F238E27FC236}">
                <a16:creationId xmlns:a16="http://schemas.microsoft.com/office/drawing/2014/main" id="{FD653BA7-87B9-47F6-B4B6-4E9D362AC8C6}"/>
              </a:ext>
            </a:extLst>
          </p:cNvPr>
          <p:cNvSpPr/>
          <p:nvPr/>
        </p:nvSpPr>
        <p:spPr>
          <a:xfrm>
            <a:off x="864827" y="4236379"/>
            <a:ext cx="8410505" cy="7459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4000" b="1" dirty="0">
              <a:solidFill>
                <a:srgbClr val="8F0D57"/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직사각형 1">
            <a:extLst>
              <a:ext uri="{FF2B5EF4-FFF2-40B4-BE49-F238E27FC236}">
                <a16:creationId xmlns:a16="http://schemas.microsoft.com/office/drawing/2014/main" id="{FD653BA7-87B9-47F6-B4B6-4E9D362AC8C6}"/>
              </a:ext>
            </a:extLst>
          </p:cNvPr>
          <p:cNvSpPr/>
          <p:nvPr/>
        </p:nvSpPr>
        <p:spPr>
          <a:xfrm>
            <a:off x="435337" y="1074422"/>
            <a:ext cx="7143884" cy="327590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atinLnBrk="1">
              <a:defRPr/>
            </a:pPr>
            <a:endParaRPr lang="fr-FR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5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GalanoClassic-Medium ☞"/>
              </a:rPr>
              <a:t>LES ALTERNATIVES/LES CONCURRENTS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578224" y="1207716"/>
            <a:ext cx="1092104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8F0D57"/>
                </a:solidFill>
                <a:latin typeface="GalanoClassic-Medium ☞"/>
              </a:rPr>
              <a:t>Pour le moment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GalanoClassic-Medium ☞"/>
              </a:rPr>
              <a:t>Actuellement  il n’y a pas vraiment de concurrent à cette solution, l’alternative  de «  constat à l’amiable » est la version papier du document de déclaration d’accident.</a:t>
            </a:r>
            <a:br>
              <a:rPr lang="fr-FR" sz="2000" dirty="0">
                <a:latin typeface="GalanoClassic-Medium ☞"/>
              </a:rPr>
            </a:br>
            <a:r>
              <a:rPr lang="fr-FR" sz="2000" dirty="0">
                <a:latin typeface="GalanoClassic-Medium ☞"/>
              </a:rPr>
              <a:t>Cette outil étant soumis  à de nombreuses restrictions légales, aucunes autres structures n’est présentes sur le marché locale.</a:t>
            </a:r>
          </a:p>
          <a:p>
            <a:pPr algn="just"/>
            <a:endParaRPr lang="fr-FR" sz="2000" b="1" dirty="0">
              <a:solidFill>
                <a:srgbClr val="8F0D57"/>
              </a:solidFill>
              <a:latin typeface="GalanoClassic-Medium ☞"/>
            </a:endParaRPr>
          </a:p>
          <a:p>
            <a:pPr algn="just"/>
            <a:endParaRPr lang="fr-FR" sz="2000" dirty="0">
              <a:latin typeface="GalanoClassic-Medium ☞"/>
            </a:endParaRPr>
          </a:p>
          <a:p>
            <a:pPr algn="just"/>
            <a:endParaRPr lang="fr-FR" b="1" dirty="0">
              <a:solidFill>
                <a:srgbClr val="8F0D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8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8D587-07E3-4F3B-AF40-2375C932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209783"/>
            <a:ext cx="9476509" cy="571406"/>
          </a:xfrm>
        </p:spPr>
        <p:txBody>
          <a:bodyPr>
            <a:normAutofit/>
          </a:bodyPr>
          <a:lstStyle/>
          <a:p>
            <a:r>
              <a:rPr lang="fr-FR" b="1" dirty="0"/>
              <a:t>LA SOLUTION</a:t>
            </a:r>
            <a:endParaRPr lang="fr-FR" b="1" dirty="0">
              <a:latin typeface="GalanoClassic-Medium ☞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292" y="1263181"/>
            <a:ext cx="10775525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8F0D57"/>
                </a:solidFill>
                <a:latin typeface="GalanoClassic-Medium ☞"/>
              </a:rPr>
              <a:t>La solution « Constat à l’amiable »</a:t>
            </a:r>
          </a:p>
          <a:p>
            <a:pPr algn="just"/>
            <a:endParaRPr lang="fr-FR" sz="2000" b="1" dirty="0">
              <a:solidFill>
                <a:srgbClr val="8F0D57"/>
              </a:solidFill>
              <a:latin typeface="GalanoClassic-Medium ☞"/>
            </a:endParaRPr>
          </a:p>
          <a:p>
            <a:pPr algn="just"/>
            <a:r>
              <a:rPr lang="fr-FR" sz="2000" dirty="0"/>
              <a:t>La SING a donc développé une </a:t>
            </a:r>
            <a:r>
              <a:rPr lang="fr-FR" sz="2000" b="1" dirty="0"/>
              <a:t>application mobile</a:t>
            </a:r>
            <a:r>
              <a:rPr lang="fr-FR" sz="2000" dirty="0"/>
              <a:t> permettant à deux personnes ayant eu un accident de répondre à un questionnaire sur leur(s) smartphone(s).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L’application génère le constat à l’amiable qui après validation par les deux parties est envoyé directement chez les assureurs respectifs.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Toutes les informations étant stockées dans une </a:t>
            </a:r>
            <a:r>
              <a:rPr lang="fr-FR" sz="2000" b="1" dirty="0"/>
              <a:t>base de données</a:t>
            </a:r>
            <a:r>
              <a:rPr lang="fr-FR" sz="2000" dirty="0"/>
              <a:t>, elles pourront être exploitées par les maisons d’assurance.</a:t>
            </a:r>
          </a:p>
          <a:p>
            <a:pPr algn="just"/>
            <a:endParaRPr lang="fr-FR" sz="1500" dirty="0">
              <a:latin typeface="Myriad Pro" panose="020B0503030403020204" pitchFamily="34" charset="0"/>
            </a:endParaRPr>
          </a:p>
          <a:p>
            <a:pPr algn="just"/>
            <a:endParaRPr lang="fr-FR" b="1" dirty="0">
              <a:solidFill>
                <a:srgbClr val="8F0D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6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PRODUIT</a:t>
            </a:r>
          </a:p>
        </p:txBody>
      </p:sp>
      <p:pic>
        <p:nvPicPr>
          <p:cNvPr id="5" name="Google Shape;54;p9">
            <a:extLst>
              <a:ext uri="{FF2B5EF4-FFF2-40B4-BE49-F238E27FC236}">
                <a16:creationId xmlns:a16="http://schemas.microsoft.com/office/drawing/2014/main" id="{12D557B0-7ECD-47A2-943B-8393997C867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081219"/>
            <a:ext cx="3178783" cy="547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5;p9">
            <a:extLst>
              <a:ext uri="{FF2B5EF4-FFF2-40B4-BE49-F238E27FC236}">
                <a16:creationId xmlns:a16="http://schemas.microsoft.com/office/drawing/2014/main" id="{A74A0E48-F5EF-4A15-B735-C9E52EA087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13" y="1926875"/>
            <a:ext cx="2232950" cy="396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6;p9">
            <a:extLst>
              <a:ext uri="{FF2B5EF4-FFF2-40B4-BE49-F238E27FC236}">
                <a16:creationId xmlns:a16="http://schemas.microsoft.com/office/drawing/2014/main" id="{A8878920-B077-4612-BFB9-CF2C0A5C613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41300" y="1081219"/>
            <a:ext cx="3178783" cy="547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9;p9">
            <a:extLst>
              <a:ext uri="{FF2B5EF4-FFF2-40B4-BE49-F238E27FC236}">
                <a16:creationId xmlns:a16="http://schemas.microsoft.com/office/drawing/2014/main" id="{0CEF3103-3E06-420B-B872-DB456974218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4207" y="1926886"/>
            <a:ext cx="2232950" cy="3969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;p9">
            <a:extLst>
              <a:ext uri="{FF2B5EF4-FFF2-40B4-BE49-F238E27FC236}">
                <a16:creationId xmlns:a16="http://schemas.microsoft.com/office/drawing/2014/main" id="{E0AE5ABB-3CBA-4513-AE5C-72EF1C61034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79491" y="1175733"/>
            <a:ext cx="3178783" cy="547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7;p9">
            <a:extLst>
              <a:ext uri="{FF2B5EF4-FFF2-40B4-BE49-F238E27FC236}">
                <a16:creationId xmlns:a16="http://schemas.microsoft.com/office/drawing/2014/main" id="{7A56A1E8-1D00-406B-B438-1E3D2251D87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37037" y="1081219"/>
            <a:ext cx="3178783" cy="547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0;p9">
            <a:extLst>
              <a:ext uri="{FF2B5EF4-FFF2-40B4-BE49-F238E27FC236}">
                <a16:creationId xmlns:a16="http://schemas.microsoft.com/office/drawing/2014/main" id="{A2E30BA2-6514-499B-8C47-F1EBEC1A211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3312" y="1926871"/>
            <a:ext cx="2232950" cy="396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1;p9">
            <a:extLst>
              <a:ext uri="{FF2B5EF4-FFF2-40B4-BE49-F238E27FC236}">
                <a16:creationId xmlns:a16="http://schemas.microsoft.com/office/drawing/2014/main" id="{6149B0E6-6A4A-41C2-92E7-6B5B1568266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05725" y="1926875"/>
            <a:ext cx="2326725" cy="413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86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PRODUIT</a:t>
            </a:r>
          </a:p>
        </p:txBody>
      </p:sp>
      <p:pic>
        <p:nvPicPr>
          <p:cNvPr id="5" name="Google Shape;54;p9">
            <a:extLst>
              <a:ext uri="{FF2B5EF4-FFF2-40B4-BE49-F238E27FC236}">
                <a16:creationId xmlns:a16="http://schemas.microsoft.com/office/drawing/2014/main" id="{12D557B0-7ECD-47A2-943B-8393997C867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081219"/>
            <a:ext cx="3178783" cy="547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6;p9">
            <a:extLst>
              <a:ext uri="{FF2B5EF4-FFF2-40B4-BE49-F238E27FC236}">
                <a16:creationId xmlns:a16="http://schemas.microsoft.com/office/drawing/2014/main" id="{A8878920-B077-4612-BFB9-CF2C0A5C613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41300" y="1081219"/>
            <a:ext cx="3178783" cy="547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;p9">
            <a:extLst>
              <a:ext uri="{FF2B5EF4-FFF2-40B4-BE49-F238E27FC236}">
                <a16:creationId xmlns:a16="http://schemas.microsoft.com/office/drawing/2014/main" id="{E0AE5ABB-3CBA-4513-AE5C-72EF1C61034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79491" y="1175733"/>
            <a:ext cx="3178783" cy="547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7;p9">
            <a:extLst>
              <a:ext uri="{FF2B5EF4-FFF2-40B4-BE49-F238E27FC236}">
                <a16:creationId xmlns:a16="http://schemas.microsoft.com/office/drawing/2014/main" id="{7A56A1E8-1D00-406B-B438-1E3D2251D87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37037" y="1081219"/>
            <a:ext cx="3178783" cy="547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1;p10">
            <a:extLst>
              <a:ext uri="{FF2B5EF4-FFF2-40B4-BE49-F238E27FC236}">
                <a16:creationId xmlns:a16="http://schemas.microsoft.com/office/drawing/2014/main" id="{90734A3C-D837-4E9B-91C9-D5C192F129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87" y="1860425"/>
            <a:ext cx="2308399" cy="41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2;p10">
            <a:extLst>
              <a:ext uri="{FF2B5EF4-FFF2-40B4-BE49-F238E27FC236}">
                <a16:creationId xmlns:a16="http://schemas.microsoft.com/office/drawing/2014/main" id="{41567F99-985E-4EA2-B262-5486EA01637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6488" y="1860461"/>
            <a:ext cx="2308399" cy="410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3;p10">
            <a:extLst>
              <a:ext uri="{FF2B5EF4-FFF2-40B4-BE49-F238E27FC236}">
                <a16:creationId xmlns:a16="http://schemas.microsoft.com/office/drawing/2014/main" id="{589DC2F1-8AB4-487A-9F96-325BE6090E3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5587" y="1860428"/>
            <a:ext cx="2308399" cy="410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4;p10">
            <a:extLst>
              <a:ext uri="{FF2B5EF4-FFF2-40B4-BE49-F238E27FC236}">
                <a16:creationId xmlns:a16="http://schemas.microsoft.com/office/drawing/2014/main" id="{658E8F4A-ECFB-465C-9C6B-C1134476DC6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14675" y="1860421"/>
            <a:ext cx="2308399" cy="4103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58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DESCRIPTION DU MODELE ECONOMIQUE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578223" y="1332407"/>
            <a:ext cx="9521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8F0D57"/>
                </a:solidFill>
                <a:latin typeface="GalanoClassic-Medium ☞"/>
              </a:rPr>
              <a:t>Notre modèle économique</a:t>
            </a:r>
          </a:p>
          <a:p>
            <a:pPr algn="just"/>
            <a:endParaRPr lang="fr-FR" sz="2000" dirty="0">
              <a:latin typeface="GalanoClassic-Medium ☞"/>
            </a:endParaRPr>
          </a:p>
          <a:p>
            <a:pPr algn="just"/>
            <a:r>
              <a:rPr lang="fr-FR" sz="2000" dirty="0">
                <a:latin typeface="GalanoClassic-Medium ☞"/>
              </a:rPr>
              <a:t>Cette application serait en fait « gratuite » pour les conducteurs qui pourraient la télécharger depuis le site de la SCG-Ré ou sur le </a:t>
            </a:r>
            <a:r>
              <a:rPr lang="fr-FR" sz="2000" dirty="0" err="1">
                <a:latin typeface="GalanoClassic-Medium ☞"/>
              </a:rPr>
              <a:t>play</a:t>
            </a:r>
            <a:r>
              <a:rPr lang="fr-FR" sz="2000" dirty="0">
                <a:latin typeface="GalanoClassic-Medium ☞"/>
              </a:rPr>
              <a:t> store, les assureurs eux payeraient un forfait pour avoir accès à la base données et refactureraient par la suite ces frais à leurs clients pour une somme inférieure au prix du document papier.</a:t>
            </a:r>
          </a:p>
        </p:txBody>
      </p:sp>
    </p:spTree>
    <p:extLst>
      <p:ext uri="{BB962C8B-B14F-4D97-AF65-F5344CB8AC3E}">
        <p14:creationId xmlns:p14="http://schemas.microsoft.com/office/powerpoint/2010/main" val="2796980620"/>
      </p:ext>
    </p:extLst>
  </p:cSld>
  <p:clrMapOvr>
    <a:masterClrMapping/>
  </p:clrMapOvr>
</p:sld>
</file>

<file path=ppt/theme/theme1.xml><?xml version="1.0" encoding="utf-8"?>
<a:theme xmlns:a="http://schemas.openxmlformats.org/drawingml/2006/main" name="1_SING_Titre">
  <a:themeElements>
    <a:clrScheme name="SING">
      <a:dk1>
        <a:srgbClr val="1C1C1C"/>
      </a:dk1>
      <a:lt1>
        <a:srgbClr val="FFFFFF"/>
      </a:lt1>
      <a:dk2>
        <a:srgbClr val="63093D"/>
      </a:dk2>
      <a:lt2>
        <a:srgbClr val="E5E7EA"/>
      </a:lt2>
      <a:accent1>
        <a:srgbClr val="008BAC"/>
      </a:accent1>
      <a:accent2>
        <a:srgbClr val="CFB400"/>
      </a:accent2>
      <a:accent3>
        <a:srgbClr val="7F602D"/>
      </a:accent3>
      <a:accent4>
        <a:srgbClr val="032E3B"/>
      </a:accent4>
      <a:accent5>
        <a:srgbClr val="7F0C4E"/>
      </a:accent5>
      <a:accent6>
        <a:srgbClr val="009291"/>
      </a:accent6>
      <a:hlink>
        <a:srgbClr val="009291"/>
      </a:hlink>
      <a:folHlink>
        <a:srgbClr val="A910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G_Intérieur">
  <a:themeElements>
    <a:clrScheme name="SING">
      <a:dk1>
        <a:srgbClr val="1C1C1C"/>
      </a:dk1>
      <a:lt1>
        <a:srgbClr val="FFFFFF"/>
      </a:lt1>
      <a:dk2>
        <a:srgbClr val="63093D"/>
      </a:dk2>
      <a:lt2>
        <a:srgbClr val="E5E7EA"/>
      </a:lt2>
      <a:accent1>
        <a:srgbClr val="008BAC"/>
      </a:accent1>
      <a:accent2>
        <a:srgbClr val="CFB400"/>
      </a:accent2>
      <a:accent3>
        <a:srgbClr val="7F602D"/>
      </a:accent3>
      <a:accent4>
        <a:srgbClr val="032E3B"/>
      </a:accent4>
      <a:accent5>
        <a:srgbClr val="7F0C4E"/>
      </a:accent5>
      <a:accent6>
        <a:srgbClr val="009291"/>
      </a:accent6>
      <a:hlink>
        <a:srgbClr val="009291"/>
      </a:hlink>
      <a:folHlink>
        <a:srgbClr val="A910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SING">
      <a:dk1>
        <a:srgbClr val="1C1C1C"/>
      </a:dk1>
      <a:lt1>
        <a:srgbClr val="FFFFFF"/>
      </a:lt1>
      <a:dk2>
        <a:srgbClr val="63093D"/>
      </a:dk2>
      <a:lt2>
        <a:srgbClr val="E5E7EA"/>
      </a:lt2>
      <a:accent1>
        <a:srgbClr val="008BAC"/>
      </a:accent1>
      <a:accent2>
        <a:srgbClr val="CFB400"/>
      </a:accent2>
      <a:accent3>
        <a:srgbClr val="7F602D"/>
      </a:accent3>
      <a:accent4>
        <a:srgbClr val="032E3B"/>
      </a:accent4>
      <a:accent5>
        <a:srgbClr val="7F0C4E"/>
      </a:accent5>
      <a:accent6>
        <a:srgbClr val="009291"/>
      </a:accent6>
      <a:hlink>
        <a:srgbClr val="009291"/>
      </a:hlink>
      <a:folHlink>
        <a:srgbClr val="A910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Tech-Clinique</Template>
  <TotalTime>8048</TotalTime>
  <Words>519</Words>
  <Application>Microsoft Office PowerPoint</Application>
  <PresentationFormat>Grand écran</PresentationFormat>
  <Paragraphs>63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GalanoClassic-Medium ☞</vt:lpstr>
      <vt:lpstr>Gill Sans MT</vt:lpstr>
      <vt:lpstr>Myriad Pro</vt:lpstr>
      <vt:lpstr>1_SING_Titre</vt:lpstr>
      <vt:lpstr>SING_Intérieur</vt:lpstr>
      <vt:lpstr>Conception personnalisée</vt:lpstr>
      <vt:lpstr> </vt:lpstr>
      <vt:lpstr>SOMMAIRE</vt:lpstr>
      <vt:lpstr>LA VISION</vt:lpstr>
      <vt:lpstr>LE PROBLEME</vt:lpstr>
      <vt:lpstr>LES ALTERNATIVES/LES CONCURRENTS</vt:lpstr>
      <vt:lpstr>LA SOLUTION</vt:lpstr>
      <vt:lpstr>LE PRODUIT</vt:lpstr>
      <vt:lpstr>LE PRODUIT</vt:lpstr>
      <vt:lpstr>DESCRIPTION DU MODELE ECONOMIQUE</vt:lpstr>
      <vt:lpstr>COUT</vt:lpstr>
      <vt:lpstr>OKR</vt:lpstr>
      <vt:lpstr>LA 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A L’INCUBATEUR</dc:title>
  <dc:creator>hp</dc:creator>
  <cp:lastModifiedBy>EDWARD-GUEDET</cp:lastModifiedBy>
  <cp:revision>120</cp:revision>
  <cp:lastPrinted>2019-03-19T09:35:58Z</cp:lastPrinted>
  <dcterms:created xsi:type="dcterms:W3CDTF">2019-02-22T15:28:05Z</dcterms:created>
  <dcterms:modified xsi:type="dcterms:W3CDTF">2020-08-23T16:11:56Z</dcterms:modified>
</cp:coreProperties>
</file>