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9144000"/>
  <p:embeddedFontLst>
    <p:embeddedFont>
      <p:font typeface="Fredoka"/>
      <p:regular r:id="rId38"/>
      <p:bold r:id="rId39"/>
    </p:embeddedFont>
    <p:embeddedFont>
      <p:font typeface="Fredoka Medium"/>
      <p:regular r:id="rId40"/>
      <p:bold r:id="rId41"/>
    </p:embeddedFont>
    <p:embeddedFont>
      <p:font typeface="Abril Fatface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jD682/aQeRCtZmKboHpoomfbSJ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38A7D4-1DBB-45E7-B1C6-9E89F6BD1801}">
  <a:tblStyle styleId="{1738A7D4-1DBB-45E7-B1C6-9E89F6BD180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edokaMedium-regular.fntdata"/><Relationship Id="rId20" Type="http://schemas.openxmlformats.org/officeDocument/2006/relationships/slide" Target="slides/slide15.xml"/><Relationship Id="rId42" Type="http://schemas.openxmlformats.org/officeDocument/2006/relationships/font" Target="fonts/AbrilFatface-regular.fntdata"/><Relationship Id="rId41" Type="http://schemas.openxmlformats.org/officeDocument/2006/relationships/font" Target="fonts/FredokaMedium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Fredoka-bold.fntdata"/><Relationship Id="rId16" Type="http://schemas.openxmlformats.org/officeDocument/2006/relationships/slide" Target="slides/slide11.xml"/><Relationship Id="rId38" Type="http://schemas.openxmlformats.org/officeDocument/2006/relationships/font" Target="fonts/Fredok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0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24.jpg"/><Relationship Id="rId5" Type="http://schemas.openxmlformats.org/officeDocument/2006/relationships/image" Target="../media/image17.jpg"/><Relationship Id="rId6" Type="http://schemas.openxmlformats.org/officeDocument/2006/relationships/image" Target="../media/image25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jpg"/><Relationship Id="rId4" Type="http://schemas.openxmlformats.org/officeDocument/2006/relationships/image" Target="../media/image23.png"/><Relationship Id="rId9" Type="http://schemas.openxmlformats.org/officeDocument/2006/relationships/image" Target="../media/image45.png"/><Relationship Id="rId5" Type="http://schemas.openxmlformats.org/officeDocument/2006/relationships/image" Target="../media/image39.png"/><Relationship Id="rId6" Type="http://schemas.openxmlformats.org/officeDocument/2006/relationships/image" Target="../media/image22.png"/><Relationship Id="rId7" Type="http://schemas.openxmlformats.org/officeDocument/2006/relationships/image" Target="../media/image43.png"/><Relationship Id="rId8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8.png"/><Relationship Id="rId4" Type="http://schemas.openxmlformats.org/officeDocument/2006/relationships/image" Target="../media/image30.png"/><Relationship Id="rId11" Type="http://schemas.openxmlformats.org/officeDocument/2006/relationships/image" Target="../media/image11.png"/><Relationship Id="rId10" Type="http://schemas.openxmlformats.org/officeDocument/2006/relationships/image" Target="../media/image41.png"/><Relationship Id="rId9" Type="http://schemas.openxmlformats.org/officeDocument/2006/relationships/image" Target="../media/image56.png"/><Relationship Id="rId5" Type="http://schemas.openxmlformats.org/officeDocument/2006/relationships/image" Target="../media/image35.jpg"/><Relationship Id="rId6" Type="http://schemas.openxmlformats.org/officeDocument/2006/relationships/image" Target="../media/image50.jpg"/><Relationship Id="rId7" Type="http://schemas.openxmlformats.org/officeDocument/2006/relationships/image" Target="../media/image40.png"/><Relationship Id="rId8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jpg"/><Relationship Id="rId4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4" Type="http://schemas.openxmlformats.org/officeDocument/2006/relationships/image" Target="../media/image42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5" Type="http://schemas.openxmlformats.org/officeDocument/2006/relationships/image" Target="../media/image4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jpg"/><Relationship Id="rId10" Type="http://schemas.openxmlformats.org/officeDocument/2006/relationships/image" Target="../media/image54.jpg"/><Relationship Id="rId13" Type="http://schemas.openxmlformats.org/officeDocument/2006/relationships/image" Target="../media/image69.png"/><Relationship Id="rId1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png"/><Relationship Id="rId4" Type="http://schemas.openxmlformats.org/officeDocument/2006/relationships/image" Target="../media/image51.png"/><Relationship Id="rId9" Type="http://schemas.openxmlformats.org/officeDocument/2006/relationships/image" Target="../media/image55.jpg"/><Relationship Id="rId5" Type="http://schemas.openxmlformats.org/officeDocument/2006/relationships/image" Target="../media/image58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5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Relationship Id="rId4" Type="http://schemas.openxmlformats.org/officeDocument/2006/relationships/image" Target="../media/image67.png"/><Relationship Id="rId5" Type="http://schemas.openxmlformats.org/officeDocument/2006/relationships/image" Target="../media/image60.png"/><Relationship Id="rId6" Type="http://schemas.openxmlformats.org/officeDocument/2006/relationships/image" Target="../media/image20.png"/><Relationship Id="rId7" Type="http://schemas.openxmlformats.org/officeDocument/2006/relationships/image" Target="../media/image6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6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8.png"/><Relationship Id="rId4" Type="http://schemas.openxmlformats.org/officeDocument/2006/relationships/image" Target="../media/image20.png"/><Relationship Id="rId5" Type="http://schemas.openxmlformats.org/officeDocument/2006/relationships/image" Target="../media/image61.png"/><Relationship Id="rId6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7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Relationship Id="rId4" Type="http://schemas.openxmlformats.org/officeDocument/2006/relationships/image" Target="../media/image42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.jpg"/><Relationship Id="rId6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14.png"/><Relationship Id="rId5" Type="http://schemas.openxmlformats.org/officeDocument/2006/relationships/image" Target="../media/image21.jpg"/><Relationship Id="rId6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0692" y="-63215"/>
            <a:ext cx="10695702" cy="69212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-1212632" y="-138047"/>
            <a:ext cx="9875805" cy="838190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923144" y="6006398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7" name="Google Shape;87;p1"/>
          <p:cNvGrpSpPr/>
          <p:nvPr/>
        </p:nvGrpSpPr>
        <p:grpSpPr>
          <a:xfrm>
            <a:off x="-1208111" y="-186267"/>
            <a:ext cx="2241332" cy="7581487"/>
            <a:chOff x="0" y="-19050"/>
            <a:chExt cx="812800" cy="2995155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812800" cy="2976105"/>
            </a:xfrm>
            <a:custGeom>
              <a:rect b="b" l="l" r="r" t="t"/>
              <a:pathLst>
                <a:path extrusionOk="0"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89" name="Google Shape;89;p1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solidFill>
              <a:srgbClr val="1C5739"/>
            </a:solidFill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"/>
          <p:cNvGrpSpPr/>
          <p:nvPr/>
        </p:nvGrpSpPr>
        <p:grpSpPr>
          <a:xfrm>
            <a:off x="818515" y="2722540"/>
            <a:ext cx="73491" cy="1932539"/>
            <a:chOff x="0" y="-19050"/>
            <a:chExt cx="26312" cy="691905"/>
          </a:xfrm>
        </p:grpSpPr>
        <p:sp>
          <p:nvSpPr>
            <p:cNvPr id="91" name="Google Shape;91;p1"/>
            <p:cNvSpPr/>
            <p:nvPr/>
          </p:nvSpPr>
          <p:spPr>
            <a:xfrm>
              <a:off x="0" y="0"/>
              <a:ext cx="26312" cy="672855"/>
            </a:xfrm>
            <a:custGeom>
              <a:rect b="b" l="l" r="r" t="t"/>
              <a:pathLst>
                <a:path extrusionOk="0"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2" name="Google Shape;92;p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"/>
          <p:cNvSpPr txBox="1"/>
          <p:nvPr/>
        </p:nvSpPr>
        <p:spPr>
          <a:xfrm>
            <a:off x="1168619" y="5409146"/>
            <a:ext cx="5702570" cy="317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926" u="none" cap="none" strike="noStrike">
                <a:solidFill>
                  <a:srgbClr val="1C5739"/>
                </a:solidFill>
                <a:latin typeface="Fredoka"/>
                <a:ea typeface="Fredoka"/>
                <a:cs typeface="Fredoka"/>
                <a:sym typeface="Fredoka"/>
              </a:rPr>
              <a:t>www.wulu.com</a:t>
            </a:r>
            <a:endParaRPr b="1" i="0" sz="1926" u="none" cap="none" strike="noStrike">
              <a:solidFill>
                <a:srgbClr val="1C5739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-1851914" y="-138047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"/>
          <p:cNvSpPr txBox="1"/>
          <p:nvPr/>
        </p:nvSpPr>
        <p:spPr>
          <a:xfrm>
            <a:off x="3113240" y="3356089"/>
            <a:ext cx="4529853" cy="33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9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rgbClr val="1C5739"/>
                </a:solidFill>
                <a:latin typeface="Abril Fatface"/>
                <a:ea typeface="Abril Fatface"/>
                <a:cs typeface="Abril Fatface"/>
                <a:sym typeface="Abril Fatface"/>
              </a:rPr>
              <a:t>Pour un environment saint</a:t>
            </a:r>
            <a:endParaRPr b="1" i="0" sz="1800" u="none" cap="none" strike="noStrike">
              <a:solidFill>
                <a:srgbClr val="1C5739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1908" y="1030979"/>
            <a:ext cx="7787023" cy="2334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/>
          <p:nvPr/>
        </p:nvSpPr>
        <p:spPr>
          <a:xfrm>
            <a:off x="10941189" y="5539391"/>
            <a:ext cx="2579657" cy="2696268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0" name="Google Shape;310;p10"/>
          <p:cNvGrpSpPr/>
          <p:nvPr/>
        </p:nvGrpSpPr>
        <p:grpSpPr>
          <a:xfrm>
            <a:off x="11535980" y="4569749"/>
            <a:ext cx="1390073" cy="1390073"/>
            <a:chOff x="0" y="0"/>
            <a:chExt cx="812800" cy="812800"/>
          </a:xfrm>
        </p:grpSpPr>
        <p:sp>
          <p:nvSpPr>
            <p:cNvPr id="311" name="Google Shape;311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8883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10"/>
          <p:cNvSpPr/>
          <p:nvPr/>
        </p:nvSpPr>
        <p:spPr>
          <a:xfrm>
            <a:off x="-1256767" y="382027"/>
            <a:ext cx="2534238" cy="2647104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4" name="Google Shape;314;p10"/>
          <p:cNvGrpSpPr/>
          <p:nvPr/>
        </p:nvGrpSpPr>
        <p:grpSpPr>
          <a:xfrm>
            <a:off x="-1320179" y="-2377287"/>
            <a:ext cx="4628156" cy="4354005"/>
            <a:chOff x="0" y="0"/>
            <a:chExt cx="812800" cy="812800"/>
          </a:xfrm>
        </p:grpSpPr>
        <p:sp>
          <p:nvSpPr>
            <p:cNvPr id="315" name="Google Shape;315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0"/>
            <p:cNvSpPr txBox="1"/>
            <p:nvPr/>
          </p:nvSpPr>
          <p:spPr>
            <a:xfrm>
              <a:off x="139342" y="57150"/>
              <a:ext cx="510973" cy="570713"/>
            </a:xfrm>
            <a:prstGeom prst="rect">
              <a:avLst/>
            </a:prstGeom>
            <a:solidFill>
              <a:srgbClr val="1C5739"/>
            </a:solidFill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10"/>
          <p:cNvSpPr txBox="1"/>
          <p:nvPr/>
        </p:nvSpPr>
        <p:spPr>
          <a:xfrm>
            <a:off x="-111977" y="327891"/>
            <a:ext cx="3736959" cy="647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1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Solution</a:t>
            </a:r>
            <a:endParaRPr/>
          </a:p>
        </p:txBody>
      </p:sp>
      <p:sp>
        <p:nvSpPr>
          <p:cNvPr id="318" name="Google Shape;318;p10"/>
          <p:cNvSpPr txBox="1"/>
          <p:nvPr/>
        </p:nvSpPr>
        <p:spPr>
          <a:xfrm>
            <a:off x="3241793" y="865970"/>
            <a:ext cx="8182936" cy="1769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WULU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 une application  d’intermédiation entre les pré collecteurs et les producteurs de déchets.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D’une part, elle donne la possibilité aux pré collecteurs de faire un suivi  à temps réel,  facilité  l’acquisition et la fidélisation de sa clientèle, règlement spontané sur le recouvrement.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D’autre part, elle permet aux producteurs des déchets de se débarrasser de leurs déchets en choisissant des professionnelles sans se déplacer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049" y="3925685"/>
            <a:ext cx="2861928" cy="207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7321" y="3838199"/>
            <a:ext cx="3053866" cy="2034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49506" y="110164"/>
            <a:ext cx="2053047" cy="61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47666" y="3303458"/>
            <a:ext cx="1794567" cy="310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5108" y="4383481"/>
            <a:ext cx="1893879" cy="568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10"/>
          <p:cNvCxnSpPr/>
          <p:nvPr/>
        </p:nvCxnSpPr>
        <p:spPr>
          <a:xfrm flipH="1" rot="10800000">
            <a:off x="3624982" y="4951496"/>
            <a:ext cx="949806" cy="1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25" name="Google Shape;325;p10"/>
          <p:cNvCxnSpPr/>
          <p:nvPr/>
        </p:nvCxnSpPr>
        <p:spPr>
          <a:xfrm flipH="1">
            <a:off x="6849721" y="4964313"/>
            <a:ext cx="857417" cy="4373"/>
          </a:xfrm>
          <a:prstGeom prst="straightConnector1">
            <a:avLst/>
          </a:prstGeom>
          <a:noFill/>
          <a:ln cap="flat" cmpd="sng" w="444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"/>
          <p:cNvSpPr/>
          <p:nvPr/>
        </p:nvSpPr>
        <p:spPr>
          <a:xfrm>
            <a:off x="0" y="34836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31" name="Google Shape;331;p11"/>
          <p:cNvSpPr txBox="1"/>
          <p:nvPr/>
        </p:nvSpPr>
        <p:spPr>
          <a:xfrm>
            <a:off x="558800" y="2368726"/>
            <a:ext cx="11430000" cy="1112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4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334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Produit</a:t>
            </a:r>
            <a:endParaRPr sz="5334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332" name="Google Shape;332;p11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11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4" name="Google Shape;33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68133" y="317871"/>
            <a:ext cx="2905867" cy="760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12"/>
          <p:cNvGrpSpPr/>
          <p:nvPr/>
        </p:nvGrpSpPr>
        <p:grpSpPr>
          <a:xfrm>
            <a:off x="-1561771" y="-556120"/>
            <a:ext cx="6367813" cy="3581895"/>
            <a:chOff x="0" y="0"/>
            <a:chExt cx="6089457" cy="3425320"/>
          </a:xfrm>
        </p:grpSpPr>
        <p:sp>
          <p:nvSpPr>
            <p:cNvPr id="340" name="Google Shape;340;p12"/>
            <p:cNvSpPr/>
            <p:nvPr/>
          </p:nvSpPr>
          <p:spPr>
            <a:xfrm>
              <a:off x="0" y="0"/>
              <a:ext cx="6089457" cy="3425320"/>
            </a:xfrm>
            <a:custGeom>
              <a:rect b="b" l="l" r="r" t="t"/>
              <a:pathLst>
                <a:path extrusionOk="0"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2"/>
            <p:cNvSpPr/>
            <p:nvPr/>
          </p:nvSpPr>
          <p:spPr>
            <a:xfrm>
              <a:off x="0" y="0"/>
              <a:ext cx="6089457" cy="3425320"/>
            </a:xfrm>
            <a:custGeom>
              <a:rect b="b" l="l" r="r" t="t"/>
              <a:pathLst>
                <a:path extrusionOk="0"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83411" l="0" r="0" t="-83411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2" name="Google Shape;342;p12"/>
          <p:cNvGrpSpPr/>
          <p:nvPr/>
        </p:nvGrpSpPr>
        <p:grpSpPr>
          <a:xfrm rot="-1660488">
            <a:off x="-3784540" y="2364361"/>
            <a:ext cx="5521584" cy="318058"/>
            <a:chOff x="0" y="-19050"/>
            <a:chExt cx="2181367" cy="125653"/>
          </a:xfrm>
        </p:grpSpPr>
        <p:sp>
          <p:nvSpPr>
            <p:cNvPr id="343" name="Google Shape;343;p12"/>
            <p:cNvSpPr/>
            <p:nvPr/>
          </p:nvSpPr>
          <p:spPr>
            <a:xfrm>
              <a:off x="0" y="0"/>
              <a:ext cx="2181366" cy="106603"/>
            </a:xfrm>
            <a:custGeom>
              <a:rect b="b" l="l" r="r" t="t"/>
              <a:pathLst>
                <a:path extrusionOk="0" h="10660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344" name="Google Shape;344;p12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12"/>
          <p:cNvGrpSpPr/>
          <p:nvPr/>
        </p:nvGrpSpPr>
        <p:grpSpPr>
          <a:xfrm rot="-1747322">
            <a:off x="1651701" y="-425759"/>
            <a:ext cx="5521584" cy="122340"/>
            <a:chOff x="0" y="-19050"/>
            <a:chExt cx="2181367" cy="48332"/>
          </a:xfrm>
        </p:grpSpPr>
        <p:sp>
          <p:nvSpPr>
            <p:cNvPr id="346" name="Google Shape;346;p12"/>
            <p:cNvSpPr/>
            <p:nvPr/>
          </p:nvSpPr>
          <p:spPr>
            <a:xfrm>
              <a:off x="0" y="0"/>
              <a:ext cx="2181366" cy="29282"/>
            </a:xfrm>
            <a:custGeom>
              <a:rect b="b" l="l" r="r" t="t"/>
              <a:pathLst>
                <a:path extrusionOk="0" h="29282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347" name="Google Shape;347;p12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12"/>
          <p:cNvSpPr txBox="1"/>
          <p:nvPr/>
        </p:nvSpPr>
        <p:spPr>
          <a:xfrm>
            <a:off x="3074715" y="649812"/>
            <a:ext cx="3658875" cy="487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790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Produit</a:t>
            </a:r>
            <a:endParaRPr sz="3790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pic>
        <p:nvPicPr>
          <p:cNvPr id="349" name="Google Shape;34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872" y="2131881"/>
            <a:ext cx="2183869" cy="472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68961" y="1789484"/>
            <a:ext cx="2183869" cy="472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1170" y="1653874"/>
            <a:ext cx="2183869" cy="472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01110" y="330200"/>
            <a:ext cx="2183868" cy="472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35969" y="-1128230"/>
            <a:ext cx="2183868" cy="472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95124" y="1588706"/>
            <a:ext cx="2369421" cy="512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60" name="Google Shape;360;p13"/>
          <p:cNvSpPr txBox="1"/>
          <p:nvPr/>
        </p:nvSpPr>
        <p:spPr>
          <a:xfrm>
            <a:off x="558800" y="2368726"/>
            <a:ext cx="11430000" cy="1112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4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334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taille du marché</a:t>
            </a:r>
            <a:endParaRPr sz="5334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361" name="Google Shape;361;p13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13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3" name="Google Shape;36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99226" y="324596"/>
            <a:ext cx="3104232" cy="797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"/>
          <p:cNvSpPr/>
          <p:nvPr/>
        </p:nvSpPr>
        <p:spPr>
          <a:xfrm rot="10800000"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9" name="Google Shape;369;p14"/>
          <p:cNvGrpSpPr/>
          <p:nvPr/>
        </p:nvGrpSpPr>
        <p:grpSpPr>
          <a:xfrm>
            <a:off x="-352001" y="-48220"/>
            <a:ext cx="12698881" cy="2105620"/>
            <a:chOff x="0" y="-19050"/>
            <a:chExt cx="5016842" cy="831850"/>
          </a:xfrm>
        </p:grpSpPr>
        <p:sp>
          <p:nvSpPr>
            <p:cNvPr id="370" name="Google Shape;370;p14"/>
            <p:cNvSpPr/>
            <p:nvPr/>
          </p:nvSpPr>
          <p:spPr>
            <a:xfrm>
              <a:off x="0" y="0"/>
              <a:ext cx="5016842" cy="812800"/>
            </a:xfrm>
            <a:custGeom>
              <a:rect b="b" l="l" r="r" t="t"/>
              <a:pathLst>
                <a:path extrusionOk="0" h="812800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4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14"/>
          <p:cNvSpPr txBox="1"/>
          <p:nvPr/>
        </p:nvSpPr>
        <p:spPr>
          <a:xfrm>
            <a:off x="2460653" y="745324"/>
            <a:ext cx="7142428" cy="862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334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taille du marché</a:t>
            </a:r>
            <a:endParaRPr sz="5334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373" name="Google Shape;373;p14"/>
          <p:cNvSpPr/>
          <p:nvPr/>
        </p:nvSpPr>
        <p:spPr>
          <a:xfrm>
            <a:off x="10272321" y="-1435435"/>
            <a:ext cx="2744237" cy="2744237"/>
          </a:xfrm>
          <a:custGeom>
            <a:rect b="b" l="l" r="r" t="t"/>
            <a:pathLst>
              <a:path extrusionOk="0" h="4116356" w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14"/>
          <p:cNvSpPr/>
          <p:nvPr/>
        </p:nvSpPr>
        <p:spPr>
          <a:xfrm>
            <a:off x="-1734919" y="0"/>
            <a:ext cx="2170725" cy="2170725"/>
          </a:xfrm>
          <a:custGeom>
            <a:rect b="b" l="l" r="r" t="t"/>
            <a:pathLst>
              <a:path extrusionOk="0"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14"/>
          <p:cNvSpPr txBox="1"/>
          <p:nvPr/>
        </p:nvSpPr>
        <p:spPr>
          <a:xfrm>
            <a:off x="689761" y="2187210"/>
            <a:ext cx="10901603" cy="862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rPr>
              <a:t>Notre marché s’étend sur une zone géographique couvrant le Grand Libreville d’une superficie  189 Kilomètre carré, comptant 04 communes: Libreville, Akanda, Owendo, Ntoum</a:t>
            </a:r>
            <a:endParaRPr sz="1867">
              <a:solidFill>
                <a:schemeClr val="dk1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376" name="Google Shape;376;p14"/>
          <p:cNvGrpSpPr/>
          <p:nvPr/>
        </p:nvGrpSpPr>
        <p:grpSpPr>
          <a:xfrm>
            <a:off x="689762" y="3405713"/>
            <a:ext cx="2553387" cy="2974123"/>
            <a:chOff x="1034642" y="5025716"/>
            <a:chExt cx="3830081" cy="4461184"/>
          </a:xfrm>
        </p:grpSpPr>
        <p:grpSp>
          <p:nvGrpSpPr>
            <p:cNvPr id="377" name="Google Shape;377;p14"/>
            <p:cNvGrpSpPr/>
            <p:nvPr/>
          </p:nvGrpSpPr>
          <p:grpSpPr>
            <a:xfrm>
              <a:off x="1034643" y="5025716"/>
              <a:ext cx="3830080" cy="4461184"/>
              <a:chOff x="1929623" y="3261770"/>
              <a:chExt cx="4473739" cy="5712851"/>
            </a:xfrm>
          </p:grpSpPr>
          <p:grpSp>
            <p:nvGrpSpPr>
              <p:cNvPr id="378" name="Google Shape;378;p14"/>
              <p:cNvGrpSpPr/>
              <p:nvPr/>
            </p:nvGrpSpPr>
            <p:grpSpPr>
              <a:xfrm>
                <a:off x="1929623" y="3261770"/>
                <a:ext cx="4473739" cy="817574"/>
                <a:chOff x="0" y="-47625"/>
                <a:chExt cx="1178269" cy="215328"/>
              </a:xfrm>
            </p:grpSpPr>
            <p:sp>
              <p:nvSpPr>
                <p:cNvPr id="379" name="Google Shape;379;p14"/>
                <p:cNvSpPr/>
                <p:nvPr/>
              </p:nvSpPr>
              <p:spPr>
                <a:xfrm>
                  <a:off x="0" y="-40085"/>
                  <a:ext cx="1178269" cy="207788"/>
                </a:xfrm>
                <a:custGeom>
                  <a:rect b="b" l="l" r="r" t="t"/>
                  <a:pathLst>
                    <a:path extrusionOk="0" h="167703" w="1178269">
                      <a:moveTo>
                        <a:pt x="0" y="0"/>
                      </a:moveTo>
                      <a:lnTo>
                        <a:pt x="1178269" y="0"/>
                      </a:lnTo>
                      <a:lnTo>
                        <a:pt x="1178269" y="167703"/>
                      </a:lnTo>
                      <a:lnTo>
                        <a:pt x="0" y="167703"/>
                      </a:lnTo>
                      <a:close/>
                    </a:path>
                  </a:pathLst>
                </a:custGeom>
                <a:solidFill>
                  <a:srgbClr val="18883F"/>
                </a:solidFill>
                <a:ln>
                  <a:noFill/>
                </a:ln>
              </p:spPr>
            </p:sp>
            <p:sp>
              <p:nvSpPr>
                <p:cNvPr id="380" name="Google Shape;380;p14"/>
                <p:cNvSpPr txBox="1"/>
                <p:nvPr/>
              </p:nvSpPr>
              <p:spPr>
                <a:xfrm>
                  <a:off x="0" y="-47625"/>
                  <a:ext cx="1178269" cy="2153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33850" lIns="33850" spcFirstLastPara="1" rIns="33850" wrap="square" tIns="33850">
                  <a:noAutofit/>
                </a:bodyPr>
                <a:lstStyle/>
                <a:p>
                  <a:pPr indent="0" lvl="0" marL="0" marR="0" rtl="0" algn="ctr">
                    <a:lnSpc>
                      <a:spcPct val="138029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654">
                      <a:solidFill>
                        <a:srgbClr val="FFFFFF"/>
                      </a:solidFill>
                      <a:latin typeface="Fredoka Medium"/>
                      <a:ea typeface="Fredoka Medium"/>
                      <a:cs typeface="Fredoka Medium"/>
                      <a:sym typeface="Fredoka Medium"/>
                    </a:rPr>
                    <a:t>LIBREVILLE</a:t>
                  </a:r>
                  <a:endParaRPr/>
                </a:p>
              </p:txBody>
            </p:sp>
          </p:grpSp>
          <p:grpSp>
            <p:nvGrpSpPr>
              <p:cNvPr id="381" name="Google Shape;381;p14"/>
              <p:cNvGrpSpPr/>
              <p:nvPr/>
            </p:nvGrpSpPr>
            <p:grpSpPr>
              <a:xfrm>
                <a:off x="1929623" y="7829713"/>
                <a:ext cx="4473739" cy="1144908"/>
                <a:chOff x="0" y="-19050"/>
                <a:chExt cx="1178269" cy="301540"/>
              </a:xfrm>
            </p:grpSpPr>
            <p:sp>
              <p:nvSpPr>
                <p:cNvPr id="382" name="Google Shape;382;p14"/>
                <p:cNvSpPr/>
                <p:nvPr/>
              </p:nvSpPr>
              <p:spPr>
                <a:xfrm>
                  <a:off x="0" y="0"/>
                  <a:ext cx="1178269" cy="231090"/>
                </a:xfrm>
                <a:custGeom>
                  <a:rect b="b" l="l" r="r" t="t"/>
                  <a:pathLst>
                    <a:path extrusionOk="0" h="357204" w="1178269">
                      <a:moveTo>
                        <a:pt x="0" y="0"/>
                      </a:moveTo>
                      <a:lnTo>
                        <a:pt x="1178269" y="0"/>
                      </a:lnTo>
                      <a:lnTo>
                        <a:pt x="1178269" y="357204"/>
                      </a:lnTo>
                      <a:lnTo>
                        <a:pt x="0" y="357204"/>
                      </a:lnTo>
                      <a:close/>
                    </a:path>
                  </a:pathLst>
                </a:custGeom>
                <a:solidFill>
                  <a:srgbClr val="18883F"/>
                </a:solidFill>
                <a:ln>
                  <a:noFill/>
                </a:ln>
              </p:spPr>
            </p:sp>
            <p:sp>
              <p:nvSpPr>
                <p:cNvPr id="383" name="Google Shape;383;p14"/>
                <p:cNvSpPr txBox="1"/>
                <p:nvPr/>
              </p:nvSpPr>
              <p:spPr>
                <a:xfrm>
                  <a:off x="0" y="-19050"/>
                  <a:ext cx="1178269" cy="3015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76200" lIns="76200" spcFirstLastPara="1" rIns="76200" wrap="square" tIns="76200">
                  <a:noAutofit/>
                </a:bodyPr>
                <a:lstStyle/>
                <a:p>
                  <a:pPr indent="0" lvl="0" marL="0" marR="0" rtl="0" algn="ctr">
                    <a:lnSpc>
                      <a:spcPct val="8625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600">
                      <a:solidFill>
                        <a:srgbClr val="FFFFFF"/>
                      </a:solidFill>
                      <a:latin typeface="Fredoka Medium"/>
                      <a:ea typeface="Fredoka Medium"/>
                      <a:cs typeface="Fredoka Medium"/>
                      <a:sym typeface="Fredoka Medium"/>
                    </a:rPr>
                    <a:t>25 pré collecteurs</a:t>
                  </a:r>
                  <a:endParaRPr/>
                </a:p>
              </p:txBody>
            </p:sp>
          </p:grpSp>
        </p:grpSp>
        <p:pic>
          <p:nvPicPr>
            <p:cNvPr descr="Gabon : Libreville et ses environs à nouveau coupés du reste du pays |  Gabonreview.com | Actualité du Gabon |" id="384" name="Google Shape;384;p14"/>
            <p:cNvPicPr preferRelativeResize="0"/>
            <p:nvPr/>
          </p:nvPicPr>
          <p:blipFill rotWithShape="1">
            <a:blip r:embed="rId5">
              <a:alphaModFix/>
            </a:blip>
            <a:srcRect b="0" l="0" r="31295" t="0"/>
            <a:stretch/>
          </p:blipFill>
          <p:spPr>
            <a:xfrm>
              <a:off x="1034642" y="5718799"/>
              <a:ext cx="3830081" cy="2819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5" name="Google Shape;385;p14"/>
          <p:cNvGrpSpPr/>
          <p:nvPr/>
        </p:nvGrpSpPr>
        <p:grpSpPr>
          <a:xfrm>
            <a:off x="3641891" y="3380304"/>
            <a:ext cx="2553387" cy="2985786"/>
            <a:chOff x="1034642" y="5008223"/>
            <a:chExt cx="3830081" cy="4478678"/>
          </a:xfrm>
        </p:grpSpPr>
        <p:grpSp>
          <p:nvGrpSpPr>
            <p:cNvPr id="386" name="Google Shape;386;p14"/>
            <p:cNvGrpSpPr/>
            <p:nvPr/>
          </p:nvGrpSpPr>
          <p:grpSpPr>
            <a:xfrm>
              <a:off x="1034643" y="5008223"/>
              <a:ext cx="3830080" cy="4478678"/>
              <a:chOff x="1929623" y="3239368"/>
              <a:chExt cx="4473739" cy="5735253"/>
            </a:xfrm>
          </p:grpSpPr>
          <p:grpSp>
            <p:nvGrpSpPr>
              <p:cNvPr id="387" name="Google Shape;387;p14"/>
              <p:cNvGrpSpPr/>
              <p:nvPr/>
            </p:nvGrpSpPr>
            <p:grpSpPr>
              <a:xfrm>
                <a:off x="1929623" y="3239368"/>
                <a:ext cx="4473739" cy="839976"/>
                <a:chOff x="0" y="-53525"/>
                <a:chExt cx="1178269" cy="221228"/>
              </a:xfrm>
            </p:grpSpPr>
            <p:sp>
              <p:nvSpPr>
                <p:cNvPr id="388" name="Google Shape;388;p14"/>
                <p:cNvSpPr/>
                <p:nvPr/>
              </p:nvSpPr>
              <p:spPr>
                <a:xfrm>
                  <a:off x="0" y="-7900"/>
                  <a:ext cx="1178269" cy="175603"/>
                </a:xfrm>
                <a:custGeom>
                  <a:rect b="b" l="l" r="r" t="t"/>
                  <a:pathLst>
                    <a:path extrusionOk="0" h="167703" w="1178269">
                      <a:moveTo>
                        <a:pt x="0" y="0"/>
                      </a:moveTo>
                      <a:lnTo>
                        <a:pt x="1178269" y="0"/>
                      </a:lnTo>
                      <a:lnTo>
                        <a:pt x="1178269" y="167703"/>
                      </a:lnTo>
                      <a:lnTo>
                        <a:pt x="0" y="167703"/>
                      </a:lnTo>
                      <a:close/>
                    </a:path>
                  </a:pathLst>
                </a:custGeom>
                <a:solidFill>
                  <a:srgbClr val="18883F"/>
                </a:solidFill>
                <a:ln>
                  <a:noFill/>
                </a:ln>
              </p:spPr>
            </p:sp>
            <p:sp>
              <p:nvSpPr>
                <p:cNvPr id="389" name="Google Shape;389;p14"/>
                <p:cNvSpPr txBox="1"/>
                <p:nvPr/>
              </p:nvSpPr>
              <p:spPr>
                <a:xfrm>
                  <a:off x="0" y="-53525"/>
                  <a:ext cx="1178269" cy="2212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33850" lIns="33850" spcFirstLastPara="1" rIns="33850" wrap="square" tIns="33850">
                  <a:noAutofit/>
                </a:bodyPr>
                <a:lstStyle/>
                <a:p>
                  <a:pPr indent="0" lvl="0" marL="0" marR="0" rtl="0" algn="ctr">
                    <a:lnSpc>
                      <a:spcPct val="138029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654">
                      <a:solidFill>
                        <a:srgbClr val="FFFFFF"/>
                      </a:solidFill>
                      <a:latin typeface="Fredoka Medium"/>
                      <a:ea typeface="Fredoka Medium"/>
                      <a:cs typeface="Fredoka Medium"/>
                      <a:sym typeface="Fredoka Medium"/>
                    </a:rPr>
                    <a:t>AKANDA</a:t>
                  </a:r>
                  <a:endParaRPr/>
                </a:p>
              </p:txBody>
            </p:sp>
          </p:grpSp>
          <p:grpSp>
            <p:nvGrpSpPr>
              <p:cNvPr id="390" name="Google Shape;390;p14"/>
              <p:cNvGrpSpPr/>
              <p:nvPr/>
            </p:nvGrpSpPr>
            <p:grpSpPr>
              <a:xfrm>
                <a:off x="1929623" y="7829713"/>
                <a:ext cx="4473739" cy="1144908"/>
                <a:chOff x="0" y="-19050"/>
                <a:chExt cx="1178269" cy="301540"/>
              </a:xfrm>
            </p:grpSpPr>
            <p:sp>
              <p:nvSpPr>
                <p:cNvPr id="391" name="Google Shape;391;p14"/>
                <p:cNvSpPr/>
                <p:nvPr/>
              </p:nvSpPr>
              <p:spPr>
                <a:xfrm>
                  <a:off x="0" y="0"/>
                  <a:ext cx="1178269" cy="231090"/>
                </a:xfrm>
                <a:custGeom>
                  <a:rect b="b" l="l" r="r" t="t"/>
                  <a:pathLst>
                    <a:path extrusionOk="0" h="357204" w="1178269">
                      <a:moveTo>
                        <a:pt x="0" y="0"/>
                      </a:moveTo>
                      <a:lnTo>
                        <a:pt x="1178269" y="0"/>
                      </a:lnTo>
                      <a:lnTo>
                        <a:pt x="1178269" y="357204"/>
                      </a:lnTo>
                      <a:lnTo>
                        <a:pt x="0" y="357204"/>
                      </a:lnTo>
                      <a:close/>
                    </a:path>
                  </a:pathLst>
                </a:custGeom>
                <a:solidFill>
                  <a:srgbClr val="18883F"/>
                </a:solidFill>
                <a:ln>
                  <a:noFill/>
                </a:ln>
              </p:spPr>
            </p:sp>
            <p:sp>
              <p:nvSpPr>
                <p:cNvPr id="392" name="Google Shape;392;p14"/>
                <p:cNvSpPr txBox="1"/>
                <p:nvPr/>
              </p:nvSpPr>
              <p:spPr>
                <a:xfrm>
                  <a:off x="0" y="-19050"/>
                  <a:ext cx="1178269" cy="3015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76200" lIns="76200" spcFirstLastPara="1" rIns="76200" wrap="square" tIns="76200">
                  <a:noAutofit/>
                </a:bodyPr>
                <a:lstStyle/>
                <a:p>
                  <a:pPr indent="0" lvl="0" marL="0" marR="0" rtl="0" algn="ctr">
                    <a:lnSpc>
                      <a:spcPct val="8625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fr-FR" sz="1600">
                      <a:solidFill>
                        <a:srgbClr val="FFFFFF"/>
                      </a:solidFill>
                      <a:latin typeface="Fredoka Medium"/>
                      <a:ea typeface="Fredoka Medium"/>
                      <a:cs typeface="Fredoka Medium"/>
                      <a:sym typeface="Fredoka Medium"/>
                    </a:rPr>
                    <a:t> 10 pré collecteurs</a:t>
                  </a:r>
                  <a:endParaRPr/>
                </a:p>
              </p:txBody>
            </p:sp>
          </p:grpSp>
        </p:grpSp>
        <p:pic>
          <p:nvPicPr>
            <p:cNvPr descr="Gabon : Libreville et ses environs à nouveau coupés du reste du pays |  Gabonreview.com | Actualité du Gabon |" id="393" name="Google Shape;393;p14"/>
            <p:cNvPicPr preferRelativeResize="0"/>
            <p:nvPr/>
          </p:nvPicPr>
          <p:blipFill rotWithShape="1">
            <a:blip r:embed="rId5">
              <a:alphaModFix/>
            </a:blip>
            <a:srcRect b="0" l="0" r="31295" t="0"/>
            <a:stretch/>
          </p:blipFill>
          <p:spPr>
            <a:xfrm>
              <a:off x="1034642" y="5718799"/>
              <a:ext cx="3830081" cy="2819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Gabon: Akanda, une commune à la merci des spéculateurs" id="394" name="Google Shape;39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41891" y="3831343"/>
            <a:ext cx="2544033" cy="191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7279" y="3420617"/>
            <a:ext cx="2548349" cy="297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366591" y="3405713"/>
            <a:ext cx="2554445" cy="297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82900" y="3854021"/>
            <a:ext cx="2517747" cy="195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35085" y="3886199"/>
            <a:ext cx="2560542" cy="189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41174" y="93961"/>
            <a:ext cx="1923814" cy="557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5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405" name="Google Shape;405;p15"/>
          <p:cNvSpPr txBox="1"/>
          <p:nvPr/>
        </p:nvSpPr>
        <p:spPr>
          <a:xfrm>
            <a:off x="558800" y="2368726"/>
            <a:ext cx="1143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736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Description du </a:t>
            </a:r>
            <a:r>
              <a:rPr lang="fr-FR" sz="36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modèle</a:t>
            </a:r>
            <a:r>
              <a:rPr lang="fr-FR" sz="36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 économique</a:t>
            </a:r>
            <a:endParaRPr sz="3600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06" name="Google Shape;406;p15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15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08" name="Google Shape;40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4431" y="400324"/>
            <a:ext cx="3161793" cy="8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16"/>
          <p:cNvGrpSpPr/>
          <p:nvPr/>
        </p:nvGrpSpPr>
        <p:grpSpPr>
          <a:xfrm>
            <a:off x="-3319523" y="-1312781"/>
            <a:ext cx="9073067" cy="4599910"/>
            <a:chOff x="-4937234" y="-2244230"/>
            <a:chExt cx="15491354" cy="8808317"/>
          </a:xfrm>
        </p:grpSpPr>
        <p:grpSp>
          <p:nvGrpSpPr>
            <p:cNvPr id="414" name="Google Shape;414;p16"/>
            <p:cNvGrpSpPr/>
            <p:nvPr/>
          </p:nvGrpSpPr>
          <p:grpSpPr>
            <a:xfrm>
              <a:off x="-1050199" y="-974726"/>
              <a:ext cx="9551719" cy="5372843"/>
              <a:chOff x="0" y="0"/>
              <a:chExt cx="6089457" cy="3425320"/>
            </a:xfrm>
          </p:grpSpPr>
          <p:sp>
            <p:nvSpPr>
              <p:cNvPr id="415" name="Google Shape;415;p16"/>
              <p:cNvSpPr/>
              <p:nvPr/>
            </p:nvSpPr>
            <p:spPr>
              <a:xfrm>
                <a:off x="0" y="0"/>
                <a:ext cx="6089457" cy="3425320"/>
              </a:xfrm>
              <a:custGeom>
                <a:rect b="b" l="l" r="r" t="t"/>
                <a:pathLst>
                  <a:path extrusionOk="0" h="3425320" w="6089457">
                    <a:moveTo>
                      <a:pt x="0" y="3425320"/>
                    </a:moveTo>
                    <a:lnTo>
                      <a:pt x="0" y="0"/>
                    </a:lnTo>
                    <a:lnTo>
                      <a:pt x="6089457" y="0"/>
                    </a:lnTo>
                    <a:cubicBezTo>
                      <a:pt x="4059638" y="1141773"/>
                      <a:pt x="2029819" y="2283546"/>
                      <a:pt x="0" y="3425320"/>
                    </a:cubicBezTo>
                    <a:close/>
                  </a:path>
                </a:pathLst>
              </a:custGeom>
              <a:solidFill>
                <a:srgbClr val="F9D5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0" y="0"/>
                <a:ext cx="6089457" cy="3425320"/>
              </a:xfrm>
              <a:custGeom>
                <a:rect b="b" l="l" r="r" t="t"/>
                <a:pathLst>
                  <a:path extrusionOk="0" h="3425320" w="6089457">
                    <a:moveTo>
                      <a:pt x="0" y="3425320"/>
                    </a:moveTo>
                    <a:lnTo>
                      <a:pt x="0" y="0"/>
                    </a:lnTo>
                    <a:lnTo>
                      <a:pt x="6089457" y="0"/>
                    </a:lnTo>
                    <a:cubicBezTo>
                      <a:pt x="4059638" y="1141773"/>
                      <a:pt x="2029819" y="2283546"/>
                      <a:pt x="0" y="3425320"/>
                    </a:cubicBez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-83411" l="0" r="0" t="-83411"/>
                </a:stretch>
              </a:blip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7" name="Google Shape;417;p16"/>
            <p:cNvGrpSpPr/>
            <p:nvPr/>
          </p:nvGrpSpPr>
          <p:grpSpPr>
            <a:xfrm rot="-1660488">
              <a:off x="-5311579" y="4049655"/>
              <a:ext cx="8685938" cy="527502"/>
              <a:chOff x="0" y="-19050"/>
              <a:chExt cx="2287655" cy="138931"/>
            </a:xfrm>
          </p:grpSpPr>
          <p:sp>
            <p:nvSpPr>
              <p:cNvPr id="418" name="Google Shape;418;p16"/>
              <p:cNvSpPr/>
              <p:nvPr/>
            </p:nvSpPr>
            <p:spPr>
              <a:xfrm>
                <a:off x="106289" y="13278"/>
                <a:ext cx="2181366" cy="106603"/>
              </a:xfrm>
              <a:custGeom>
                <a:rect b="b" l="l" r="r" t="t"/>
                <a:pathLst>
                  <a:path extrusionOk="0" h="106603" w="2181366">
                    <a:moveTo>
                      <a:pt x="0" y="0"/>
                    </a:moveTo>
                    <a:lnTo>
                      <a:pt x="2181366" y="0"/>
                    </a:lnTo>
                    <a:lnTo>
                      <a:pt x="2181366" y="106603"/>
                    </a:lnTo>
                    <a:lnTo>
                      <a:pt x="0" y="106603"/>
                    </a:lnTo>
                    <a:close/>
                  </a:path>
                </a:pathLst>
              </a:custGeom>
              <a:solidFill>
                <a:srgbClr val="1C5739"/>
              </a:solidFill>
              <a:ln>
                <a:noFill/>
              </a:ln>
            </p:spPr>
          </p:sp>
          <p:sp>
            <p:nvSpPr>
              <p:cNvPr id="419" name="Google Shape;419;p16"/>
              <p:cNvSpPr txBox="1"/>
              <p:nvPr/>
            </p:nvSpPr>
            <p:spPr>
              <a:xfrm>
                <a:off x="0" y="-19050"/>
                <a:ext cx="2181367" cy="1256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50" lIns="33850" spcFirstLastPara="1" rIns="33850" wrap="square" tIns="33850">
                <a:noAutofit/>
              </a:bodyPr>
              <a:lstStyle/>
              <a:p>
                <a:pPr indent="0" lvl="0" marL="0" marR="0" rtl="0" algn="ctr">
                  <a:lnSpc>
                    <a:spcPct val="15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0" name="Google Shape;420;p16"/>
            <p:cNvGrpSpPr/>
            <p:nvPr/>
          </p:nvGrpSpPr>
          <p:grpSpPr>
            <a:xfrm rot="-1747322">
              <a:off x="2476750" y="-203412"/>
              <a:ext cx="8504605" cy="453360"/>
              <a:chOff x="-86744" y="-95521"/>
              <a:chExt cx="2239896" cy="119404"/>
            </a:xfrm>
          </p:grpSpPr>
          <p:sp>
            <p:nvSpPr>
              <p:cNvPr id="421" name="Google Shape;421;p16"/>
              <p:cNvSpPr/>
              <p:nvPr/>
            </p:nvSpPr>
            <p:spPr>
              <a:xfrm rot="142108">
                <a:off x="-87071" y="-50460"/>
                <a:ext cx="2181366" cy="29282"/>
              </a:xfrm>
              <a:custGeom>
                <a:rect b="b" l="l" r="r" t="t"/>
                <a:pathLst>
                  <a:path extrusionOk="0" h="29282" w="2181366">
                    <a:moveTo>
                      <a:pt x="0" y="0"/>
                    </a:moveTo>
                    <a:lnTo>
                      <a:pt x="2181366" y="0"/>
                    </a:lnTo>
                    <a:lnTo>
                      <a:pt x="2181366" y="29282"/>
                    </a:lnTo>
                    <a:lnTo>
                      <a:pt x="0" y="29282"/>
                    </a:lnTo>
                    <a:close/>
                  </a:path>
                </a:pathLst>
              </a:custGeom>
              <a:solidFill>
                <a:srgbClr val="1C5739"/>
              </a:solidFill>
              <a:ln>
                <a:noFill/>
              </a:ln>
            </p:spPr>
          </p:sp>
          <p:sp>
            <p:nvSpPr>
              <p:cNvPr id="422" name="Google Shape;422;p16"/>
              <p:cNvSpPr txBox="1"/>
              <p:nvPr/>
            </p:nvSpPr>
            <p:spPr>
              <a:xfrm>
                <a:off x="-28215" y="-77767"/>
                <a:ext cx="2181367" cy="48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3850" lIns="33850" spcFirstLastPara="1" rIns="33850" wrap="square" tIns="33850">
                <a:noAutofit/>
              </a:bodyPr>
              <a:lstStyle/>
              <a:p>
                <a:pPr indent="0" lvl="0" marL="0" marR="0" rtl="0" algn="ctr">
                  <a:lnSpc>
                    <a:spcPct val="15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3" name="Google Shape;423;p16"/>
          <p:cNvSpPr/>
          <p:nvPr/>
        </p:nvSpPr>
        <p:spPr>
          <a:xfrm>
            <a:off x="8323729" y="1469536"/>
            <a:ext cx="532951" cy="586898"/>
          </a:xfrm>
          <a:custGeom>
            <a:rect b="b" l="l" r="r" t="t"/>
            <a:pathLst>
              <a:path extrusionOk="0" h="880347" w="799426">
                <a:moveTo>
                  <a:pt x="0" y="0"/>
                </a:moveTo>
                <a:lnTo>
                  <a:pt x="799426" y="0"/>
                </a:lnTo>
                <a:lnTo>
                  <a:pt x="799426" y="880347"/>
                </a:lnTo>
                <a:lnTo>
                  <a:pt x="0" y="88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16"/>
          <p:cNvSpPr/>
          <p:nvPr/>
        </p:nvSpPr>
        <p:spPr>
          <a:xfrm>
            <a:off x="7003463" y="2688750"/>
            <a:ext cx="667244" cy="659197"/>
          </a:xfrm>
          <a:custGeom>
            <a:rect b="b" l="l" r="r" t="t"/>
            <a:pathLst>
              <a:path extrusionOk="0" h="988796" w="1000866">
                <a:moveTo>
                  <a:pt x="0" y="0"/>
                </a:moveTo>
                <a:lnTo>
                  <a:pt x="1000866" y="0"/>
                </a:lnTo>
                <a:lnTo>
                  <a:pt x="1000866" y="988796"/>
                </a:lnTo>
                <a:lnTo>
                  <a:pt x="0" y="988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6"/>
          <p:cNvSpPr txBox="1"/>
          <p:nvPr/>
        </p:nvSpPr>
        <p:spPr>
          <a:xfrm>
            <a:off x="2191772" y="550143"/>
            <a:ext cx="84915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790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Description du </a:t>
            </a:r>
            <a:r>
              <a:rPr lang="fr-FR" sz="3790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modèle</a:t>
            </a:r>
            <a:r>
              <a:rPr lang="fr-FR" sz="3790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 économique</a:t>
            </a:r>
            <a:endParaRPr sz="3790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26" name="Google Shape;426;p16"/>
          <p:cNvSpPr txBox="1"/>
          <p:nvPr/>
        </p:nvSpPr>
        <p:spPr>
          <a:xfrm>
            <a:off x="1754212" y="1301902"/>
            <a:ext cx="861894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Notre modèle économique est basé sur Cinq types d’abonnements, à savoir :  </a:t>
            </a:r>
            <a:endParaRPr sz="1333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27" name="Google Shape;427;p16"/>
          <p:cNvSpPr/>
          <p:nvPr/>
        </p:nvSpPr>
        <p:spPr>
          <a:xfrm>
            <a:off x="4309673" y="1851535"/>
            <a:ext cx="3559477" cy="470856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Garantie de 05 clients</a:t>
            </a:r>
            <a:endParaRPr sz="1400">
              <a:solidFill>
                <a:srgbClr val="0C0C0C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-1 mois d ’essai gratuit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-Mise en réseaux avec la clientèle</a:t>
            </a:r>
            <a:endParaRPr sz="1400">
              <a:solidFill>
                <a:srgbClr val="0C0C0C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-E-facture &amp; banking </a:t>
            </a:r>
            <a:endParaRPr sz="1400">
              <a:solidFill>
                <a:srgbClr val="0C0C0C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-Suivi historique d’activité et paiement </a:t>
            </a:r>
            <a:endParaRPr sz="1400">
              <a:solidFill>
                <a:srgbClr val="0C0C0C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-Tutoriel Gestion Clientèle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-Notation &amp; intégration des réseaux sociaux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-Kit branding( Casque+gilet+gant+ 2 rouleaux de sachet poubelle de 130 L)</a:t>
            </a:r>
            <a:endParaRPr b="1" sz="1600">
              <a:solidFill>
                <a:srgbClr val="0C0C0C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28" name="Google Shape;428;p16"/>
          <p:cNvSpPr/>
          <p:nvPr/>
        </p:nvSpPr>
        <p:spPr>
          <a:xfrm rot="10800000">
            <a:off x="-911791" y="4779571"/>
            <a:ext cx="107824" cy="85213"/>
          </a:xfrm>
          <a:custGeom>
            <a:rect b="b" l="l" r="r" t="t"/>
            <a:pathLst>
              <a:path extrusionOk="0" h="234696" w="237490">
                <a:moveTo>
                  <a:pt x="0" y="117348"/>
                </a:moveTo>
                <a:cubicBezTo>
                  <a:pt x="0" y="52578"/>
                  <a:pt x="53213" y="0"/>
                  <a:pt x="118745" y="0"/>
                </a:cubicBezTo>
                <a:cubicBezTo>
                  <a:pt x="184277" y="0"/>
                  <a:pt x="237490" y="52578"/>
                  <a:pt x="237490" y="117348"/>
                </a:cubicBezTo>
                <a:cubicBezTo>
                  <a:pt x="237490" y="182118"/>
                  <a:pt x="184277" y="234696"/>
                  <a:pt x="118745" y="234696"/>
                </a:cubicBezTo>
                <a:cubicBezTo>
                  <a:pt x="53213" y="234696"/>
                  <a:pt x="0" y="182118"/>
                  <a:pt x="0" y="117348"/>
                </a:cubicBezTo>
                <a:close/>
              </a:path>
            </a:pathLst>
          </a:custGeom>
          <a:solidFill>
            <a:srgbClr val="397D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6"/>
          <p:cNvSpPr/>
          <p:nvPr/>
        </p:nvSpPr>
        <p:spPr>
          <a:xfrm>
            <a:off x="417019" y="1889099"/>
            <a:ext cx="3376660" cy="4633436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1C5739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</a:t>
            </a: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1 mois d’essai gratuit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-Mise en réseaux avec la clientèle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 E-facture &amp;  Banking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-Suivis historique d’activité et paiement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-Tutoriel formation gestion clientèle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-Kit branding ( gilet + gant+ 1 rouleaux de sachet poubelle de 130 L)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30" name="Google Shape;430;p16"/>
          <p:cNvSpPr/>
          <p:nvPr/>
        </p:nvSpPr>
        <p:spPr>
          <a:xfrm>
            <a:off x="8323729" y="1941105"/>
            <a:ext cx="3380264" cy="444331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Service de gestion de collecte des gros déchets organique</a:t>
            </a:r>
            <a:endParaRPr/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Ramassage</a:t>
            </a:r>
            <a:r>
              <a:rPr lang="fr-FR" sz="1600">
                <a:solidFill>
                  <a:srgbClr val="0C0C0C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</a:t>
            </a: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7 fois par semaine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Service clientèle 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E-facture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E-Banking</a:t>
            </a:r>
            <a:endParaRPr/>
          </a:p>
          <a:p>
            <a:pPr indent="-285750" lvl="0" marL="2857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Calibri"/>
              <a:buChar char="-"/>
            </a:pPr>
            <a:r>
              <a:rPr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Sensibilisation</a:t>
            </a: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6"/>
          <p:cNvSpPr/>
          <p:nvPr/>
        </p:nvSpPr>
        <p:spPr>
          <a:xfrm>
            <a:off x="578515" y="2121584"/>
            <a:ext cx="2875654" cy="90241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Pack Classic ( Précollecteurs)</a:t>
            </a:r>
            <a:endParaRPr b="1" i="1" sz="16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5 000 FCFA / 1 mois </a:t>
            </a:r>
            <a:endParaRPr b="1" i="1" sz="14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2" name="Google Shape;432;p16"/>
          <p:cNvSpPr/>
          <p:nvPr/>
        </p:nvSpPr>
        <p:spPr>
          <a:xfrm>
            <a:off x="4701384" y="2089290"/>
            <a:ext cx="2776053" cy="83750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Pack Premium (Professionnelle)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10 000 FCFA /1 mois</a:t>
            </a:r>
            <a:endParaRPr b="1" i="1" sz="14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33" name="Google Shape;433;p16"/>
          <p:cNvSpPr/>
          <p:nvPr/>
        </p:nvSpPr>
        <p:spPr>
          <a:xfrm>
            <a:off x="8592864" y="2155002"/>
            <a:ext cx="2776053" cy="837507"/>
          </a:xfrm>
          <a:prstGeom prst="roundRect">
            <a:avLst>
              <a:gd fmla="val 16667" name="adj"/>
            </a:avLst>
          </a:prstGeom>
          <a:solidFill>
            <a:srgbClr val="9CC2E5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Pack waste </a:t>
            </a:r>
            <a:r>
              <a:rPr b="1" i="1" lang="fr-FR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</a:t>
            </a:r>
            <a:endParaRPr/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100 000 FCFA/ 1 mois</a:t>
            </a:r>
            <a:endParaRPr b="1" i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06319" y="50751"/>
            <a:ext cx="1985682" cy="5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7"/>
          <p:cNvSpPr/>
          <p:nvPr/>
        </p:nvSpPr>
        <p:spPr>
          <a:xfrm>
            <a:off x="1439115" y="1137684"/>
            <a:ext cx="3446394" cy="468834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Service de gestion de collecte des gros déchets spéciaux</a:t>
            </a:r>
            <a:endParaRPr/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Débarrasser les  gros déchets 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Ramassage 7 fois / semaine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Devis et Facture en ligne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Assistance  clientèle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Logistique et transport des commandes</a:t>
            </a:r>
            <a:endParaRPr/>
          </a:p>
          <a:p>
            <a:pPr indent="-10160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7"/>
          <p:cNvSpPr/>
          <p:nvPr/>
        </p:nvSpPr>
        <p:spPr>
          <a:xfrm>
            <a:off x="6848414" y="1137684"/>
            <a:ext cx="3619841" cy="479285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Service valorisation des déchets :  achat et vente des déchets recyclés sur la plateforme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Mise en réseaux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 commerce des déchets réutilisables  ( encombrant, bois, plastique,  textile, pvc, verre, papier, électroménager,  etc.)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Partage de contenu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Portefeuille </a:t>
            </a:r>
            <a:endParaRPr/>
          </a:p>
          <a:p>
            <a:pPr indent="-171450" lvl="0" marL="1714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Récompense et recommandation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Logistique et transport des commandes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63526" y="-594357"/>
            <a:ext cx="5221511" cy="346408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7"/>
          <p:cNvSpPr/>
          <p:nvPr/>
        </p:nvSpPr>
        <p:spPr>
          <a:xfrm>
            <a:off x="1899498" y="1380619"/>
            <a:ext cx="2581062" cy="734834"/>
          </a:xfrm>
          <a:prstGeom prst="roundRect">
            <a:avLst>
              <a:gd fmla="val 16667" name="adj"/>
            </a:avLst>
          </a:prstGeom>
          <a:solidFill>
            <a:srgbClr val="C55A11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Pack waste industrie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300 000 F/ mois</a:t>
            </a:r>
            <a:endParaRPr/>
          </a:p>
        </p:txBody>
      </p:sp>
      <p:sp>
        <p:nvSpPr>
          <p:cNvPr id="443" name="Google Shape;443;p17"/>
          <p:cNvSpPr/>
          <p:nvPr/>
        </p:nvSpPr>
        <p:spPr>
          <a:xfrm>
            <a:off x="7393785" y="1380619"/>
            <a:ext cx="2529098" cy="694658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Pack waste recycle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6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100 000 F / mois</a:t>
            </a:r>
            <a:endParaRPr/>
          </a:p>
        </p:txBody>
      </p:sp>
      <p:pic>
        <p:nvPicPr>
          <p:cNvPr id="444" name="Google Shape;44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00603" y="128635"/>
            <a:ext cx="1913677" cy="573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8"/>
          <p:cNvSpPr/>
          <p:nvPr/>
        </p:nvSpPr>
        <p:spPr>
          <a:xfrm>
            <a:off x="4353" y="82002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450" name="Google Shape;450;p18"/>
          <p:cNvSpPr txBox="1"/>
          <p:nvPr/>
        </p:nvSpPr>
        <p:spPr>
          <a:xfrm>
            <a:off x="558800" y="2248498"/>
            <a:ext cx="11430000" cy="10339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518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principaux Résultats obtenus à date</a:t>
            </a:r>
            <a:endParaRPr sz="2800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51" name="Google Shape;451;p18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18"/>
          <p:cNvSpPr/>
          <p:nvPr/>
        </p:nvSpPr>
        <p:spPr>
          <a:xfrm flipH="1">
            <a:off x="11059885" y="3643086"/>
            <a:ext cx="3666283" cy="3214915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3" name="Google Shape;45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1090" y="306256"/>
            <a:ext cx="3188686" cy="8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9"/>
          <p:cNvSpPr txBox="1"/>
          <p:nvPr/>
        </p:nvSpPr>
        <p:spPr>
          <a:xfrm>
            <a:off x="2291068" y="931177"/>
            <a:ext cx="9347882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principaux résultats obtenu à date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459" name="Google Shape;459;p19"/>
          <p:cNvSpPr/>
          <p:nvPr/>
        </p:nvSpPr>
        <p:spPr>
          <a:xfrm rot="10800000">
            <a:off x="-203876" y="-215410"/>
            <a:ext cx="5829376" cy="1674621"/>
          </a:xfrm>
          <a:custGeom>
            <a:rect b="b" l="l" r="r" t="t"/>
            <a:pathLst>
              <a:path extrusionOk="0"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0" name="Google Shape;460;p19"/>
          <p:cNvGrpSpPr/>
          <p:nvPr/>
        </p:nvGrpSpPr>
        <p:grpSpPr>
          <a:xfrm>
            <a:off x="875100" y="832228"/>
            <a:ext cx="1021692" cy="698011"/>
            <a:chOff x="1292140" y="3228057"/>
            <a:chExt cx="2517823" cy="1720154"/>
          </a:xfrm>
        </p:grpSpPr>
        <p:grpSp>
          <p:nvGrpSpPr>
            <p:cNvPr id="461" name="Google Shape;461;p19"/>
            <p:cNvGrpSpPr/>
            <p:nvPr/>
          </p:nvGrpSpPr>
          <p:grpSpPr>
            <a:xfrm rot="-5400000">
              <a:off x="1690975" y="2829222"/>
              <a:ext cx="1720154" cy="2517823"/>
              <a:chOff x="1313010" y="3314700"/>
              <a:chExt cx="1720154" cy="2517823"/>
            </a:xfrm>
          </p:grpSpPr>
          <p:sp>
            <p:nvSpPr>
              <p:cNvPr id="462" name="Google Shape;462;p19"/>
              <p:cNvSpPr/>
              <p:nvPr/>
            </p:nvSpPr>
            <p:spPr>
              <a:xfrm>
                <a:off x="1983146" y="5469793"/>
                <a:ext cx="380329" cy="362730"/>
              </a:xfrm>
              <a:custGeom>
                <a:rect b="b" l="l" r="r" t="t"/>
                <a:pathLst>
                  <a:path extrusionOk="0"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1313010" y="3314700"/>
                <a:ext cx="1720154" cy="2064383"/>
              </a:xfrm>
              <a:custGeom>
                <a:rect b="b" l="l" r="r" t="t"/>
                <a:pathLst>
                  <a:path extrusionOk="0" h="3188208" w="2656586">
                    <a:moveTo>
                      <a:pt x="1342263" y="0"/>
                    </a:moveTo>
                    <a:cubicBezTo>
                      <a:pt x="587248" y="0"/>
                      <a:pt x="0" y="587248"/>
                      <a:pt x="0" y="1342390"/>
                    </a:cubicBezTo>
                    <a:cubicBezTo>
                      <a:pt x="0" y="1957705"/>
                      <a:pt x="419481" y="2489073"/>
                      <a:pt x="1006729" y="2628900"/>
                    </a:cubicBezTo>
                    <a:cubicBezTo>
                      <a:pt x="1342263" y="3188208"/>
                      <a:pt x="1342263" y="3188208"/>
                      <a:pt x="1342263" y="3188208"/>
                    </a:cubicBezTo>
                    <a:cubicBezTo>
                      <a:pt x="1649857" y="2628900"/>
                      <a:pt x="1649857" y="2628900"/>
                      <a:pt x="1649857" y="2628900"/>
                    </a:cubicBezTo>
                    <a:cubicBezTo>
                      <a:pt x="2237105" y="2489073"/>
                      <a:pt x="2656586" y="1957705"/>
                      <a:pt x="2656586" y="1342390"/>
                    </a:cubicBezTo>
                    <a:cubicBezTo>
                      <a:pt x="2656459" y="587248"/>
                      <a:pt x="2069338" y="0"/>
                      <a:pt x="1342263" y="0"/>
                    </a:cubicBezTo>
                    <a:close/>
                    <a:moveTo>
                      <a:pt x="1342263" y="2461133"/>
                    </a:moveTo>
                    <a:cubicBezTo>
                      <a:pt x="727075" y="2461133"/>
                      <a:pt x="223774" y="1957705"/>
                      <a:pt x="223774" y="1342390"/>
                    </a:cubicBezTo>
                    <a:cubicBezTo>
                      <a:pt x="223774" y="727075"/>
                      <a:pt x="727075" y="223647"/>
                      <a:pt x="1342263" y="223647"/>
                    </a:cubicBezTo>
                    <a:cubicBezTo>
                      <a:pt x="1957451" y="223647"/>
                      <a:pt x="2432812" y="727075"/>
                      <a:pt x="2432812" y="1342390"/>
                    </a:cubicBezTo>
                    <a:cubicBezTo>
                      <a:pt x="2432812" y="1957705"/>
                      <a:pt x="1957451" y="2461133"/>
                      <a:pt x="1342263" y="2461133"/>
                    </a:cubicBezTo>
                    <a:close/>
                  </a:path>
                </a:pathLst>
              </a:custGeom>
              <a:solidFill>
                <a:srgbClr val="1C57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64" name="Google Shape;464;p19"/>
            <p:cNvSpPr/>
            <p:nvPr/>
          </p:nvSpPr>
          <p:spPr>
            <a:xfrm>
              <a:off x="1714546" y="3537544"/>
              <a:ext cx="917029" cy="1101235"/>
            </a:xfrm>
            <a:custGeom>
              <a:rect b="b" l="l" r="r" t="t"/>
              <a:pathLst>
                <a:path extrusionOk="0" h="1101235" w="917029">
                  <a:moveTo>
                    <a:pt x="0" y="0"/>
                  </a:moveTo>
                  <a:lnTo>
                    <a:pt x="917029" y="0"/>
                  </a:lnTo>
                  <a:lnTo>
                    <a:pt x="917029" y="1101235"/>
                  </a:lnTo>
                  <a:lnTo>
                    <a:pt x="0" y="11012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65" name="Google Shape;465;p19"/>
          <p:cNvGrpSpPr/>
          <p:nvPr/>
        </p:nvGrpSpPr>
        <p:grpSpPr>
          <a:xfrm>
            <a:off x="378340" y="2715316"/>
            <a:ext cx="4600749" cy="522732"/>
            <a:chOff x="5994609" y="4016141"/>
            <a:chExt cx="8902918" cy="1011542"/>
          </a:xfrm>
        </p:grpSpPr>
        <p:grpSp>
          <p:nvGrpSpPr>
            <p:cNvPr id="466" name="Google Shape;466;p19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467" name="Google Shape;467;p19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468" name="Google Shape;468;p19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9" name="Google Shape;469;p19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70" name="Google Shape;470;p19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1" name="Google Shape;471;p19"/>
            <p:cNvSpPr txBox="1"/>
            <p:nvPr/>
          </p:nvSpPr>
          <p:spPr>
            <a:xfrm>
              <a:off x="6764157" y="4032816"/>
              <a:ext cx="8133370" cy="9948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Cahier de charge disponible de la maquette et du site web</a:t>
              </a:r>
              <a:endParaRPr b="1" sz="1600">
                <a:solidFill>
                  <a:srgbClr val="397D5A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472" name="Google Shape;472;p19"/>
          <p:cNvGrpSpPr/>
          <p:nvPr/>
        </p:nvGrpSpPr>
        <p:grpSpPr>
          <a:xfrm>
            <a:off x="359124" y="4341155"/>
            <a:ext cx="3862414" cy="277921"/>
            <a:chOff x="5994609" y="4016141"/>
            <a:chExt cx="7084850" cy="537808"/>
          </a:xfrm>
        </p:grpSpPr>
        <p:grpSp>
          <p:nvGrpSpPr>
            <p:cNvPr id="473" name="Google Shape;473;p19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474" name="Google Shape;474;p19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475" name="Google Shape;475;p19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6" name="Google Shape;476;p19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77" name="Google Shape;477;p19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78" name="Google Shape;478;p19"/>
            <p:cNvSpPr txBox="1"/>
            <p:nvPr/>
          </p:nvSpPr>
          <p:spPr>
            <a:xfrm>
              <a:off x="6764158" y="4032816"/>
              <a:ext cx="6315301" cy="521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33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Disponibilité de la maquette ex</a:t>
              </a:r>
              <a:endParaRPr b="1" sz="1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479" name="Google Shape;479;p19"/>
          <p:cNvGrpSpPr/>
          <p:nvPr/>
        </p:nvGrpSpPr>
        <p:grpSpPr>
          <a:xfrm>
            <a:off x="6688161" y="2627509"/>
            <a:ext cx="4354059" cy="538609"/>
            <a:chOff x="5994609" y="3923002"/>
            <a:chExt cx="7606404" cy="1042264"/>
          </a:xfrm>
        </p:grpSpPr>
        <p:grpSp>
          <p:nvGrpSpPr>
            <p:cNvPr id="480" name="Google Shape;480;p19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481" name="Google Shape;481;p19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482" name="Google Shape;482;p19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83" name="Google Shape;483;p19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4" name="Google Shape;484;p19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5" name="Google Shape;485;p19"/>
            <p:cNvSpPr txBox="1"/>
            <p:nvPr/>
          </p:nvSpPr>
          <p:spPr>
            <a:xfrm>
              <a:off x="6867793" y="3923002"/>
              <a:ext cx="6733220" cy="1042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Changement d’identité du nom commercial «  WULU » ex  WASTE </a:t>
              </a:r>
              <a:endParaRPr b="1" sz="1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486" name="Google Shape;486;p19"/>
          <p:cNvGrpSpPr/>
          <p:nvPr/>
        </p:nvGrpSpPr>
        <p:grpSpPr>
          <a:xfrm>
            <a:off x="6707712" y="4266779"/>
            <a:ext cx="4334508" cy="547226"/>
            <a:chOff x="5994609" y="4016141"/>
            <a:chExt cx="7587938" cy="1058947"/>
          </a:xfrm>
        </p:grpSpPr>
        <p:grpSp>
          <p:nvGrpSpPr>
            <p:cNvPr id="487" name="Google Shape;487;p19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488" name="Google Shape;488;p19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489" name="Google Shape;489;p19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0" name="Google Shape;490;p19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91" name="Google Shape;491;p19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92" name="Google Shape;492;p19"/>
            <p:cNvSpPr txBox="1"/>
            <p:nvPr/>
          </p:nvSpPr>
          <p:spPr>
            <a:xfrm>
              <a:off x="6764156" y="4032816"/>
              <a:ext cx="6818391" cy="104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33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Structuration et amélioration du </a:t>
              </a:r>
              <a:r>
                <a:rPr b="1" lang="fr-FR" sz="1600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modèle économique</a:t>
              </a:r>
              <a:endParaRPr b="1" sz="1600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pic>
        <p:nvPicPr>
          <p:cNvPr id="493" name="Google Shape;49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69415" y="111431"/>
            <a:ext cx="1767840" cy="530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"/>
          <p:cNvGrpSpPr/>
          <p:nvPr/>
        </p:nvGrpSpPr>
        <p:grpSpPr>
          <a:xfrm>
            <a:off x="1489102" y="741402"/>
            <a:ext cx="933657" cy="6294432"/>
            <a:chOff x="0" y="-19050"/>
            <a:chExt cx="368852" cy="1627715"/>
          </a:xfrm>
        </p:grpSpPr>
        <p:sp>
          <p:nvSpPr>
            <p:cNvPr id="102" name="Google Shape;102;p2"/>
            <p:cNvSpPr/>
            <p:nvPr/>
          </p:nvSpPr>
          <p:spPr>
            <a:xfrm>
              <a:off x="0" y="0"/>
              <a:ext cx="368852" cy="1608665"/>
            </a:xfrm>
            <a:custGeom>
              <a:rect b="b" l="l" r="r" t="t"/>
              <a:pathLst>
                <a:path extrusionOk="0" h="1608665" w="368852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103" name="Google Shape;103;p2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  <a:solidFill>
              <a:srgbClr val="1C5739"/>
            </a:solidFill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-1028700" y="-442539"/>
            <a:ext cx="2057400" cy="7581487"/>
            <a:chOff x="0" y="-19050"/>
            <a:chExt cx="812800" cy="2995155"/>
          </a:xfrm>
        </p:grpSpPr>
        <p:sp>
          <p:nvSpPr>
            <p:cNvPr id="105" name="Google Shape;105;p2"/>
            <p:cNvSpPr/>
            <p:nvPr/>
          </p:nvSpPr>
          <p:spPr>
            <a:xfrm>
              <a:off x="0" y="0"/>
              <a:ext cx="812800" cy="2976105"/>
            </a:xfrm>
            <a:custGeom>
              <a:rect b="b" l="l" r="r" t="t"/>
              <a:pathLst>
                <a:path extrusionOk="0"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106" name="Google Shape;106;p2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  <a:solidFill>
              <a:srgbClr val="1C5739"/>
            </a:solidFill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2"/>
          <p:cNvGrpSpPr/>
          <p:nvPr/>
        </p:nvGrpSpPr>
        <p:grpSpPr>
          <a:xfrm>
            <a:off x="8128811" y="895411"/>
            <a:ext cx="3605989" cy="5367839"/>
            <a:chOff x="0" y="-19050"/>
            <a:chExt cx="1424588" cy="2120628"/>
          </a:xfrm>
        </p:grpSpPr>
        <p:sp>
          <p:nvSpPr>
            <p:cNvPr id="108" name="Google Shape;108;p2"/>
            <p:cNvSpPr/>
            <p:nvPr/>
          </p:nvSpPr>
          <p:spPr>
            <a:xfrm>
              <a:off x="0" y="0"/>
              <a:ext cx="1424588" cy="2101578"/>
            </a:xfrm>
            <a:custGeom>
              <a:rect b="b" l="l" r="r" t="t"/>
              <a:pathLst>
                <a:path extrusionOk="0" h="2101578" w="142458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8883F"/>
            </a:solidFill>
            <a:ln>
              <a:noFill/>
            </a:ln>
          </p:spPr>
        </p:sp>
        <p:sp>
          <p:nvSpPr>
            <p:cNvPr id="109" name="Google Shape;109;p2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  <a:solidFill>
              <a:srgbClr val="18883F"/>
            </a:solidFill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10465944" y="5798542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2"/>
          <p:cNvSpPr txBox="1"/>
          <p:nvPr/>
        </p:nvSpPr>
        <p:spPr>
          <a:xfrm>
            <a:off x="1497338" y="-111164"/>
            <a:ext cx="3774661" cy="8499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45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400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Sommaire</a:t>
            </a:r>
            <a:endParaRPr/>
          </a:p>
        </p:txBody>
      </p:sp>
      <p:sp>
        <p:nvSpPr>
          <p:cNvPr id="112" name="Google Shape;112;p2"/>
          <p:cNvSpPr txBox="1"/>
          <p:nvPr/>
        </p:nvSpPr>
        <p:spPr>
          <a:xfrm>
            <a:off x="1651759" y="694881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01</a:t>
            </a:r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1663119" y="1094434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02</a:t>
            </a:r>
            <a:endParaRPr/>
          </a:p>
        </p:txBody>
      </p:sp>
      <p:sp>
        <p:nvSpPr>
          <p:cNvPr id="114" name="Google Shape;114;p2"/>
          <p:cNvSpPr txBox="1"/>
          <p:nvPr/>
        </p:nvSpPr>
        <p:spPr>
          <a:xfrm>
            <a:off x="1679845" y="1519651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03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1679845" y="1969247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04</a:t>
            </a:r>
            <a:endParaRPr/>
          </a:p>
        </p:txBody>
      </p:sp>
      <p:sp>
        <p:nvSpPr>
          <p:cNvPr id="116" name="Google Shape;116;p2"/>
          <p:cNvSpPr txBox="1"/>
          <p:nvPr/>
        </p:nvSpPr>
        <p:spPr>
          <a:xfrm>
            <a:off x="1679845" y="2404647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05</a:t>
            </a:r>
            <a:endParaRPr/>
          </a:p>
        </p:txBody>
      </p:sp>
      <p:sp>
        <p:nvSpPr>
          <p:cNvPr id="117" name="Google Shape;117;p2"/>
          <p:cNvSpPr txBox="1"/>
          <p:nvPr/>
        </p:nvSpPr>
        <p:spPr>
          <a:xfrm>
            <a:off x="1700559" y="2863487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06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1679845" y="3293148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07</a:t>
            </a:r>
            <a:endParaRPr/>
          </a:p>
        </p:txBody>
      </p:sp>
      <p:sp>
        <p:nvSpPr>
          <p:cNvPr id="119" name="Google Shape;119;p2"/>
          <p:cNvSpPr txBox="1"/>
          <p:nvPr/>
        </p:nvSpPr>
        <p:spPr>
          <a:xfrm>
            <a:off x="2636220" y="777386"/>
            <a:ext cx="3860335" cy="275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1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70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vision</a:t>
            </a:r>
            <a:endParaRPr/>
          </a:p>
        </p:txBody>
      </p:sp>
      <p:sp>
        <p:nvSpPr>
          <p:cNvPr id="120" name="Google Shape;120;p2"/>
          <p:cNvSpPr txBox="1"/>
          <p:nvPr/>
        </p:nvSpPr>
        <p:spPr>
          <a:xfrm>
            <a:off x="2623912" y="1197496"/>
            <a:ext cx="4051086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problème</a:t>
            </a:r>
            <a:endParaRPr/>
          </a:p>
        </p:txBody>
      </p:sp>
      <p:sp>
        <p:nvSpPr>
          <p:cNvPr id="121" name="Google Shape;121;p2"/>
          <p:cNvSpPr txBox="1"/>
          <p:nvPr/>
        </p:nvSpPr>
        <p:spPr>
          <a:xfrm>
            <a:off x="2623912" y="1634050"/>
            <a:ext cx="3860335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alternatives</a:t>
            </a:r>
            <a:endParaRPr/>
          </a:p>
        </p:txBody>
      </p:sp>
      <p:sp>
        <p:nvSpPr>
          <p:cNvPr id="122" name="Google Shape;122;p2"/>
          <p:cNvSpPr txBox="1"/>
          <p:nvPr/>
        </p:nvSpPr>
        <p:spPr>
          <a:xfrm>
            <a:off x="2623912" y="2064322"/>
            <a:ext cx="4051086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solution</a:t>
            </a:r>
            <a:endParaRPr/>
          </a:p>
        </p:txBody>
      </p:sp>
      <p:sp>
        <p:nvSpPr>
          <p:cNvPr id="123" name="Google Shape;123;p2"/>
          <p:cNvSpPr txBox="1"/>
          <p:nvPr/>
        </p:nvSpPr>
        <p:spPr>
          <a:xfrm>
            <a:off x="2636220" y="2500551"/>
            <a:ext cx="4051086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produit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2623760" y="2955649"/>
            <a:ext cx="3860335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taille du marché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624850" y="3414333"/>
            <a:ext cx="4824070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description du modèle économique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26" name="Google Shape;126;p2"/>
          <p:cNvSpPr txBox="1"/>
          <p:nvPr/>
        </p:nvSpPr>
        <p:spPr>
          <a:xfrm>
            <a:off x="1700559" y="3736071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08</a:t>
            </a:r>
            <a:endParaRPr/>
          </a:p>
        </p:txBody>
      </p:sp>
      <p:sp>
        <p:nvSpPr>
          <p:cNvPr id="127" name="Google Shape;127;p2"/>
          <p:cNvSpPr txBox="1"/>
          <p:nvPr/>
        </p:nvSpPr>
        <p:spPr>
          <a:xfrm>
            <a:off x="1715329" y="4188222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09</a:t>
            </a:r>
            <a:endParaRPr/>
          </a:p>
        </p:txBody>
      </p:sp>
      <p:sp>
        <p:nvSpPr>
          <p:cNvPr id="128" name="Google Shape;128;p2"/>
          <p:cNvSpPr txBox="1"/>
          <p:nvPr/>
        </p:nvSpPr>
        <p:spPr>
          <a:xfrm>
            <a:off x="1677466" y="4702014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10</a:t>
            </a:r>
            <a:endParaRPr/>
          </a:p>
        </p:txBody>
      </p:sp>
      <p:sp>
        <p:nvSpPr>
          <p:cNvPr id="129" name="Google Shape;129;p2"/>
          <p:cNvSpPr txBox="1"/>
          <p:nvPr/>
        </p:nvSpPr>
        <p:spPr>
          <a:xfrm>
            <a:off x="2623760" y="3882128"/>
            <a:ext cx="4824070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principaux résultat obtenu à date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2621829" y="4323373"/>
            <a:ext cx="4824070" cy="275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L’équipe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2607662" y="4825621"/>
            <a:ext cx="4824070" cy="275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Cout du projet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1677466" y="5211268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11</a:t>
            </a:r>
            <a:endParaRPr b="0" i="0" sz="2000" u="none" cap="none" strike="noStrike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2607662" y="5291463"/>
            <a:ext cx="4824070" cy="275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prévisions financières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4" name="Google Shape;134;p2"/>
          <p:cNvSpPr txBox="1"/>
          <p:nvPr/>
        </p:nvSpPr>
        <p:spPr>
          <a:xfrm>
            <a:off x="2636220" y="6270162"/>
            <a:ext cx="4824070" cy="277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OKR (Objectifs et résultats clés)</a:t>
            </a:r>
            <a:endParaRPr/>
          </a:p>
        </p:txBody>
      </p:sp>
      <p:sp>
        <p:nvSpPr>
          <p:cNvPr id="135" name="Google Shape;135;p2"/>
          <p:cNvSpPr txBox="1"/>
          <p:nvPr/>
        </p:nvSpPr>
        <p:spPr>
          <a:xfrm>
            <a:off x="1679845" y="5692479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12</a:t>
            </a:r>
            <a:endParaRPr b="0" i="0" sz="2000" u="none" cap="none" strike="noStrike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1679845" y="6183384"/>
            <a:ext cx="624813" cy="3854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2000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13</a:t>
            </a:r>
            <a:endParaRPr b="0" i="0" sz="2000" u="none" cap="none" strike="noStrike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2621829" y="5795749"/>
            <a:ext cx="4824070" cy="275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3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867" u="none" cap="none" strike="noStrike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Plan d’utilisation des gains</a:t>
            </a:r>
            <a:endParaRPr b="0" i="0" sz="1867" u="none" cap="none" strike="noStrike">
              <a:solidFill>
                <a:srgbClr val="231F20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pic>
        <p:nvPicPr>
          <p:cNvPr id="138" name="Google Shape;138;p2"/>
          <p:cNvPicPr preferRelativeResize="0"/>
          <p:nvPr/>
        </p:nvPicPr>
        <p:blipFill rotWithShape="1">
          <a:blip r:embed="rId4">
            <a:alphaModFix/>
          </a:blip>
          <a:srcRect b="0" l="12974" r="12693" t="0"/>
          <a:stretch/>
        </p:blipFill>
        <p:spPr>
          <a:xfrm>
            <a:off x="7417829" y="832969"/>
            <a:ext cx="4730406" cy="530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3032" y="71024"/>
            <a:ext cx="2227943" cy="667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0"/>
          <p:cNvSpPr/>
          <p:nvPr/>
        </p:nvSpPr>
        <p:spPr>
          <a:xfrm>
            <a:off x="0" y="34836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499" name="Google Shape;499;p20"/>
          <p:cNvSpPr txBox="1"/>
          <p:nvPr/>
        </p:nvSpPr>
        <p:spPr>
          <a:xfrm>
            <a:off x="381000" y="2615468"/>
            <a:ext cx="11430000" cy="1112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4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334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L’équipe</a:t>
            </a:r>
            <a:endParaRPr sz="5334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00" name="Google Shape;500;p20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20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02" name="Google Shape;50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2876" y="316056"/>
            <a:ext cx="2963924" cy="782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1"/>
          <p:cNvSpPr/>
          <p:nvPr/>
        </p:nvSpPr>
        <p:spPr>
          <a:xfrm rot="10800000"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grpSp>
        <p:nvGrpSpPr>
          <p:cNvPr id="508" name="Google Shape;508;p21"/>
          <p:cNvGrpSpPr/>
          <p:nvPr/>
        </p:nvGrpSpPr>
        <p:grpSpPr>
          <a:xfrm>
            <a:off x="0" y="-48220"/>
            <a:ext cx="12192000" cy="2105620"/>
            <a:chOff x="0" y="-19050"/>
            <a:chExt cx="4816593" cy="831850"/>
          </a:xfrm>
        </p:grpSpPr>
        <p:sp>
          <p:nvSpPr>
            <p:cNvPr id="509" name="Google Shape;509;p21"/>
            <p:cNvSpPr/>
            <p:nvPr/>
          </p:nvSpPr>
          <p:spPr>
            <a:xfrm>
              <a:off x="0" y="0"/>
              <a:ext cx="4816592" cy="812800"/>
            </a:xfrm>
            <a:custGeom>
              <a:rect b="b" l="l" r="r" t="t"/>
              <a:pathLst>
                <a:path extrusionOk="0"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510" name="Google Shape;510;p21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21"/>
          <p:cNvGrpSpPr/>
          <p:nvPr/>
        </p:nvGrpSpPr>
        <p:grpSpPr>
          <a:xfrm>
            <a:off x="279749" y="2578800"/>
            <a:ext cx="2178985" cy="3237801"/>
            <a:chOff x="2172120" y="3371994"/>
            <a:chExt cx="3085579" cy="4856701"/>
          </a:xfrm>
        </p:grpSpPr>
        <p:sp>
          <p:nvSpPr>
            <p:cNvPr id="512" name="Google Shape;512;p21"/>
            <p:cNvSpPr/>
            <p:nvPr/>
          </p:nvSpPr>
          <p:spPr>
            <a:xfrm rot="-5400000">
              <a:off x="1286559" y="4257555"/>
              <a:ext cx="4856701" cy="3085579"/>
            </a:xfrm>
            <a:custGeom>
              <a:rect b="b" l="l" r="r" t="t"/>
              <a:pathLst>
                <a:path extrusionOk="0" h="3085579" w="4856701">
                  <a:moveTo>
                    <a:pt x="0" y="0"/>
                  </a:moveTo>
                  <a:lnTo>
                    <a:pt x="4856701" y="0"/>
                  </a:lnTo>
                  <a:lnTo>
                    <a:pt x="4856701" y="3085579"/>
                  </a:lnTo>
                  <a:lnTo>
                    <a:pt x="0" y="30855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1"/>
            <p:cNvSpPr txBox="1"/>
            <p:nvPr/>
          </p:nvSpPr>
          <p:spPr>
            <a:xfrm>
              <a:off x="2349316" y="6423762"/>
              <a:ext cx="2731185" cy="861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Brigitte Tsawo OGOULA </a:t>
              </a:r>
              <a:endParaRPr/>
            </a:p>
          </p:txBody>
        </p:sp>
        <p:sp>
          <p:nvSpPr>
            <p:cNvPr id="514" name="Google Shape;514;p21"/>
            <p:cNvSpPr txBox="1"/>
            <p:nvPr/>
          </p:nvSpPr>
          <p:spPr>
            <a:xfrm>
              <a:off x="2563861" y="7421817"/>
              <a:ext cx="2302098" cy="5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60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33">
                  <a:solidFill>
                    <a:srgbClr val="FFFBFB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Responsable Ressources Humaines et Comptable</a:t>
              </a:r>
              <a:endParaRPr sz="933">
                <a:solidFill>
                  <a:srgbClr val="FFFBFB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515" name="Google Shape;515;p21"/>
          <p:cNvGrpSpPr/>
          <p:nvPr/>
        </p:nvGrpSpPr>
        <p:grpSpPr>
          <a:xfrm>
            <a:off x="2616548" y="2578800"/>
            <a:ext cx="2057053" cy="3237801"/>
            <a:chOff x="5792343" y="3371994"/>
            <a:chExt cx="3085579" cy="4856701"/>
          </a:xfrm>
        </p:grpSpPr>
        <p:sp>
          <p:nvSpPr>
            <p:cNvPr id="516" name="Google Shape;516;p21"/>
            <p:cNvSpPr/>
            <p:nvPr/>
          </p:nvSpPr>
          <p:spPr>
            <a:xfrm rot="-5400000">
              <a:off x="4906782" y="4257555"/>
              <a:ext cx="4856701" cy="3085579"/>
            </a:xfrm>
            <a:custGeom>
              <a:rect b="b" l="l" r="r" t="t"/>
              <a:pathLst>
                <a:path extrusionOk="0" h="3085579" w="4856701">
                  <a:moveTo>
                    <a:pt x="0" y="0"/>
                  </a:moveTo>
                  <a:lnTo>
                    <a:pt x="4856701" y="0"/>
                  </a:lnTo>
                  <a:lnTo>
                    <a:pt x="4856701" y="3085579"/>
                  </a:lnTo>
                  <a:lnTo>
                    <a:pt x="0" y="30855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21"/>
            <p:cNvSpPr txBox="1"/>
            <p:nvPr/>
          </p:nvSpPr>
          <p:spPr>
            <a:xfrm>
              <a:off x="6076812" y="6423762"/>
              <a:ext cx="2516641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Darly Dany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EKOMI NZOGHE</a:t>
              </a:r>
              <a:endParaRPr/>
            </a:p>
          </p:txBody>
        </p:sp>
        <p:sp>
          <p:nvSpPr>
            <p:cNvPr id="518" name="Google Shape;518;p21"/>
            <p:cNvSpPr txBox="1"/>
            <p:nvPr/>
          </p:nvSpPr>
          <p:spPr>
            <a:xfrm>
              <a:off x="6184084" y="7421817"/>
              <a:ext cx="2302098" cy="272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60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33">
                  <a:solidFill>
                    <a:srgbClr val="FFFBFB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Référent Digital</a:t>
              </a:r>
              <a:endParaRPr/>
            </a:p>
          </p:txBody>
        </p:sp>
      </p:grpSp>
      <p:grpSp>
        <p:nvGrpSpPr>
          <p:cNvPr id="519" name="Google Shape;519;p21"/>
          <p:cNvGrpSpPr/>
          <p:nvPr/>
        </p:nvGrpSpPr>
        <p:grpSpPr>
          <a:xfrm>
            <a:off x="5004148" y="2578800"/>
            <a:ext cx="2057053" cy="3237801"/>
            <a:chOff x="9411322" y="3371994"/>
            <a:chExt cx="3085579" cy="4856701"/>
          </a:xfrm>
        </p:grpSpPr>
        <p:sp>
          <p:nvSpPr>
            <p:cNvPr id="520" name="Google Shape;520;p21"/>
            <p:cNvSpPr/>
            <p:nvPr/>
          </p:nvSpPr>
          <p:spPr>
            <a:xfrm rot="-5400000">
              <a:off x="8525761" y="4257555"/>
              <a:ext cx="4856701" cy="3085579"/>
            </a:xfrm>
            <a:custGeom>
              <a:rect b="b" l="l" r="r" t="t"/>
              <a:pathLst>
                <a:path extrusionOk="0" h="3085579" w="4856701">
                  <a:moveTo>
                    <a:pt x="0" y="0"/>
                  </a:moveTo>
                  <a:lnTo>
                    <a:pt x="4856701" y="0"/>
                  </a:lnTo>
                  <a:lnTo>
                    <a:pt x="4856701" y="3085579"/>
                  </a:lnTo>
                  <a:lnTo>
                    <a:pt x="0" y="30855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21"/>
            <p:cNvSpPr txBox="1"/>
            <p:nvPr/>
          </p:nvSpPr>
          <p:spPr>
            <a:xfrm>
              <a:off x="9588518" y="6423762"/>
              <a:ext cx="2731185" cy="64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Marie-Anne BOULAZ-DOUNANOU </a:t>
              </a:r>
              <a:endParaRPr/>
            </a:p>
          </p:txBody>
        </p:sp>
        <p:sp>
          <p:nvSpPr>
            <p:cNvPr id="522" name="Google Shape;522;p21"/>
            <p:cNvSpPr txBox="1"/>
            <p:nvPr/>
          </p:nvSpPr>
          <p:spPr>
            <a:xfrm>
              <a:off x="9803063" y="7421817"/>
              <a:ext cx="2302098" cy="5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60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33">
                  <a:solidFill>
                    <a:srgbClr val="FFFBFB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Responsable Commercial</a:t>
              </a:r>
              <a:endParaRPr/>
            </a:p>
          </p:txBody>
        </p:sp>
      </p:grpSp>
      <p:grpSp>
        <p:nvGrpSpPr>
          <p:cNvPr id="523" name="Google Shape;523;p21"/>
          <p:cNvGrpSpPr/>
          <p:nvPr/>
        </p:nvGrpSpPr>
        <p:grpSpPr>
          <a:xfrm>
            <a:off x="7391748" y="2578800"/>
            <a:ext cx="2057053" cy="3237801"/>
            <a:chOff x="13030301" y="3371994"/>
            <a:chExt cx="3085579" cy="4856701"/>
          </a:xfrm>
        </p:grpSpPr>
        <p:sp>
          <p:nvSpPr>
            <p:cNvPr id="524" name="Google Shape;524;p21"/>
            <p:cNvSpPr/>
            <p:nvPr/>
          </p:nvSpPr>
          <p:spPr>
            <a:xfrm rot="-5400000">
              <a:off x="12144740" y="4257555"/>
              <a:ext cx="4856701" cy="3085579"/>
            </a:xfrm>
            <a:custGeom>
              <a:rect b="b" l="l" r="r" t="t"/>
              <a:pathLst>
                <a:path extrusionOk="0" h="3085579" w="4856701">
                  <a:moveTo>
                    <a:pt x="0" y="0"/>
                  </a:moveTo>
                  <a:lnTo>
                    <a:pt x="4856701" y="0"/>
                  </a:lnTo>
                  <a:lnTo>
                    <a:pt x="4856701" y="3085579"/>
                  </a:lnTo>
                  <a:lnTo>
                    <a:pt x="0" y="30855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5" name="Google Shape;525;p21"/>
            <p:cNvSpPr txBox="1"/>
            <p:nvPr/>
          </p:nvSpPr>
          <p:spPr>
            <a:xfrm>
              <a:off x="13207497" y="6423762"/>
              <a:ext cx="2731185" cy="822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5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25">
                  <a:solidFill>
                    <a:srgbClr val="FFFBFB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Aurelien TEDJOM</a:t>
              </a:r>
              <a:endParaRPr/>
            </a:p>
          </p:txBody>
        </p:sp>
        <p:sp>
          <p:nvSpPr>
            <p:cNvPr id="526" name="Google Shape;526;p21"/>
            <p:cNvSpPr txBox="1"/>
            <p:nvPr/>
          </p:nvSpPr>
          <p:spPr>
            <a:xfrm>
              <a:off x="13422042" y="7421817"/>
              <a:ext cx="2302098" cy="5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760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33">
                  <a:solidFill>
                    <a:srgbClr val="FFFBFB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Développeur Informatique</a:t>
              </a:r>
              <a:endParaRPr/>
            </a:p>
          </p:txBody>
        </p:sp>
      </p:grpSp>
      <p:sp>
        <p:nvSpPr>
          <p:cNvPr id="527" name="Google Shape;527;p21"/>
          <p:cNvSpPr txBox="1"/>
          <p:nvPr/>
        </p:nvSpPr>
        <p:spPr>
          <a:xfrm>
            <a:off x="3387001" y="1132149"/>
            <a:ext cx="52304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L’équipe</a:t>
            </a:r>
            <a:endParaRPr sz="4000">
              <a:solidFill>
                <a:srgbClr val="FFFFFF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-1057378" y="-1205784"/>
            <a:ext cx="2114758" cy="2743200"/>
          </a:xfrm>
          <a:custGeom>
            <a:rect b="b" l="l" r="r" t="t"/>
            <a:pathLst>
              <a:path extrusionOk="0" h="4114800" w="3172137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1"/>
          <p:cNvSpPr/>
          <p:nvPr/>
        </p:nvSpPr>
        <p:spPr>
          <a:xfrm>
            <a:off x="-583056" y="6172200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1"/>
          <p:cNvSpPr/>
          <p:nvPr/>
        </p:nvSpPr>
        <p:spPr>
          <a:xfrm>
            <a:off x="10923144" y="-275723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31" name="Google Shape;531;p21"/>
          <p:cNvPicPr preferRelativeResize="0"/>
          <p:nvPr/>
        </p:nvPicPr>
        <p:blipFill rotWithShape="1">
          <a:blip r:embed="rId8">
            <a:alphaModFix/>
          </a:blip>
          <a:srcRect b="0" l="0" r="0" t="12003"/>
          <a:stretch/>
        </p:blipFill>
        <p:spPr>
          <a:xfrm>
            <a:off x="499481" y="2688160"/>
            <a:ext cx="1812268" cy="176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1"/>
          <p:cNvPicPr preferRelativeResize="0"/>
          <p:nvPr/>
        </p:nvPicPr>
        <p:blipFill rotWithShape="1">
          <a:blip r:embed="rId9">
            <a:alphaModFix/>
          </a:blip>
          <a:srcRect b="0" l="9383" r="7419" t="25117"/>
          <a:stretch/>
        </p:blipFill>
        <p:spPr>
          <a:xfrm>
            <a:off x="5245969" y="2675814"/>
            <a:ext cx="1573409" cy="18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1"/>
          <p:cNvPicPr preferRelativeResize="0"/>
          <p:nvPr/>
        </p:nvPicPr>
        <p:blipFill rotWithShape="1">
          <a:blip r:embed="rId10">
            <a:alphaModFix/>
          </a:blip>
          <a:srcRect b="0" l="9747" r="7782" t="0"/>
          <a:stretch/>
        </p:blipFill>
        <p:spPr>
          <a:xfrm>
            <a:off x="2963137" y="2628108"/>
            <a:ext cx="1414675" cy="193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1"/>
          <p:cNvPicPr preferRelativeResize="0"/>
          <p:nvPr/>
        </p:nvPicPr>
        <p:blipFill rotWithShape="1">
          <a:blip r:embed="rId11">
            <a:alphaModFix/>
          </a:blip>
          <a:srcRect b="6703" l="7382" r="0" t="26541"/>
          <a:stretch/>
        </p:blipFill>
        <p:spPr>
          <a:xfrm>
            <a:off x="7657252" y="2722483"/>
            <a:ext cx="1444089" cy="1840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21"/>
          <p:cNvGrpSpPr/>
          <p:nvPr/>
        </p:nvGrpSpPr>
        <p:grpSpPr>
          <a:xfrm>
            <a:off x="9830148" y="2578800"/>
            <a:ext cx="2057053" cy="3237801"/>
            <a:chOff x="13030301" y="3371994"/>
            <a:chExt cx="3085579" cy="4856701"/>
          </a:xfrm>
        </p:grpSpPr>
        <p:sp>
          <p:nvSpPr>
            <p:cNvPr id="536" name="Google Shape;536;p21"/>
            <p:cNvSpPr/>
            <p:nvPr/>
          </p:nvSpPr>
          <p:spPr>
            <a:xfrm rot="-5400000">
              <a:off x="12144740" y="4257555"/>
              <a:ext cx="4856701" cy="3085579"/>
            </a:xfrm>
            <a:custGeom>
              <a:rect b="b" l="l" r="r" t="t"/>
              <a:pathLst>
                <a:path extrusionOk="0" h="3085579" w="4856701">
                  <a:moveTo>
                    <a:pt x="0" y="0"/>
                  </a:moveTo>
                  <a:lnTo>
                    <a:pt x="4856701" y="0"/>
                  </a:lnTo>
                  <a:lnTo>
                    <a:pt x="4856701" y="3085579"/>
                  </a:lnTo>
                  <a:lnTo>
                    <a:pt x="0" y="30855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p21"/>
            <p:cNvSpPr txBox="1"/>
            <p:nvPr/>
          </p:nvSpPr>
          <p:spPr>
            <a:xfrm>
              <a:off x="13207497" y="6423762"/>
              <a:ext cx="2731185" cy="861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Kelly A OLOUFADE</a:t>
              </a:r>
              <a:endParaRPr/>
            </a:p>
          </p:txBody>
        </p:sp>
        <p:sp>
          <p:nvSpPr>
            <p:cNvPr id="538" name="Google Shape;538;p21"/>
            <p:cNvSpPr txBox="1"/>
            <p:nvPr/>
          </p:nvSpPr>
          <p:spPr>
            <a:xfrm>
              <a:off x="13422042" y="7421817"/>
              <a:ext cx="2302098" cy="430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933">
                  <a:solidFill>
                    <a:schemeClr val="lt1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Responsable Marketing &amp; Communication</a:t>
              </a:r>
              <a:endParaRPr/>
            </a:p>
          </p:txBody>
        </p:sp>
      </p:grpSp>
      <p:pic>
        <p:nvPicPr>
          <p:cNvPr id="539" name="Google Shape;539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27787" y="2706168"/>
            <a:ext cx="1498253" cy="187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172588" y="165816"/>
            <a:ext cx="2757715" cy="91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2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546" name="Google Shape;546;p22"/>
          <p:cNvSpPr txBox="1"/>
          <p:nvPr/>
        </p:nvSpPr>
        <p:spPr>
          <a:xfrm>
            <a:off x="558800" y="2368726"/>
            <a:ext cx="11430000" cy="1096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52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Coût du projet</a:t>
            </a:r>
            <a:endParaRPr sz="4800">
              <a:solidFill>
                <a:schemeClr val="lt1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47" name="Google Shape;547;p22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22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49" name="Google Shape;54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7384" y="263788"/>
            <a:ext cx="3483534" cy="91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3"/>
          <p:cNvSpPr/>
          <p:nvPr/>
        </p:nvSpPr>
        <p:spPr>
          <a:xfrm rot="10800000">
            <a:off x="-108730" y="117932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3"/>
          <p:cNvSpPr txBox="1"/>
          <p:nvPr/>
        </p:nvSpPr>
        <p:spPr>
          <a:xfrm>
            <a:off x="524280" y="341161"/>
            <a:ext cx="52304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coût du projet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56" name="Google Shape;556;p23"/>
          <p:cNvSpPr/>
          <p:nvPr/>
        </p:nvSpPr>
        <p:spPr>
          <a:xfrm>
            <a:off x="14600" y="6269908"/>
            <a:ext cx="3124880" cy="3124880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7" name="Google Shape;557;p23"/>
          <p:cNvGrpSpPr/>
          <p:nvPr/>
        </p:nvGrpSpPr>
        <p:grpSpPr>
          <a:xfrm>
            <a:off x="7187206" y="-1389951"/>
            <a:ext cx="2642699" cy="2642699"/>
            <a:chOff x="0" y="0"/>
            <a:chExt cx="812800" cy="812800"/>
          </a:xfrm>
        </p:grpSpPr>
        <p:sp>
          <p:nvSpPr>
            <p:cNvPr id="558" name="Google Shape;558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0" name="Google Shape;560;p23"/>
          <p:cNvSpPr/>
          <p:nvPr/>
        </p:nvSpPr>
        <p:spPr>
          <a:xfrm>
            <a:off x="7892203" y="-4060460"/>
            <a:ext cx="6232242" cy="6232242"/>
          </a:xfrm>
          <a:custGeom>
            <a:rect b="b" l="l" r="r" t="t"/>
            <a:pathLst>
              <a:path extrusionOk="0" h="9348363" w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1" name="Google Shape;561;p23"/>
          <p:cNvGrpSpPr/>
          <p:nvPr/>
        </p:nvGrpSpPr>
        <p:grpSpPr>
          <a:xfrm>
            <a:off x="-603312" y="5945968"/>
            <a:ext cx="1766175" cy="1766175"/>
            <a:chOff x="0" y="0"/>
            <a:chExt cx="812800" cy="812800"/>
          </a:xfrm>
        </p:grpSpPr>
        <p:sp>
          <p:nvSpPr>
            <p:cNvPr id="562" name="Google Shape;56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64" name="Google Shape;564;p23"/>
          <p:cNvGraphicFramePr/>
          <p:nvPr/>
        </p:nvGraphicFramePr>
        <p:xfrm>
          <a:off x="631855" y="14745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6546675"/>
                <a:gridCol w="1965475"/>
              </a:tblGrid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u="none" cap="none" strike="noStrike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Libellé</a:t>
                      </a:r>
                      <a:endParaRPr sz="20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Montant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Développement Application 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2 800 000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Matériel Informatique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</a:t>
                      </a: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</a:t>
                      </a: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00 000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Création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+ hébergement administrateur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</a:t>
                      </a: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500 000</a:t>
                      </a:r>
                      <a:endParaRPr sz="16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Marketing &amp; Communication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2 000 000</a:t>
                      </a:r>
                      <a:endParaRPr sz="16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Kit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Branding des 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pré collecteurs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975</a:t>
                      </a: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000</a:t>
                      </a:r>
                      <a:endParaRPr sz="16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Développement Commercial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1 500 000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Imprimerie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158</a:t>
                      </a: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000</a:t>
                      </a:r>
                      <a:endParaRPr sz="16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86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Total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9 933 000</a:t>
                      </a:r>
                      <a:endParaRPr sz="18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</a:tbl>
          </a:graphicData>
        </a:graphic>
      </p:graphicFrame>
      <p:sp>
        <p:nvSpPr>
          <p:cNvPr id="565" name="Google Shape;565;p23"/>
          <p:cNvSpPr txBox="1"/>
          <p:nvPr/>
        </p:nvSpPr>
        <p:spPr>
          <a:xfrm>
            <a:off x="434953" y="1026115"/>
            <a:ext cx="83261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Nous allons utiliser le financement de 10 000 000 FCFA comme suit</a:t>
            </a:r>
            <a:r>
              <a:rPr b="1" lang="fr-FR" sz="1600">
                <a:solidFill>
                  <a:srgbClr val="1C5739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:</a:t>
            </a:r>
            <a:endParaRPr sz="1333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pic>
        <p:nvPicPr>
          <p:cNvPr id="566" name="Google Shape;56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4959" y="251648"/>
            <a:ext cx="2072741" cy="69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4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572" name="Google Shape;572;p24"/>
          <p:cNvSpPr txBox="1"/>
          <p:nvPr/>
        </p:nvSpPr>
        <p:spPr>
          <a:xfrm>
            <a:off x="558800" y="2368726"/>
            <a:ext cx="11430000" cy="1092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52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prévisions financières</a:t>
            </a:r>
            <a:endParaRPr sz="4800">
              <a:solidFill>
                <a:schemeClr val="lt1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73" name="Google Shape;573;p24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24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75" name="Google Shape;57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9521" y="263788"/>
            <a:ext cx="3148557" cy="92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5"/>
          <p:cNvSpPr/>
          <p:nvPr/>
        </p:nvSpPr>
        <p:spPr>
          <a:xfrm rot="10800000">
            <a:off x="-14600" y="-22225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sp>
        <p:nvSpPr>
          <p:cNvPr id="581" name="Google Shape;581;p25"/>
          <p:cNvSpPr txBox="1"/>
          <p:nvPr/>
        </p:nvSpPr>
        <p:spPr>
          <a:xfrm>
            <a:off x="601728" y="941971"/>
            <a:ext cx="52304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coût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82" name="Google Shape;582;p25"/>
          <p:cNvSpPr/>
          <p:nvPr/>
        </p:nvSpPr>
        <p:spPr>
          <a:xfrm>
            <a:off x="14600" y="6269908"/>
            <a:ext cx="3124880" cy="3124880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3" name="Google Shape;583;p25"/>
          <p:cNvGrpSpPr/>
          <p:nvPr/>
        </p:nvGrpSpPr>
        <p:grpSpPr>
          <a:xfrm>
            <a:off x="7209429" y="-1357579"/>
            <a:ext cx="2642699" cy="2642699"/>
            <a:chOff x="0" y="0"/>
            <a:chExt cx="812800" cy="812800"/>
          </a:xfrm>
        </p:grpSpPr>
        <p:sp>
          <p:nvSpPr>
            <p:cNvPr id="584" name="Google Shape;58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25"/>
          <p:cNvSpPr/>
          <p:nvPr/>
        </p:nvSpPr>
        <p:spPr>
          <a:xfrm>
            <a:off x="7835219" y="-4270509"/>
            <a:ext cx="6232242" cy="6232242"/>
          </a:xfrm>
          <a:custGeom>
            <a:rect b="b" l="l" r="r" t="t"/>
            <a:pathLst>
              <a:path extrusionOk="0" h="9348363" w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87" name="Google Shape;587;p25"/>
          <p:cNvGrpSpPr/>
          <p:nvPr/>
        </p:nvGrpSpPr>
        <p:grpSpPr>
          <a:xfrm>
            <a:off x="-603312" y="5945968"/>
            <a:ext cx="1766175" cy="1766175"/>
            <a:chOff x="0" y="0"/>
            <a:chExt cx="812800" cy="812800"/>
          </a:xfrm>
        </p:grpSpPr>
        <p:sp>
          <p:nvSpPr>
            <p:cNvPr id="588" name="Google Shape;58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90" name="Google Shape;590;p25"/>
          <p:cNvGraphicFramePr/>
          <p:nvPr/>
        </p:nvGraphicFramePr>
        <p:xfrm>
          <a:off x="633144" y="21614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4815725"/>
                <a:gridCol w="4815725"/>
                <a:gridCol w="1445800"/>
              </a:tblGrid>
              <a:tr h="44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Libellé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Montant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Charges salariales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450 000</a:t>
                      </a:r>
                      <a:endParaRPr/>
                    </a:p>
                  </a:txBody>
                  <a:tcPr marT="30475" marB="30475" marR="60950" marL="60950" anchor="ctr"/>
                </a:tc>
              </a:tr>
              <a:tr h="44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Maintenance</a:t>
                      </a:r>
                      <a:r>
                        <a:rPr lang="fr-FR" sz="12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informatique</a:t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50</a:t>
                      </a: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00</a:t>
                      </a: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0</a:t>
                      </a:r>
                      <a:endParaRPr sz="13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4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Commerciale</a:t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250 000</a:t>
                      </a:r>
                      <a:endParaRPr sz="13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4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Marketing &amp; Communication</a:t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250 000</a:t>
                      </a:r>
                      <a:endParaRPr sz="13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384850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Total Mensuel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1 000 </a:t>
                      </a: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000</a:t>
                      </a:r>
                      <a:endParaRPr sz="16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  <a:tr h="384850"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Total annuel</a:t>
                      </a:r>
                      <a:endParaRPr sz="16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12 000</a:t>
                      </a:r>
                      <a:r>
                        <a:rPr lang="fr-FR" sz="16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000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</a:tbl>
          </a:graphicData>
        </a:graphic>
      </p:graphicFrame>
      <p:sp>
        <p:nvSpPr>
          <p:cNvPr id="591" name="Google Shape;591;p25"/>
          <p:cNvSpPr txBox="1"/>
          <p:nvPr/>
        </p:nvSpPr>
        <p:spPr>
          <a:xfrm>
            <a:off x="601728" y="1628225"/>
            <a:ext cx="832619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Synthèse des dépenses d’exploitation</a:t>
            </a:r>
            <a:endParaRPr sz="1333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pic>
        <p:nvPicPr>
          <p:cNvPr id="592" name="Google Shape;59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57182" y="365067"/>
            <a:ext cx="2239371" cy="685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6"/>
          <p:cNvSpPr/>
          <p:nvPr/>
        </p:nvSpPr>
        <p:spPr>
          <a:xfrm rot="10800000">
            <a:off x="-14600" y="-22225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sp>
        <p:nvSpPr>
          <p:cNvPr id="598" name="Google Shape;598;p26"/>
          <p:cNvSpPr txBox="1"/>
          <p:nvPr/>
        </p:nvSpPr>
        <p:spPr>
          <a:xfrm>
            <a:off x="603713" y="173666"/>
            <a:ext cx="52304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coût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599" name="Google Shape;599;p26"/>
          <p:cNvSpPr/>
          <p:nvPr/>
        </p:nvSpPr>
        <p:spPr>
          <a:xfrm>
            <a:off x="279775" y="6213942"/>
            <a:ext cx="3124880" cy="2856905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0" name="Google Shape;600;p26"/>
          <p:cNvGrpSpPr/>
          <p:nvPr/>
        </p:nvGrpSpPr>
        <p:grpSpPr>
          <a:xfrm>
            <a:off x="7184029" y="-1683138"/>
            <a:ext cx="2642699" cy="2642699"/>
            <a:chOff x="0" y="0"/>
            <a:chExt cx="812800" cy="812800"/>
          </a:xfrm>
        </p:grpSpPr>
        <p:sp>
          <p:nvSpPr>
            <p:cNvPr id="601" name="Google Shape;60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3" name="Google Shape;603;p26"/>
          <p:cNvSpPr/>
          <p:nvPr/>
        </p:nvSpPr>
        <p:spPr>
          <a:xfrm>
            <a:off x="7835220" y="-4270509"/>
            <a:ext cx="5616709" cy="5616709"/>
          </a:xfrm>
          <a:custGeom>
            <a:rect b="b" l="l" r="r" t="t"/>
            <a:pathLst>
              <a:path extrusionOk="0" h="9348363" w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4" name="Google Shape;604;p26"/>
          <p:cNvGrpSpPr/>
          <p:nvPr/>
        </p:nvGrpSpPr>
        <p:grpSpPr>
          <a:xfrm>
            <a:off x="-603313" y="5517915"/>
            <a:ext cx="1766175" cy="1766175"/>
            <a:chOff x="0" y="0"/>
            <a:chExt cx="812800" cy="812800"/>
          </a:xfrm>
        </p:grpSpPr>
        <p:sp>
          <p:nvSpPr>
            <p:cNvPr id="605" name="Google Shape;60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p26"/>
          <p:cNvSpPr txBox="1"/>
          <p:nvPr/>
        </p:nvSpPr>
        <p:spPr>
          <a:xfrm>
            <a:off x="3350719" y="772427"/>
            <a:ext cx="27198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fr-FR" sz="18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Synthèse des recettes</a:t>
            </a:r>
            <a:endParaRPr sz="1400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graphicFrame>
        <p:nvGraphicFramePr>
          <p:cNvPr id="608" name="Google Shape;608;p26"/>
          <p:cNvGraphicFramePr/>
          <p:nvPr/>
        </p:nvGraphicFramePr>
        <p:xfrm>
          <a:off x="1188614" y="133959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2512925"/>
                <a:gridCol w="2109325"/>
                <a:gridCol w="147325"/>
                <a:gridCol w="1160700"/>
                <a:gridCol w="1133075"/>
                <a:gridCol w="1271250"/>
              </a:tblGrid>
              <a:tr h="238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Libellé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Marché ciblé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Quantité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P.U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Montant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20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Pack  classique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Pré collecteur individuel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5 000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175</a:t>
                      </a:r>
                      <a:r>
                        <a:rPr lang="fr-FR" sz="1200"/>
                        <a:t> </a:t>
                      </a:r>
                      <a:r>
                        <a:rPr lang="fr-FR" sz="1200"/>
                        <a:t>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</a:tr>
              <a:tr h="15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Pack prémium 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Association, coopérative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   15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150 000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</a:tr>
              <a:tr h="156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Pack waste PRO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B2B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10</a:t>
                      </a:r>
                      <a:endParaRPr sz="1200"/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fr-F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0</a:t>
                      </a:r>
                      <a:r>
                        <a:rPr lang="fr-F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</a:tr>
              <a:tr h="179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mensuel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325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179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annuel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15 900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9" name="Google Shape;609;p26"/>
          <p:cNvGraphicFramePr/>
          <p:nvPr/>
        </p:nvGraphicFramePr>
        <p:xfrm>
          <a:off x="1188614" y="32693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2483050"/>
                <a:gridCol w="1941275"/>
                <a:gridCol w="1475000"/>
                <a:gridCol w="1119700"/>
                <a:gridCol w="1255650"/>
              </a:tblGrid>
              <a:tr h="32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Libellé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Marché ciblé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Quantité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P.U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Montant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210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Pack waste industrie 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B2B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05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300 000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</a:t>
                      </a:r>
                      <a:r>
                        <a:rPr lang="fr-FR" sz="1200"/>
                        <a:t> 5</a:t>
                      </a:r>
                      <a:r>
                        <a:rPr lang="fr-FR" sz="1200"/>
                        <a:t>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</a:tr>
              <a:tr h="24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mensuel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5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00 000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24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annuel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18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0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00 000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10" name="Google Shape;610;p26"/>
          <p:cNvGraphicFramePr/>
          <p:nvPr/>
        </p:nvGraphicFramePr>
        <p:xfrm>
          <a:off x="1188614" y="472384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2482900"/>
                <a:gridCol w="1941175"/>
                <a:gridCol w="1475175"/>
                <a:gridCol w="1119550"/>
                <a:gridCol w="1255875"/>
              </a:tblGrid>
              <a:tr h="271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Libellé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Marché ciblé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Quantité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P.U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Montant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23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Pack  waste  Recycle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  B2B2C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   10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   100 000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/>
                        <a:t>1</a:t>
                      </a:r>
                      <a:r>
                        <a:rPr lang="fr-FR" sz="1200"/>
                        <a:t> 0</a:t>
                      </a:r>
                      <a:r>
                        <a:rPr lang="fr-FR" sz="1200"/>
                        <a:t>00 000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chemeClr val="lt1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mensuel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 0</a:t>
                      </a: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00 000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  <a:tr h="20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Total annuel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>
                    <a:solidFill>
                      <a:srgbClr val="3E9038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200">
                          <a:solidFill>
                            <a:schemeClr val="lt1"/>
                          </a:solidFill>
                        </a:rPr>
                        <a:t>12 000 000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30475" marB="30475" marR="60950" marL="60950" anchor="ctr">
                    <a:solidFill>
                      <a:srgbClr val="3E9038"/>
                    </a:solidFill>
                  </a:tcPr>
                </a:tc>
              </a:tr>
            </a:tbl>
          </a:graphicData>
        </a:graphic>
      </p:graphicFrame>
      <p:pic>
        <p:nvPicPr>
          <p:cNvPr id="611" name="Google Shape;61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8733" y="202933"/>
            <a:ext cx="1793430" cy="599133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26"/>
          <p:cNvSpPr txBox="1"/>
          <p:nvPr/>
        </p:nvSpPr>
        <p:spPr>
          <a:xfrm>
            <a:off x="1249775" y="1020443"/>
            <a:ext cx="963146" cy="34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i="1" lang="fr-FR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b="1" i="1"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fr-FR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année</a:t>
            </a:r>
            <a:endParaRPr b="1" i="1" sz="18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6"/>
          <p:cNvSpPr txBox="1"/>
          <p:nvPr/>
        </p:nvSpPr>
        <p:spPr>
          <a:xfrm>
            <a:off x="1188614" y="2976231"/>
            <a:ext cx="15418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2ème année</a:t>
            </a:r>
            <a:endParaRPr b="1" i="1" sz="18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26"/>
          <p:cNvSpPr txBox="1"/>
          <p:nvPr/>
        </p:nvSpPr>
        <p:spPr>
          <a:xfrm>
            <a:off x="1106397" y="4440556"/>
            <a:ext cx="11065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3ème</a:t>
            </a:r>
            <a:r>
              <a:rPr b="1" i="1" lang="fr-FR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fr-FR" sz="14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année</a:t>
            </a:r>
            <a:endParaRPr b="1" i="1" sz="18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7"/>
          <p:cNvSpPr txBox="1"/>
          <p:nvPr/>
        </p:nvSpPr>
        <p:spPr>
          <a:xfrm>
            <a:off x="339837" y="1456460"/>
            <a:ext cx="83261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fr-FR" sz="16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Synthèse du compte des </a:t>
            </a:r>
            <a:r>
              <a:rPr lang="fr-FR" sz="1800">
                <a:solidFill>
                  <a:schemeClr val="dk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résultat</a:t>
            </a:r>
            <a:endParaRPr sz="1333">
              <a:solidFill>
                <a:srgbClr val="1C5739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graphicFrame>
        <p:nvGraphicFramePr>
          <p:cNvPr id="620" name="Google Shape;620;p27"/>
          <p:cNvGraphicFramePr/>
          <p:nvPr/>
        </p:nvGraphicFramePr>
        <p:xfrm>
          <a:off x="339837" y="211531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{1738A7D4-1DBB-45E7-B1C6-9E89F6BD1801}</a:tableStyleId>
              </a:tblPr>
              <a:tblGrid>
                <a:gridCol w="3335975"/>
                <a:gridCol w="3335975"/>
                <a:gridCol w="2065500"/>
                <a:gridCol w="2272025"/>
              </a:tblGrid>
              <a:tr h="50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Libellé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Année 1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Année 2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Année 3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  <a:tr h="506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Chiffre d’affaires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15 900 000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34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695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000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48 429 750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395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Charge d’exploitation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12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0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00 000</a:t>
                      </a:r>
                      <a:endParaRPr/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12 360 000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12</a:t>
                      </a:r>
                      <a:r>
                        <a:rPr lang="fr-FR" sz="1400"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730 800</a:t>
                      </a:r>
                      <a:endParaRPr sz="1400"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/>
                </a:tc>
              </a:tr>
              <a:tr h="497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Bénéfice</a:t>
                      </a:r>
                      <a:endParaRPr/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3</a:t>
                      </a: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900 000</a:t>
                      </a:r>
                      <a:endParaRPr sz="18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22</a:t>
                      </a: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335 000</a:t>
                      </a:r>
                      <a:endParaRPr sz="18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35</a:t>
                      </a:r>
                      <a:r>
                        <a:rPr lang="fr-FR" sz="1800">
                          <a:solidFill>
                            <a:schemeClr val="lt1"/>
                          </a:solidFill>
                          <a:latin typeface="Fredoka Medium"/>
                          <a:ea typeface="Fredoka Medium"/>
                          <a:cs typeface="Fredoka Medium"/>
                          <a:sym typeface="Fredoka Medium"/>
                        </a:rPr>
                        <a:t> 698 950</a:t>
                      </a:r>
                      <a:endParaRPr sz="1800">
                        <a:solidFill>
                          <a:schemeClr val="lt1"/>
                        </a:solidFill>
                        <a:latin typeface="Fredoka Medium"/>
                        <a:ea typeface="Fredoka Medium"/>
                        <a:cs typeface="Fredoka Medium"/>
                        <a:sym typeface="Fredoka Medium"/>
                      </a:endParaRPr>
                    </a:p>
                  </a:txBody>
                  <a:tcPr marT="30475" marB="30475" marR="60950" marL="60950" anchor="ctr">
                    <a:solidFill>
                      <a:srgbClr val="18883F"/>
                    </a:solidFill>
                  </a:tcPr>
                </a:tc>
              </a:tr>
            </a:tbl>
          </a:graphicData>
        </a:graphic>
      </p:graphicFrame>
      <p:pic>
        <p:nvPicPr>
          <p:cNvPr id="621" name="Google Shape;6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19765" y="-1851244"/>
            <a:ext cx="3702487" cy="370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2536" y="-1058114"/>
            <a:ext cx="2469094" cy="230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4745" y="6048449"/>
            <a:ext cx="1686337" cy="16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7"/>
          <p:cNvSpPr/>
          <p:nvPr/>
        </p:nvSpPr>
        <p:spPr>
          <a:xfrm>
            <a:off x="-901631" y="5179506"/>
            <a:ext cx="3124880" cy="3124880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25" name="Google Shape;625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68769" y="380557"/>
            <a:ext cx="1850996" cy="620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8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631" name="Google Shape;631;p28"/>
          <p:cNvSpPr txBox="1"/>
          <p:nvPr/>
        </p:nvSpPr>
        <p:spPr>
          <a:xfrm>
            <a:off x="558800" y="2368726"/>
            <a:ext cx="11430000" cy="1092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3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Plan d’utilisation des gains</a:t>
            </a:r>
            <a:endParaRPr sz="4400">
              <a:solidFill>
                <a:schemeClr val="lt1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632" name="Google Shape;632;p28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28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34" name="Google Shape;63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7103" y="662124"/>
            <a:ext cx="2447631" cy="670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9"/>
          <p:cNvSpPr/>
          <p:nvPr/>
        </p:nvSpPr>
        <p:spPr>
          <a:xfrm rot="10800000">
            <a:off x="-14600" y="-22225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83" l="0" r="0" t="-38885"/>
            </a:stretch>
          </a:blipFill>
          <a:ln>
            <a:noFill/>
          </a:ln>
        </p:spPr>
      </p:sp>
      <p:sp>
        <p:nvSpPr>
          <p:cNvPr id="640" name="Google Shape;640;p29"/>
          <p:cNvSpPr txBox="1"/>
          <p:nvPr/>
        </p:nvSpPr>
        <p:spPr>
          <a:xfrm>
            <a:off x="679100" y="281913"/>
            <a:ext cx="5230400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Plan de dépense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641" name="Google Shape;641;p29"/>
          <p:cNvSpPr/>
          <p:nvPr/>
        </p:nvSpPr>
        <p:spPr>
          <a:xfrm>
            <a:off x="14600" y="6574708"/>
            <a:ext cx="3128786" cy="3128786"/>
          </a:xfrm>
          <a:custGeom>
            <a:rect b="b" l="l" r="r" t="t"/>
            <a:pathLst>
              <a:path extrusionOk="0" h="4687320" w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2" name="Google Shape;642;p29"/>
          <p:cNvGrpSpPr/>
          <p:nvPr/>
        </p:nvGrpSpPr>
        <p:grpSpPr>
          <a:xfrm>
            <a:off x="7609541" y="-1404379"/>
            <a:ext cx="2471187" cy="2307961"/>
            <a:chOff x="0" y="0"/>
            <a:chExt cx="812800" cy="812800"/>
          </a:xfrm>
        </p:grpSpPr>
        <p:sp>
          <p:nvSpPr>
            <p:cNvPr id="643" name="Google Shape;643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29"/>
          <p:cNvSpPr/>
          <p:nvPr/>
        </p:nvSpPr>
        <p:spPr>
          <a:xfrm>
            <a:off x="8250378" y="-4834659"/>
            <a:ext cx="5616709" cy="5616709"/>
          </a:xfrm>
          <a:custGeom>
            <a:rect b="b" l="l" r="r" t="t"/>
            <a:pathLst>
              <a:path extrusionOk="0" h="9348363" w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6" name="Google Shape;646;p29"/>
          <p:cNvGrpSpPr/>
          <p:nvPr/>
        </p:nvGrpSpPr>
        <p:grpSpPr>
          <a:xfrm>
            <a:off x="-603312" y="6329082"/>
            <a:ext cx="1679082" cy="1687860"/>
            <a:chOff x="0" y="0"/>
            <a:chExt cx="812800" cy="812800"/>
          </a:xfrm>
        </p:grpSpPr>
        <p:sp>
          <p:nvSpPr>
            <p:cNvPr id="647" name="Google Shape;64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9" name="Google Shape;64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80967" y="242941"/>
            <a:ext cx="1528334" cy="51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9"/>
          <p:cNvPicPr preferRelativeResize="0"/>
          <p:nvPr/>
        </p:nvPicPr>
        <p:blipFill rotWithShape="1">
          <a:blip r:embed="rId6">
            <a:alphaModFix/>
          </a:blip>
          <a:srcRect b="0" l="0" r="0" t="4507"/>
          <a:stretch/>
        </p:blipFill>
        <p:spPr>
          <a:xfrm>
            <a:off x="1198853" y="1040612"/>
            <a:ext cx="8703547" cy="524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/>
          <p:nvPr/>
        </p:nvSpPr>
        <p:spPr>
          <a:xfrm>
            <a:off x="-1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45" name="Google Shape;145;p3"/>
          <p:cNvSpPr txBox="1"/>
          <p:nvPr/>
        </p:nvSpPr>
        <p:spPr>
          <a:xfrm>
            <a:off x="2401470" y="2387958"/>
            <a:ext cx="7389061" cy="1166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7137" u="none" cap="none" strike="noStrike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Notre Vision</a:t>
            </a:r>
            <a:endParaRPr/>
          </a:p>
        </p:txBody>
      </p:sp>
      <p:sp>
        <p:nvSpPr>
          <p:cNvPr id="146" name="Google Shape;146;p3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3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8" name="Google Shape;14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9284" y="273403"/>
            <a:ext cx="2901816" cy="813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/>
          <p:nvPr/>
        </p:nvSpPr>
        <p:spPr>
          <a:xfrm>
            <a:off x="-10161" y="18806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656" name="Google Shape;656;p31"/>
          <p:cNvSpPr txBox="1"/>
          <p:nvPr/>
        </p:nvSpPr>
        <p:spPr>
          <a:xfrm>
            <a:off x="558800" y="2368726"/>
            <a:ext cx="11430000" cy="1096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52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OKR </a:t>
            </a:r>
            <a:r>
              <a:rPr lang="fr-FR" sz="4800">
                <a:solidFill>
                  <a:schemeClr val="lt1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(Objectifs et résultats clés)</a:t>
            </a:r>
            <a:endParaRPr sz="4800">
              <a:solidFill>
                <a:schemeClr val="lt1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657" name="Google Shape;657;p31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31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59" name="Google Shape;65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1903" y="297319"/>
            <a:ext cx="2117497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2"/>
          <p:cNvSpPr txBox="1"/>
          <p:nvPr/>
        </p:nvSpPr>
        <p:spPr>
          <a:xfrm>
            <a:off x="1066800" y="889000"/>
            <a:ext cx="9347882" cy="500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7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948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OKR </a:t>
            </a:r>
            <a:r>
              <a:rPr lang="fr-FR" sz="4000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(Objectifs et résultats clés)</a:t>
            </a:r>
            <a:endParaRPr sz="3948">
              <a:solidFill>
                <a:srgbClr val="040506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665" name="Google Shape;665;p32"/>
          <p:cNvSpPr/>
          <p:nvPr/>
        </p:nvSpPr>
        <p:spPr>
          <a:xfrm rot="10800000">
            <a:off x="-203876" y="-215410"/>
            <a:ext cx="5829376" cy="1674621"/>
          </a:xfrm>
          <a:custGeom>
            <a:rect b="b" l="l" r="r" t="t"/>
            <a:pathLst>
              <a:path extrusionOk="0"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6" name="Google Shape;666;p32"/>
          <p:cNvGrpSpPr/>
          <p:nvPr/>
        </p:nvGrpSpPr>
        <p:grpSpPr>
          <a:xfrm>
            <a:off x="75812" y="1816590"/>
            <a:ext cx="3835789" cy="698011"/>
            <a:chOff x="494717" y="3273955"/>
            <a:chExt cx="5753683" cy="1047015"/>
          </a:xfrm>
        </p:grpSpPr>
        <p:sp>
          <p:nvSpPr>
            <p:cNvPr id="667" name="Google Shape;667;p32"/>
            <p:cNvSpPr txBox="1"/>
            <p:nvPr/>
          </p:nvSpPr>
          <p:spPr>
            <a:xfrm>
              <a:off x="2173284" y="3591922"/>
              <a:ext cx="4075116" cy="375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331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rgbClr val="1C5739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Objectifs à court terme</a:t>
              </a:r>
              <a:endParaRPr sz="1600">
                <a:solidFill>
                  <a:srgbClr val="1C5739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  <p:grpSp>
          <p:nvGrpSpPr>
            <p:cNvPr id="668" name="Google Shape;668;p32"/>
            <p:cNvGrpSpPr/>
            <p:nvPr/>
          </p:nvGrpSpPr>
          <p:grpSpPr>
            <a:xfrm>
              <a:off x="494717" y="3273955"/>
              <a:ext cx="1532537" cy="1047015"/>
              <a:chOff x="1292140" y="3228057"/>
              <a:chExt cx="2517823" cy="1720154"/>
            </a:xfrm>
          </p:grpSpPr>
          <p:grpSp>
            <p:nvGrpSpPr>
              <p:cNvPr id="669" name="Google Shape;669;p32"/>
              <p:cNvGrpSpPr/>
              <p:nvPr/>
            </p:nvGrpSpPr>
            <p:grpSpPr>
              <a:xfrm rot="-5400000">
                <a:off x="1690975" y="2829222"/>
                <a:ext cx="1720154" cy="2517823"/>
                <a:chOff x="1313010" y="3314700"/>
                <a:chExt cx="1720154" cy="2517823"/>
              </a:xfrm>
            </p:grpSpPr>
            <p:sp>
              <p:nvSpPr>
                <p:cNvPr id="670" name="Google Shape;670;p32"/>
                <p:cNvSpPr/>
                <p:nvPr/>
              </p:nvSpPr>
              <p:spPr>
                <a:xfrm>
                  <a:off x="1983146" y="5469793"/>
                  <a:ext cx="380329" cy="362730"/>
                </a:xfrm>
                <a:custGeom>
                  <a:rect b="b" l="l" r="r" t="t"/>
                  <a:pathLst>
                    <a:path extrusionOk="0" h="560197" w="587375">
                      <a:moveTo>
                        <a:pt x="0" y="280162"/>
                      </a:moveTo>
                      <a:cubicBezTo>
                        <a:pt x="0" y="125476"/>
                        <a:pt x="131445" y="0"/>
                        <a:pt x="293624" y="0"/>
                      </a:cubicBezTo>
                      <a:cubicBezTo>
                        <a:pt x="455803" y="0"/>
                        <a:pt x="587375" y="125476"/>
                        <a:pt x="587375" y="280162"/>
                      </a:cubicBezTo>
                      <a:cubicBezTo>
                        <a:pt x="587375" y="434848"/>
                        <a:pt x="455803" y="560197"/>
                        <a:pt x="293624" y="560197"/>
                      </a:cubicBezTo>
                      <a:cubicBezTo>
                        <a:pt x="131445" y="560197"/>
                        <a:pt x="0" y="434848"/>
                        <a:pt x="0" y="280162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1" name="Google Shape;671;p32"/>
                <p:cNvSpPr/>
                <p:nvPr/>
              </p:nvSpPr>
              <p:spPr>
                <a:xfrm>
                  <a:off x="1313010" y="3314700"/>
                  <a:ext cx="1720154" cy="2064383"/>
                </a:xfrm>
                <a:custGeom>
                  <a:rect b="b" l="l" r="r" t="t"/>
                  <a:pathLst>
                    <a:path extrusionOk="0" h="3188208" w="2656586">
                      <a:moveTo>
                        <a:pt x="1342263" y="0"/>
                      </a:moveTo>
                      <a:cubicBezTo>
                        <a:pt x="587248" y="0"/>
                        <a:pt x="0" y="587248"/>
                        <a:pt x="0" y="1342390"/>
                      </a:cubicBezTo>
                      <a:cubicBezTo>
                        <a:pt x="0" y="1957705"/>
                        <a:pt x="419481" y="2489073"/>
                        <a:pt x="1006729" y="2628900"/>
                      </a:cubicBezTo>
                      <a:cubicBezTo>
                        <a:pt x="1342263" y="3188208"/>
                        <a:pt x="1342263" y="3188208"/>
                        <a:pt x="1342263" y="3188208"/>
                      </a:cubicBezTo>
                      <a:cubicBezTo>
                        <a:pt x="1649857" y="2628900"/>
                        <a:pt x="1649857" y="2628900"/>
                        <a:pt x="1649857" y="2628900"/>
                      </a:cubicBezTo>
                      <a:cubicBezTo>
                        <a:pt x="2237105" y="2489073"/>
                        <a:pt x="2656586" y="1957705"/>
                        <a:pt x="2656586" y="1342390"/>
                      </a:cubicBezTo>
                      <a:cubicBezTo>
                        <a:pt x="2656459" y="587248"/>
                        <a:pt x="2069338" y="0"/>
                        <a:pt x="1342263" y="0"/>
                      </a:cubicBezTo>
                      <a:close/>
                      <a:moveTo>
                        <a:pt x="1342263" y="2461133"/>
                      </a:moveTo>
                      <a:cubicBezTo>
                        <a:pt x="727075" y="2461133"/>
                        <a:pt x="223774" y="1957705"/>
                        <a:pt x="223774" y="1342390"/>
                      </a:cubicBezTo>
                      <a:cubicBezTo>
                        <a:pt x="223774" y="727075"/>
                        <a:pt x="727075" y="223647"/>
                        <a:pt x="1342263" y="223647"/>
                      </a:cubicBezTo>
                      <a:cubicBezTo>
                        <a:pt x="1957451" y="223647"/>
                        <a:pt x="2432812" y="727075"/>
                        <a:pt x="2432812" y="1342390"/>
                      </a:cubicBezTo>
                      <a:cubicBezTo>
                        <a:pt x="2432812" y="1957705"/>
                        <a:pt x="1957451" y="2461133"/>
                        <a:pt x="1342263" y="2461133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72" name="Google Shape;672;p32"/>
              <p:cNvSpPr/>
              <p:nvPr/>
            </p:nvSpPr>
            <p:spPr>
              <a:xfrm>
                <a:off x="1714546" y="3537544"/>
                <a:ext cx="917029" cy="1101235"/>
              </a:xfrm>
              <a:custGeom>
                <a:rect b="b" l="l" r="r" t="t"/>
                <a:pathLst>
                  <a:path extrusionOk="0" h="1101235" w="917029">
                    <a:moveTo>
                      <a:pt x="0" y="0"/>
                    </a:moveTo>
                    <a:lnTo>
                      <a:pt x="917029" y="0"/>
                    </a:lnTo>
                    <a:lnTo>
                      <a:pt x="917029" y="1101235"/>
                    </a:lnTo>
                    <a:lnTo>
                      <a:pt x="0" y="1101235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1">
                <a:blip r:embed="rId4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</p:sp>
        </p:grpSp>
      </p:grpSp>
      <p:grpSp>
        <p:nvGrpSpPr>
          <p:cNvPr id="673" name="Google Shape;673;p32"/>
          <p:cNvGrpSpPr/>
          <p:nvPr/>
        </p:nvGrpSpPr>
        <p:grpSpPr>
          <a:xfrm>
            <a:off x="242549" y="2746938"/>
            <a:ext cx="3661403" cy="562731"/>
            <a:chOff x="5994609" y="4016141"/>
            <a:chExt cx="7084758" cy="1088875"/>
          </a:xfrm>
        </p:grpSpPr>
        <p:grpSp>
          <p:nvGrpSpPr>
            <p:cNvPr id="674" name="Google Shape;674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675" name="Google Shape;675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676" name="Google Shape;676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77" name="Google Shape;677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78" name="Google Shape;678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9" name="Google Shape;679;p32"/>
            <p:cNvSpPr txBox="1"/>
            <p:nvPr/>
          </p:nvSpPr>
          <p:spPr>
            <a:xfrm>
              <a:off x="6610467" y="4032816"/>
              <a:ext cx="6468900" cy="10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Finaliser les fonctionnalités de l’application 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680" name="Google Shape;680;p32"/>
          <p:cNvGrpSpPr/>
          <p:nvPr/>
        </p:nvGrpSpPr>
        <p:grpSpPr>
          <a:xfrm>
            <a:off x="4056382" y="1804169"/>
            <a:ext cx="3815277" cy="698011"/>
            <a:chOff x="6454284" y="2724885"/>
            <a:chExt cx="5722915" cy="1047015"/>
          </a:xfrm>
        </p:grpSpPr>
        <p:grpSp>
          <p:nvGrpSpPr>
            <p:cNvPr id="681" name="Google Shape;681;p32"/>
            <p:cNvGrpSpPr/>
            <p:nvPr/>
          </p:nvGrpSpPr>
          <p:grpSpPr>
            <a:xfrm>
              <a:off x="6454284" y="2724885"/>
              <a:ext cx="5722915" cy="1047015"/>
              <a:chOff x="7671970" y="3374223"/>
              <a:chExt cx="5722915" cy="1047015"/>
            </a:xfrm>
          </p:grpSpPr>
          <p:grpSp>
            <p:nvGrpSpPr>
              <p:cNvPr id="682" name="Google Shape;682;p32"/>
              <p:cNvGrpSpPr/>
              <p:nvPr/>
            </p:nvGrpSpPr>
            <p:grpSpPr>
              <a:xfrm rot="-5400000">
                <a:off x="7914731" y="3131462"/>
                <a:ext cx="1047015" cy="1532537"/>
                <a:chOff x="1313010" y="3314700"/>
                <a:chExt cx="1720154" cy="2517823"/>
              </a:xfrm>
            </p:grpSpPr>
            <p:sp>
              <p:nvSpPr>
                <p:cNvPr id="683" name="Google Shape;683;p32"/>
                <p:cNvSpPr/>
                <p:nvPr/>
              </p:nvSpPr>
              <p:spPr>
                <a:xfrm>
                  <a:off x="1983146" y="5469793"/>
                  <a:ext cx="380329" cy="362730"/>
                </a:xfrm>
                <a:custGeom>
                  <a:rect b="b" l="l" r="r" t="t"/>
                  <a:pathLst>
                    <a:path extrusionOk="0" h="560197" w="587375">
                      <a:moveTo>
                        <a:pt x="0" y="280162"/>
                      </a:moveTo>
                      <a:cubicBezTo>
                        <a:pt x="0" y="125476"/>
                        <a:pt x="131445" y="0"/>
                        <a:pt x="293624" y="0"/>
                      </a:cubicBezTo>
                      <a:cubicBezTo>
                        <a:pt x="455803" y="0"/>
                        <a:pt x="587375" y="125476"/>
                        <a:pt x="587375" y="280162"/>
                      </a:cubicBezTo>
                      <a:cubicBezTo>
                        <a:pt x="587375" y="434848"/>
                        <a:pt x="455803" y="560197"/>
                        <a:pt x="293624" y="560197"/>
                      </a:cubicBezTo>
                      <a:cubicBezTo>
                        <a:pt x="131445" y="560197"/>
                        <a:pt x="0" y="434848"/>
                        <a:pt x="0" y="280162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84" name="Google Shape;684;p32"/>
                <p:cNvSpPr/>
                <p:nvPr/>
              </p:nvSpPr>
              <p:spPr>
                <a:xfrm>
                  <a:off x="1313010" y="3314700"/>
                  <a:ext cx="1720154" cy="2064383"/>
                </a:xfrm>
                <a:custGeom>
                  <a:rect b="b" l="l" r="r" t="t"/>
                  <a:pathLst>
                    <a:path extrusionOk="0" h="3188208" w="2656586">
                      <a:moveTo>
                        <a:pt x="1342263" y="0"/>
                      </a:moveTo>
                      <a:cubicBezTo>
                        <a:pt x="587248" y="0"/>
                        <a:pt x="0" y="587248"/>
                        <a:pt x="0" y="1342390"/>
                      </a:cubicBezTo>
                      <a:cubicBezTo>
                        <a:pt x="0" y="1957705"/>
                        <a:pt x="419481" y="2489073"/>
                        <a:pt x="1006729" y="2628900"/>
                      </a:cubicBezTo>
                      <a:cubicBezTo>
                        <a:pt x="1342263" y="3188208"/>
                        <a:pt x="1342263" y="3188208"/>
                        <a:pt x="1342263" y="3188208"/>
                      </a:cubicBezTo>
                      <a:cubicBezTo>
                        <a:pt x="1649857" y="2628900"/>
                        <a:pt x="1649857" y="2628900"/>
                        <a:pt x="1649857" y="2628900"/>
                      </a:cubicBezTo>
                      <a:cubicBezTo>
                        <a:pt x="2237105" y="2489073"/>
                        <a:pt x="2656586" y="1957705"/>
                        <a:pt x="2656586" y="1342390"/>
                      </a:cubicBezTo>
                      <a:cubicBezTo>
                        <a:pt x="2656459" y="587248"/>
                        <a:pt x="2069338" y="0"/>
                        <a:pt x="1342263" y="0"/>
                      </a:cubicBezTo>
                      <a:close/>
                      <a:moveTo>
                        <a:pt x="1342263" y="2461133"/>
                      </a:moveTo>
                      <a:cubicBezTo>
                        <a:pt x="727075" y="2461133"/>
                        <a:pt x="223774" y="1957705"/>
                        <a:pt x="223774" y="1342390"/>
                      </a:cubicBezTo>
                      <a:cubicBezTo>
                        <a:pt x="223774" y="727075"/>
                        <a:pt x="727075" y="223647"/>
                        <a:pt x="1342263" y="223647"/>
                      </a:cubicBezTo>
                      <a:cubicBezTo>
                        <a:pt x="1957451" y="223647"/>
                        <a:pt x="2432812" y="727075"/>
                        <a:pt x="2432812" y="1342390"/>
                      </a:cubicBezTo>
                      <a:cubicBezTo>
                        <a:pt x="2432812" y="1957705"/>
                        <a:pt x="1957451" y="2461133"/>
                        <a:pt x="1342263" y="2461133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85" name="Google Shape;685;p32"/>
              <p:cNvSpPr txBox="1"/>
              <p:nvPr/>
            </p:nvSpPr>
            <p:spPr>
              <a:xfrm>
                <a:off x="9319769" y="3678452"/>
                <a:ext cx="4075116" cy="37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331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solidFill>
                      <a:srgbClr val="1C5739"/>
                    </a:solidFill>
                    <a:latin typeface="Fredoka Medium"/>
                    <a:ea typeface="Fredoka Medium"/>
                    <a:cs typeface="Fredoka Medium"/>
                    <a:sym typeface="Fredoka Medium"/>
                  </a:rPr>
                  <a:t>Objectifs à moyen terme</a:t>
                </a:r>
                <a:endParaRPr sz="1600">
                  <a:solidFill>
                    <a:srgbClr val="1C5739"/>
                  </a:solidFill>
                  <a:latin typeface="Fredoka Medium"/>
                  <a:ea typeface="Fredoka Medium"/>
                  <a:cs typeface="Fredoka Medium"/>
                  <a:sym typeface="Fredoka Medium"/>
                </a:endParaRPr>
              </a:p>
            </p:txBody>
          </p:sp>
        </p:grpSp>
        <p:sp>
          <p:nvSpPr>
            <p:cNvPr id="686" name="Google Shape;686;p32"/>
            <p:cNvSpPr/>
            <p:nvPr/>
          </p:nvSpPr>
          <p:spPr>
            <a:xfrm>
              <a:off x="6685356" y="2931393"/>
              <a:ext cx="593998" cy="602765"/>
            </a:xfrm>
            <a:custGeom>
              <a:rect b="b" l="l" r="r" t="t"/>
              <a:pathLst>
                <a:path extrusionOk="0" h="988985" w="974600">
                  <a:moveTo>
                    <a:pt x="0" y="0"/>
                  </a:moveTo>
                  <a:lnTo>
                    <a:pt x="974599" y="0"/>
                  </a:lnTo>
                  <a:lnTo>
                    <a:pt x="974599" y="988985"/>
                  </a:lnTo>
                  <a:lnTo>
                    <a:pt x="0" y="9889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87" name="Google Shape;687;p32"/>
          <p:cNvGrpSpPr/>
          <p:nvPr/>
        </p:nvGrpSpPr>
        <p:grpSpPr>
          <a:xfrm>
            <a:off x="8229601" y="1816590"/>
            <a:ext cx="3884247" cy="698011"/>
            <a:chOff x="12573000" y="2724885"/>
            <a:chExt cx="5826371" cy="1047015"/>
          </a:xfrm>
        </p:grpSpPr>
        <p:grpSp>
          <p:nvGrpSpPr>
            <p:cNvPr id="688" name="Google Shape;688;p32"/>
            <p:cNvGrpSpPr/>
            <p:nvPr/>
          </p:nvGrpSpPr>
          <p:grpSpPr>
            <a:xfrm>
              <a:off x="12573000" y="2724885"/>
              <a:ext cx="5826371" cy="1047015"/>
              <a:chOff x="13118886" y="3387066"/>
              <a:chExt cx="5826371" cy="1047015"/>
            </a:xfrm>
          </p:grpSpPr>
          <p:grpSp>
            <p:nvGrpSpPr>
              <p:cNvPr id="689" name="Google Shape;689;p32"/>
              <p:cNvGrpSpPr/>
              <p:nvPr/>
            </p:nvGrpSpPr>
            <p:grpSpPr>
              <a:xfrm rot="-5400000">
                <a:off x="13361647" y="3144305"/>
                <a:ext cx="1047015" cy="1532537"/>
                <a:chOff x="1313010" y="3314700"/>
                <a:chExt cx="1720154" cy="2517823"/>
              </a:xfrm>
            </p:grpSpPr>
            <p:sp>
              <p:nvSpPr>
                <p:cNvPr id="690" name="Google Shape;690;p32"/>
                <p:cNvSpPr/>
                <p:nvPr/>
              </p:nvSpPr>
              <p:spPr>
                <a:xfrm>
                  <a:off x="1983146" y="5469793"/>
                  <a:ext cx="380329" cy="362730"/>
                </a:xfrm>
                <a:custGeom>
                  <a:rect b="b" l="l" r="r" t="t"/>
                  <a:pathLst>
                    <a:path extrusionOk="0" h="560197" w="587375">
                      <a:moveTo>
                        <a:pt x="0" y="280162"/>
                      </a:moveTo>
                      <a:cubicBezTo>
                        <a:pt x="0" y="125476"/>
                        <a:pt x="131445" y="0"/>
                        <a:pt x="293624" y="0"/>
                      </a:cubicBezTo>
                      <a:cubicBezTo>
                        <a:pt x="455803" y="0"/>
                        <a:pt x="587375" y="125476"/>
                        <a:pt x="587375" y="280162"/>
                      </a:cubicBezTo>
                      <a:cubicBezTo>
                        <a:pt x="587375" y="434848"/>
                        <a:pt x="455803" y="560197"/>
                        <a:pt x="293624" y="560197"/>
                      </a:cubicBezTo>
                      <a:cubicBezTo>
                        <a:pt x="131445" y="560197"/>
                        <a:pt x="0" y="434848"/>
                        <a:pt x="0" y="280162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1" name="Google Shape;691;p32"/>
                <p:cNvSpPr/>
                <p:nvPr/>
              </p:nvSpPr>
              <p:spPr>
                <a:xfrm>
                  <a:off x="1313010" y="3314700"/>
                  <a:ext cx="1720154" cy="2064383"/>
                </a:xfrm>
                <a:custGeom>
                  <a:rect b="b" l="l" r="r" t="t"/>
                  <a:pathLst>
                    <a:path extrusionOk="0" h="3188208" w="2656586">
                      <a:moveTo>
                        <a:pt x="1342263" y="0"/>
                      </a:moveTo>
                      <a:cubicBezTo>
                        <a:pt x="587248" y="0"/>
                        <a:pt x="0" y="587248"/>
                        <a:pt x="0" y="1342390"/>
                      </a:cubicBezTo>
                      <a:cubicBezTo>
                        <a:pt x="0" y="1957705"/>
                        <a:pt x="419481" y="2489073"/>
                        <a:pt x="1006729" y="2628900"/>
                      </a:cubicBezTo>
                      <a:cubicBezTo>
                        <a:pt x="1342263" y="3188208"/>
                        <a:pt x="1342263" y="3188208"/>
                        <a:pt x="1342263" y="3188208"/>
                      </a:cubicBezTo>
                      <a:cubicBezTo>
                        <a:pt x="1649857" y="2628900"/>
                        <a:pt x="1649857" y="2628900"/>
                        <a:pt x="1649857" y="2628900"/>
                      </a:cubicBezTo>
                      <a:cubicBezTo>
                        <a:pt x="2237105" y="2489073"/>
                        <a:pt x="2656586" y="1957705"/>
                        <a:pt x="2656586" y="1342390"/>
                      </a:cubicBezTo>
                      <a:cubicBezTo>
                        <a:pt x="2656459" y="587248"/>
                        <a:pt x="2069338" y="0"/>
                        <a:pt x="1342263" y="0"/>
                      </a:cubicBezTo>
                      <a:close/>
                      <a:moveTo>
                        <a:pt x="1342263" y="2461133"/>
                      </a:moveTo>
                      <a:cubicBezTo>
                        <a:pt x="727075" y="2461133"/>
                        <a:pt x="223774" y="1957705"/>
                        <a:pt x="223774" y="1342390"/>
                      </a:cubicBezTo>
                      <a:cubicBezTo>
                        <a:pt x="223774" y="727075"/>
                        <a:pt x="727075" y="223647"/>
                        <a:pt x="1342263" y="223647"/>
                      </a:cubicBezTo>
                      <a:cubicBezTo>
                        <a:pt x="1957451" y="223647"/>
                        <a:pt x="2432812" y="727075"/>
                        <a:pt x="2432812" y="1342390"/>
                      </a:cubicBezTo>
                      <a:cubicBezTo>
                        <a:pt x="2432812" y="1957705"/>
                        <a:pt x="1957451" y="2461133"/>
                        <a:pt x="1342263" y="2461133"/>
                      </a:cubicBezTo>
                      <a:close/>
                    </a:path>
                  </a:pathLst>
                </a:custGeom>
                <a:solidFill>
                  <a:srgbClr val="1C57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92" name="Google Shape;692;p32"/>
              <p:cNvSpPr txBox="1"/>
              <p:nvPr/>
            </p:nvSpPr>
            <p:spPr>
              <a:xfrm>
                <a:off x="14870142" y="3720513"/>
                <a:ext cx="4075115" cy="37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l">
                  <a:lnSpc>
                    <a:spcPct val="13331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solidFill>
                      <a:srgbClr val="1C5739"/>
                    </a:solidFill>
                    <a:latin typeface="Fredoka Medium"/>
                    <a:ea typeface="Fredoka Medium"/>
                    <a:cs typeface="Fredoka Medium"/>
                    <a:sym typeface="Fredoka Medium"/>
                  </a:rPr>
                  <a:t>Objectifs à long terme</a:t>
                </a:r>
                <a:endParaRPr sz="1600">
                  <a:solidFill>
                    <a:srgbClr val="1C5739"/>
                  </a:solidFill>
                  <a:latin typeface="Fredoka Medium"/>
                  <a:ea typeface="Fredoka Medium"/>
                  <a:cs typeface="Fredoka Medium"/>
                  <a:sym typeface="Fredoka Medium"/>
                </a:endParaRPr>
              </a:p>
            </p:txBody>
          </p:sp>
        </p:grpSp>
        <p:sp>
          <p:nvSpPr>
            <p:cNvPr id="693" name="Google Shape;693;p32"/>
            <p:cNvSpPr/>
            <p:nvPr/>
          </p:nvSpPr>
          <p:spPr>
            <a:xfrm>
              <a:off x="12790170" y="2935890"/>
              <a:ext cx="574654" cy="566295"/>
            </a:xfrm>
            <a:custGeom>
              <a:rect b="b" l="l" r="r" t="t"/>
              <a:pathLst>
                <a:path extrusionOk="0" h="898015" w="911270">
                  <a:moveTo>
                    <a:pt x="0" y="0"/>
                  </a:moveTo>
                  <a:lnTo>
                    <a:pt x="911270" y="0"/>
                  </a:lnTo>
                  <a:lnTo>
                    <a:pt x="911270" y="898015"/>
                  </a:lnTo>
                  <a:lnTo>
                    <a:pt x="0" y="8980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94" name="Google Shape;694;p32"/>
          <p:cNvGrpSpPr/>
          <p:nvPr/>
        </p:nvGrpSpPr>
        <p:grpSpPr>
          <a:xfrm>
            <a:off x="275958" y="3398821"/>
            <a:ext cx="3636002" cy="562185"/>
            <a:chOff x="5994609" y="4016141"/>
            <a:chExt cx="7035608" cy="1087820"/>
          </a:xfrm>
        </p:grpSpPr>
        <p:grpSp>
          <p:nvGrpSpPr>
            <p:cNvPr id="695" name="Google Shape;695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696" name="Google Shape;696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697" name="Google Shape;697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98" name="Google Shape;698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99" name="Google Shape;699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0" name="Google Shape;700;p32"/>
            <p:cNvSpPr txBox="1"/>
            <p:nvPr/>
          </p:nvSpPr>
          <p:spPr>
            <a:xfrm>
              <a:off x="6561317" y="4031761"/>
              <a:ext cx="6468900" cy="10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Tester l’application auprès des potentiels utilisateurs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01" name="Google Shape;701;p32"/>
          <p:cNvGrpSpPr/>
          <p:nvPr/>
        </p:nvGrpSpPr>
        <p:grpSpPr>
          <a:xfrm>
            <a:off x="260763" y="4012113"/>
            <a:ext cx="3661403" cy="891105"/>
            <a:chOff x="5994609" y="4016141"/>
            <a:chExt cx="7084758" cy="1724275"/>
          </a:xfrm>
        </p:grpSpPr>
        <p:grpSp>
          <p:nvGrpSpPr>
            <p:cNvPr id="702" name="Google Shape;702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03" name="Google Shape;703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04" name="Google Shape;704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05" name="Google Shape;705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06" name="Google Shape;706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7" name="Google Shape;707;p32"/>
            <p:cNvSpPr txBox="1"/>
            <p:nvPr/>
          </p:nvSpPr>
          <p:spPr>
            <a:xfrm>
              <a:off x="6610467" y="4032816"/>
              <a:ext cx="6468900" cy="17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Lancement officiel de l’application sur Play stores et d’autres plateformes annonceurs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08" name="Google Shape;708;p32"/>
          <p:cNvGrpSpPr/>
          <p:nvPr/>
        </p:nvGrpSpPr>
        <p:grpSpPr>
          <a:xfrm>
            <a:off x="241634" y="4929862"/>
            <a:ext cx="3661403" cy="266563"/>
            <a:chOff x="5994609" y="4016141"/>
            <a:chExt cx="7084758" cy="515796"/>
          </a:xfrm>
        </p:grpSpPr>
        <p:grpSp>
          <p:nvGrpSpPr>
            <p:cNvPr id="709" name="Google Shape;709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10" name="Google Shape;710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11" name="Google Shape;711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" name="Google Shape;712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13" name="Google Shape;713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14" name="Google Shape;714;p32"/>
            <p:cNvSpPr txBox="1"/>
            <p:nvPr/>
          </p:nvSpPr>
          <p:spPr>
            <a:xfrm>
              <a:off x="6610467" y="4032816"/>
              <a:ext cx="6468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Lancement plan marketing et médias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15" name="Google Shape;715;p32"/>
          <p:cNvGrpSpPr/>
          <p:nvPr/>
        </p:nvGrpSpPr>
        <p:grpSpPr>
          <a:xfrm>
            <a:off x="4313325" y="2599474"/>
            <a:ext cx="4061056" cy="807913"/>
            <a:chOff x="5994609" y="3979662"/>
            <a:chExt cx="7474165" cy="1563406"/>
          </a:xfrm>
        </p:grpSpPr>
        <p:grpSp>
          <p:nvGrpSpPr>
            <p:cNvPr id="716" name="Google Shape;716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17" name="Google Shape;717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18" name="Google Shape;718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9" name="Google Shape;719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20" name="Google Shape;720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1" name="Google Shape;721;p32"/>
            <p:cNvSpPr txBox="1"/>
            <p:nvPr/>
          </p:nvSpPr>
          <p:spPr>
            <a:xfrm>
              <a:off x="6623049" y="3979662"/>
              <a:ext cx="6845725" cy="15634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Sous-traitance avec les pré collecteurs et structures de collecte des déchets  et les collectivités locales du grand Libreville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22" name="Google Shape;722;p32"/>
          <p:cNvGrpSpPr/>
          <p:nvPr/>
        </p:nvGrpSpPr>
        <p:grpSpPr>
          <a:xfrm>
            <a:off x="4275613" y="4687874"/>
            <a:ext cx="3661229" cy="308114"/>
            <a:chOff x="5994609" y="4016141"/>
            <a:chExt cx="7084850" cy="596237"/>
          </a:xfrm>
        </p:grpSpPr>
        <p:grpSp>
          <p:nvGrpSpPr>
            <p:cNvPr id="723" name="Google Shape;723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24" name="Google Shape;724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25" name="Google Shape;725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6" name="Google Shape;726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27" name="Google Shape;727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8" name="Google Shape;728;p32"/>
            <p:cNvSpPr txBox="1"/>
            <p:nvPr/>
          </p:nvSpPr>
          <p:spPr>
            <a:xfrm>
              <a:off x="6610467" y="4138640"/>
              <a:ext cx="6468992" cy="473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Partenariat avec Clean Africa, Averda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29" name="Google Shape;729;p32"/>
          <p:cNvGrpSpPr/>
          <p:nvPr/>
        </p:nvGrpSpPr>
        <p:grpSpPr>
          <a:xfrm>
            <a:off x="4259997" y="5368939"/>
            <a:ext cx="3676845" cy="514115"/>
            <a:chOff x="5994609" y="3955469"/>
            <a:chExt cx="7115069" cy="994873"/>
          </a:xfrm>
        </p:grpSpPr>
        <p:grpSp>
          <p:nvGrpSpPr>
            <p:cNvPr id="730" name="Google Shape;730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31" name="Google Shape;731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32" name="Google Shape;732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3" name="Google Shape;733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34" name="Google Shape;734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35" name="Google Shape;735;p32"/>
            <p:cNvSpPr txBox="1"/>
            <p:nvPr/>
          </p:nvSpPr>
          <p:spPr>
            <a:xfrm>
              <a:off x="6640686" y="3955469"/>
              <a:ext cx="6468992" cy="9948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Renforcer les compétences internes de l’équipe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36" name="Google Shape;736;p32"/>
          <p:cNvGrpSpPr/>
          <p:nvPr/>
        </p:nvGrpSpPr>
        <p:grpSpPr>
          <a:xfrm>
            <a:off x="4256461" y="3592185"/>
            <a:ext cx="4117149" cy="705488"/>
            <a:chOff x="5994609" y="4016141"/>
            <a:chExt cx="7577402" cy="1365202"/>
          </a:xfrm>
        </p:grpSpPr>
        <p:grpSp>
          <p:nvGrpSpPr>
            <p:cNvPr id="737" name="Google Shape;737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38" name="Google Shape;738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39" name="Google Shape;739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0" name="Google Shape;740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41" name="Google Shape;741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42" name="Google Shape;742;p32"/>
            <p:cNvSpPr txBox="1"/>
            <p:nvPr/>
          </p:nvSpPr>
          <p:spPr>
            <a:xfrm>
              <a:off x="6726311" y="4309143"/>
              <a:ext cx="6845700" cy="10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Étendre</a:t>
              </a: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 notre marché sur les </a:t>
              </a: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provinces</a:t>
              </a: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 de  Franceville et Port-Gentil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pic>
        <p:nvPicPr>
          <p:cNvPr id="743" name="Google Shape;743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95828" y="-53958"/>
            <a:ext cx="2114802" cy="591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32"/>
          <p:cNvGrpSpPr/>
          <p:nvPr/>
        </p:nvGrpSpPr>
        <p:grpSpPr>
          <a:xfrm>
            <a:off x="8656192" y="2672984"/>
            <a:ext cx="3335512" cy="538609"/>
            <a:chOff x="5994609" y="3955469"/>
            <a:chExt cx="6454555" cy="1042272"/>
          </a:xfrm>
        </p:grpSpPr>
        <p:grpSp>
          <p:nvGrpSpPr>
            <p:cNvPr id="745" name="Google Shape;745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46" name="Google Shape;746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47" name="Google Shape;747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8" name="Google Shape;748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49" name="Google Shape;749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50" name="Google Shape;750;p32"/>
            <p:cNvSpPr txBox="1"/>
            <p:nvPr/>
          </p:nvSpPr>
          <p:spPr>
            <a:xfrm>
              <a:off x="6640689" y="3955469"/>
              <a:ext cx="5808475" cy="104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Partenariat-Public-Privé avec l’Etat Gabonais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51" name="Google Shape;751;p32"/>
          <p:cNvGrpSpPr/>
          <p:nvPr/>
        </p:nvGrpSpPr>
        <p:grpSpPr>
          <a:xfrm>
            <a:off x="8674386" y="3495099"/>
            <a:ext cx="3676845" cy="297898"/>
            <a:chOff x="5994609" y="3955469"/>
            <a:chExt cx="7115069" cy="576468"/>
          </a:xfrm>
        </p:grpSpPr>
        <p:grpSp>
          <p:nvGrpSpPr>
            <p:cNvPr id="752" name="Google Shape;752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53" name="Google Shape;753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54" name="Google Shape;754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5" name="Google Shape;755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56" name="Google Shape;756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57" name="Google Shape;757;p32"/>
            <p:cNvSpPr txBox="1"/>
            <p:nvPr/>
          </p:nvSpPr>
          <p:spPr>
            <a:xfrm>
              <a:off x="6640686" y="3955469"/>
              <a:ext cx="6468992" cy="473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Partenariat Internationaux 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58" name="Google Shape;758;p32"/>
          <p:cNvGrpSpPr/>
          <p:nvPr/>
        </p:nvGrpSpPr>
        <p:grpSpPr>
          <a:xfrm>
            <a:off x="8683292" y="4112102"/>
            <a:ext cx="3247037" cy="538609"/>
            <a:chOff x="5994609" y="3955469"/>
            <a:chExt cx="6283348" cy="1042272"/>
          </a:xfrm>
        </p:grpSpPr>
        <p:grpSp>
          <p:nvGrpSpPr>
            <p:cNvPr id="759" name="Google Shape;759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60" name="Google Shape;760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61" name="Google Shape;761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2" name="Google Shape;762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63" name="Google Shape;763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64" name="Google Shape;764;p32"/>
            <p:cNvSpPr txBox="1"/>
            <p:nvPr/>
          </p:nvSpPr>
          <p:spPr>
            <a:xfrm>
              <a:off x="6640688" y="3955469"/>
              <a:ext cx="5637269" cy="1042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Maximiser l’impact de la marque sur le continent africain 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65" name="Google Shape;765;p32"/>
          <p:cNvGrpSpPr/>
          <p:nvPr/>
        </p:nvGrpSpPr>
        <p:grpSpPr>
          <a:xfrm>
            <a:off x="8664813" y="5409406"/>
            <a:ext cx="3677020" cy="297919"/>
            <a:chOff x="5994609" y="3955469"/>
            <a:chExt cx="7114977" cy="576468"/>
          </a:xfrm>
        </p:grpSpPr>
        <p:grpSp>
          <p:nvGrpSpPr>
            <p:cNvPr id="766" name="Google Shape;766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67" name="Google Shape;767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68" name="Google Shape;768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9" name="Google Shape;769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70" name="Google Shape;770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1" name="Google Shape;771;p32"/>
            <p:cNvSpPr txBox="1"/>
            <p:nvPr/>
          </p:nvSpPr>
          <p:spPr>
            <a:xfrm>
              <a:off x="6640686" y="3955469"/>
              <a:ext cx="6468900" cy="43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Croissance du Chiffre d’affaire 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772" name="Google Shape;772;p32"/>
          <p:cNvGrpSpPr/>
          <p:nvPr/>
        </p:nvGrpSpPr>
        <p:grpSpPr>
          <a:xfrm>
            <a:off x="8674366" y="4885851"/>
            <a:ext cx="3676845" cy="297898"/>
            <a:chOff x="5994609" y="3955469"/>
            <a:chExt cx="7115069" cy="576468"/>
          </a:xfrm>
        </p:grpSpPr>
        <p:grpSp>
          <p:nvGrpSpPr>
            <p:cNvPr id="773" name="Google Shape;773;p32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774" name="Google Shape;774;p32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775" name="Google Shape;775;p32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6" name="Google Shape;776;p32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77" name="Google Shape;777;p32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8" name="Google Shape;778;p32"/>
            <p:cNvSpPr txBox="1"/>
            <p:nvPr/>
          </p:nvSpPr>
          <p:spPr>
            <a:xfrm>
              <a:off x="6640686" y="3955469"/>
              <a:ext cx="6468992" cy="473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53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67">
                  <a:solidFill>
                    <a:schemeClr val="dk1"/>
                  </a:solidFill>
                  <a:latin typeface="Fredoka"/>
                  <a:ea typeface="Fredoka"/>
                  <a:cs typeface="Fredoka"/>
                  <a:sym typeface="Fredoka"/>
                </a:rPr>
                <a:t>Levée de fond  </a:t>
              </a:r>
              <a:endParaRPr sz="1467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3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784" name="Google Shape;784;p33"/>
          <p:cNvSpPr txBox="1"/>
          <p:nvPr/>
        </p:nvSpPr>
        <p:spPr>
          <a:xfrm>
            <a:off x="2682789" y="3421877"/>
            <a:ext cx="7389061" cy="1166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137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Merci !</a:t>
            </a:r>
            <a:endParaRPr/>
          </a:p>
        </p:txBody>
      </p:sp>
      <p:sp>
        <p:nvSpPr>
          <p:cNvPr id="785" name="Google Shape;785;p33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6" name="Google Shape;786;p33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787" name="Google Shape;78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0000" y="469712"/>
            <a:ext cx="4572000" cy="109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>
            <a:off x="10923144" y="6006398"/>
            <a:ext cx="2537714" cy="1388821"/>
          </a:xfrm>
          <a:custGeom>
            <a:rect b="b" l="l" r="r" t="t"/>
            <a:pathLst>
              <a:path extrusionOk="0"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4"/>
          <p:cNvSpPr/>
          <p:nvPr/>
        </p:nvSpPr>
        <p:spPr>
          <a:xfrm>
            <a:off x="10588051" y="-1371600"/>
            <a:ext cx="2743200" cy="27432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6758661" y="1401253"/>
            <a:ext cx="4164483" cy="5514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8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314">
                <a:solidFill>
                  <a:srgbClr val="040506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Notre vision</a:t>
            </a:r>
            <a:endParaRPr/>
          </a:p>
        </p:txBody>
      </p:sp>
      <p:sp>
        <p:nvSpPr>
          <p:cNvPr id="156" name="Google Shape;156;p4"/>
          <p:cNvSpPr txBox="1"/>
          <p:nvPr/>
        </p:nvSpPr>
        <p:spPr>
          <a:xfrm>
            <a:off x="6268738" y="2552778"/>
            <a:ext cx="5490591" cy="26258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33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rPr>
              <a:t>Revaloriser le métier de pré collecte et contribuer à l’amélioration des conditions d’hygiène à l’horizon 2030 sur le territoire national.</a:t>
            </a:r>
            <a:endParaRPr/>
          </a:p>
        </p:txBody>
      </p:sp>
      <p:pic>
        <p:nvPicPr>
          <p:cNvPr id="157" name="Google Shape;157;p4"/>
          <p:cNvPicPr preferRelativeResize="0"/>
          <p:nvPr/>
        </p:nvPicPr>
        <p:blipFill rotWithShape="1">
          <a:blip r:embed="rId5">
            <a:alphaModFix/>
          </a:blip>
          <a:srcRect b="0" l="12701" r="12568" t="0"/>
          <a:stretch/>
        </p:blipFill>
        <p:spPr>
          <a:xfrm>
            <a:off x="283392" y="255493"/>
            <a:ext cx="5367200" cy="6279777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grpSp>
        <p:nvGrpSpPr>
          <p:cNvPr id="158" name="Google Shape;158;p4"/>
          <p:cNvGrpSpPr/>
          <p:nvPr/>
        </p:nvGrpSpPr>
        <p:grpSpPr>
          <a:xfrm>
            <a:off x="4703114" y="3498632"/>
            <a:ext cx="1315081" cy="1288521"/>
            <a:chOff x="-218218" y="-188756"/>
            <a:chExt cx="1097145" cy="1171259"/>
          </a:xfrm>
        </p:grpSpPr>
        <p:sp>
          <p:nvSpPr>
            <p:cNvPr id="159" name="Google Shape;159;p4"/>
            <p:cNvSpPr/>
            <p:nvPr/>
          </p:nvSpPr>
          <p:spPr>
            <a:xfrm>
              <a:off x="-218218" y="-188756"/>
              <a:ext cx="1097145" cy="1171259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sq" cmpd="sng" w="190500">
              <a:solidFill>
                <a:srgbClr val="397D5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1" name="Google Shape;16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2324" y="3927449"/>
            <a:ext cx="1436659" cy="430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67" name="Google Shape;167;p5"/>
          <p:cNvSpPr txBox="1"/>
          <p:nvPr/>
        </p:nvSpPr>
        <p:spPr>
          <a:xfrm>
            <a:off x="2401470" y="2387958"/>
            <a:ext cx="7389061" cy="1166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137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Problème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5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70" name="Google Shape;17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1012" y="316079"/>
            <a:ext cx="3029975" cy="8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650" y="2707374"/>
            <a:ext cx="4301120" cy="306850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grpSp>
        <p:nvGrpSpPr>
          <p:cNvPr id="176" name="Google Shape;176;p6"/>
          <p:cNvGrpSpPr/>
          <p:nvPr/>
        </p:nvGrpSpPr>
        <p:grpSpPr>
          <a:xfrm>
            <a:off x="4869474" y="2787662"/>
            <a:ext cx="3855047" cy="343864"/>
            <a:chOff x="5994609" y="4016141"/>
            <a:chExt cx="5782565" cy="515796"/>
          </a:xfrm>
        </p:grpSpPr>
        <p:grpSp>
          <p:nvGrpSpPr>
            <p:cNvPr id="177" name="Google Shape;177;p6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178" name="Google Shape;178;p6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179" name="Google Shape;179;p6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0" name="Google Shape;180;p6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81" name="Google Shape;181;p6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2" name="Google Shape;182;p6"/>
            <p:cNvSpPr txBox="1"/>
            <p:nvPr/>
          </p:nvSpPr>
          <p:spPr>
            <a:xfrm>
              <a:off x="6764156" y="4083348"/>
              <a:ext cx="5013018" cy="403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Le problème de recouvrement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183" name="Google Shape;183;p6"/>
          <p:cNvGrpSpPr/>
          <p:nvPr/>
        </p:nvGrpSpPr>
        <p:grpSpPr>
          <a:xfrm>
            <a:off x="4904426" y="3506997"/>
            <a:ext cx="7122897" cy="343864"/>
            <a:chOff x="5988215" y="4998961"/>
            <a:chExt cx="10684345" cy="515796"/>
          </a:xfrm>
        </p:grpSpPr>
        <p:grpSp>
          <p:nvGrpSpPr>
            <p:cNvPr id="184" name="Google Shape;184;p6"/>
            <p:cNvGrpSpPr/>
            <p:nvPr/>
          </p:nvGrpSpPr>
          <p:grpSpPr>
            <a:xfrm flipH="1">
              <a:off x="5988215" y="4998961"/>
              <a:ext cx="507121" cy="515796"/>
              <a:chOff x="14372985" y="6975433"/>
              <a:chExt cx="507121" cy="515796"/>
            </a:xfrm>
          </p:grpSpPr>
          <p:grpSp>
            <p:nvGrpSpPr>
              <p:cNvPr id="185" name="Google Shape;185;p6"/>
              <p:cNvGrpSpPr/>
              <p:nvPr/>
            </p:nvGrpSpPr>
            <p:grpSpPr>
              <a:xfrm>
                <a:off x="14372985" y="6975433"/>
                <a:ext cx="507121" cy="515796"/>
                <a:chOff x="0" y="0"/>
                <a:chExt cx="549402" cy="558800"/>
              </a:xfrm>
            </p:grpSpPr>
            <p:sp>
              <p:nvSpPr>
                <p:cNvPr id="186" name="Google Shape;186;p6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88" name="Google Shape;188;p6"/>
              <p:cNvSpPr/>
              <p:nvPr/>
            </p:nvSpPr>
            <p:spPr>
              <a:xfrm>
                <a:off x="14513878" y="7124966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9" name="Google Shape;189;p6"/>
            <p:cNvSpPr txBox="1"/>
            <p:nvPr/>
          </p:nvSpPr>
          <p:spPr>
            <a:xfrm>
              <a:off x="6764156" y="5066675"/>
              <a:ext cx="9908404" cy="403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Le mauvais conditionnement des ordures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190" name="Google Shape;190;p6"/>
          <p:cNvGrpSpPr/>
          <p:nvPr/>
        </p:nvGrpSpPr>
        <p:grpSpPr>
          <a:xfrm>
            <a:off x="4904478" y="4283123"/>
            <a:ext cx="7122897" cy="561566"/>
            <a:chOff x="5988215" y="4998961"/>
            <a:chExt cx="10684345" cy="842348"/>
          </a:xfrm>
        </p:grpSpPr>
        <p:grpSp>
          <p:nvGrpSpPr>
            <p:cNvPr id="191" name="Google Shape;191;p6"/>
            <p:cNvGrpSpPr/>
            <p:nvPr/>
          </p:nvGrpSpPr>
          <p:grpSpPr>
            <a:xfrm flipH="1">
              <a:off x="5988215" y="4998961"/>
              <a:ext cx="507121" cy="515796"/>
              <a:chOff x="14372985" y="6975433"/>
              <a:chExt cx="507121" cy="515796"/>
            </a:xfrm>
          </p:grpSpPr>
          <p:grpSp>
            <p:nvGrpSpPr>
              <p:cNvPr id="192" name="Google Shape;192;p6"/>
              <p:cNvGrpSpPr/>
              <p:nvPr/>
            </p:nvGrpSpPr>
            <p:grpSpPr>
              <a:xfrm>
                <a:off x="14372985" y="6975433"/>
                <a:ext cx="507121" cy="515796"/>
                <a:chOff x="0" y="0"/>
                <a:chExt cx="549402" cy="558800"/>
              </a:xfrm>
            </p:grpSpPr>
            <p:sp>
              <p:nvSpPr>
                <p:cNvPr id="193" name="Google Shape;193;p6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" name="Google Shape;194;p6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5" name="Google Shape;195;p6"/>
              <p:cNvSpPr/>
              <p:nvPr/>
            </p:nvSpPr>
            <p:spPr>
              <a:xfrm>
                <a:off x="14513878" y="7124966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6" name="Google Shape;196;p6"/>
            <p:cNvSpPr txBox="1"/>
            <p:nvPr/>
          </p:nvSpPr>
          <p:spPr>
            <a:xfrm>
              <a:off x="6764156" y="5066675"/>
              <a:ext cx="9908404" cy="774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La difficulté d’acquisition et de fidélisation des clients parfois du au manque d’hygiène vestimentaire,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4904452" y="5378874"/>
            <a:ext cx="7122897" cy="343864"/>
            <a:chOff x="5988215" y="4998961"/>
            <a:chExt cx="10684345" cy="515796"/>
          </a:xfrm>
        </p:grpSpPr>
        <p:grpSp>
          <p:nvGrpSpPr>
            <p:cNvPr id="198" name="Google Shape;198;p6"/>
            <p:cNvGrpSpPr/>
            <p:nvPr/>
          </p:nvGrpSpPr>
          <p:grpSpPr>
            <a:xfrm flipH="1">
              <a:off x="5988215" y="4998961"/>
              <a:ext cx="507121" cy="515796"/>
              <a:chOff x="14372985" y="6975433"/>
              <a:chExt cx="507121" cy="515796"/>
            </a:xfrm>
          </p:grpSpPr>
          <p:grpSp>
            <p:nvGrpSpPr>
              <p:cNvPr id="199" name="Google Shape;199;p6"/>
              <p:cNvGrpSpPr/>
              <p:nvPr/>
            </p:nvGrpSpPr>
            <p:grpSpPr>
              <a:xfrm>
                <a:off x="14372985" y="6975433"/>
                <a:ext cx="507121" cy="515796"/>
                <a:chOff x="0" y="0"/>
                <a:chExt cx="549402" cy="558800"/>
              </a:xfrm>
            </p:grpSpPr>
            <p:sp>
              <p:nvSpPr>
                <p:cNvPr id="200" name="Google Shape;200;p6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" name="Google Shape;201;p6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02" name="Google Shape;202;p6"/>
              <p:cNvSpPr/>
              <p:nvPr/>
            </p:nvSpPr>
            <p:spPr>
              <a:xfrm>
                <a:off x="14513878" y="7124966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3" name="Google Shape;203;p6"/>
            <p:cNvSpPr txBox="1"/>
            <p:nvPr/>
          </p:nvSpPr>
          <p:spPr>
            <a:xfrm>
              <a:off x="6764156" y="5066675"/>
              <a:ext cx="9908404" cy="372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La difficulté d'accès à certains quartiers sous-intégrés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sp>
        <p:nvSpPr>
          <p:cNvPr id="204" name="Google Shape;204;p6"/>
          <p:cNvSpPr txBox="1"/>
          <p:nvPr/>
        </p:nvSpPr>
        <p:spPr>
          <a:xfrm>
            <a:off x="988119" y="972703"/>
            <a:ext cx="3433414" cy="625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843">
                <a:solidFill>
                  <a:srgbClr val="231F20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 Problème</a:t>
            </a:r>
            <a:endParaRPr/>
          </a:p>
        </p:txBody>
      </p:sp>
      <p:sp>
        <p:nvSpPr>
          <p:cNvPr id="205" name="Google Shape;205;p6"/>
          <p:cNvSpPr/>
          <p:nvPr/>
        </p:nvSpPr>
        <p:spPr>
          <a:xfrm>
            <a:off x="10881416" y="5169930"/>
            <a:ext cx="2745629" cy="2436122"/>
          </a:xfrm>
          <a:custGeom>
            <a:rect b="b" l="l" r="r" t="t"/>
            <a:pathLst>
              <a:path extrusionOk="0" h="3654183" w="411844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6"/>
          <p:cNvSpPr/>
          <p:nvPr/>
        </p:nvSpPr>
        <p:spPr>
          <a:xfrm rot="10800000">
            <a:off x="-1372815" y="-532260"/>
            <a:ext cx="2745629" cy="2436122"/>
          </a:xfrm>
          <a:custGeom>
            <a:rect b="b" l="l" r="r" t="t"/>
            <a:pathLst>
              <a:path extrusionOk="0" h="3654183" w="411844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1007070" y="1738162"/>
            <a:ext cx="10499173" cy="694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0C0C0C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L'équipe WasteApp a mené une enquête auprès de 10 pré collecteurs concernant les difficultés qu’ils rencontrent. Ainsi, on note : </a:t>
            </a:r>
            <a:endParaRPr/>
          </a:p>
        </p:txBody>
      </p:sp>
      <p:grpSp>
        <p:nvGrpSpPr>
          <p:cNvPr id="208" name="Google Shape;208;p6"/>
          <p:cNvGrpSpPr/>
          <p:nvPr/>
        </p:nvGrpSpPr>
        <p:grpSpPr>
          <a:xfrm>
            <a:off x="10567733" y="2887351"/>
            <a:ext cx="1019924" cy="1051288"/>
            <a:chOff x="0" y="0"/>
            <a:chExt cx="812800" cy="812800"/>
          </a:xfrm>
        </p:grpSpPr>
        <p:sp>
          <p:nvSpPr>
            <p:cNvPr id="209" name="Google Shape;20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190500">
              <a:solidFill>
                <a:srgbClr val="397D5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1" name="Google Shape;21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02128" y="209795"/>
            <a:ext cx="2151135" cy="64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9240" y="3293119"/>
            <a:ext cx="945749" cy="28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-62713"/>
            <a:ext cx="12192000" cy="68834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218" name="Google Shape;218;p7"/>
          <p:cNvSpPr txBox="1"/>
          <p:nvPr/>
        </p:nvSpPr>
        <p:spPr>
          <a:xfrm>
            <a:off x="1937335" y="2364959"/>
            <a:ext cx="8317330" cy="1166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137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Les Alternatives</a:t>
            </a:r>
            <a:endParaRPr/>
          </a:p>
        </p:txBody>
      </p:sp>
      <p:sp>
        <p:nvSpPr>
          <p:cNvPr id="219" name="Google Shape;219;p7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7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0084" y="199355"/>
            <a:ext cx="3028816" cy="879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8"/>
          <p:cNvGrpSpPr/>
          <p:nvPr/>
        </p:nvGrpSpPr>
        <p:grpSpPr>
          <a:xfrm>
            <a:off x="422299" y="222125"/>
            <a:ext cx="11347402" cy="1537593"/>
            <a:chOff x="0" y="-19050"/>
            <a:chExt cx="4482924" cy="1064700"/>
          </a:xfrm>
        </p:grpSpPr>
        <p:sp>
          <p:nvSpPr>
            <p:cNvPr id="227" name="Google Shape;227;p8"/>
            <p:cNvSpPr/>
            <p:nvPr/>
          </p:nvSpPr>
          <p:spPr>
            <a:xfrm>
              <a:off x="0" y="0"/>
              <a:ext cx="4482924" cy="1045650"/>
            </a:xfrm>
            <a:custGeom>
              <a:rect b="b" l="l" r="r" t="t"/>
              <a:pathLst>
                <a:path extrusionOk="0" h="1045650" w="4482924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  <a:ln>
              <a:noFill/>
            </a:ln>
          </p:spPr>
        </p:sp>
        <p:sp>
          <p:nvSpPr>
            <p:cNvPr id="228" name="Google Shape;228;p8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8"/>
          <p:cNvSpPr/>
          <p:nvPr/>
        </p:nvSpPr>
        <p:spPr>
          <a:xfrm>
            <a:off x="382979" y="179406"/>
            <a:ext cx="11289095" cy="1532092"/>
          </a:xfrm>
          <a:custGeom>
            <a:rect b="b" l="l" r="r" t="t"/>
            <a:pathLst>
              <a:path extrusionOk="0" h="3949605" w="16933642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8000"/>
            </a:blip>
            <a:stretch>
              <a:fillRect b="-92906" l="0" r="0" t="-929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2710023" y="611578"/>
            <a:ext cx="6771953" cy="9028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55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 Alternatives</a:t>
            </a:r>
            <a:endParaRPr/>
          </a:p>
        </p:txBody>
      </p:sp>
      <p:sp>
        <p:nvSpPr>
          <p:cNvPr id="231" name="Google Shape;231;p8"/>
          <p:cNvSpPr txBox="1"/>
          <p:nvPr/>
        </p:nvSpPr>
        <p:spPr>
          <a:xfrm>
            <a:off x="942975" y="1374785"/>
            <a:ext cx="10169102" cy="328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33">
              <a:solidFill>
                <a:schemeClr val="lt1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grpSp>
        <p:nvGrpSpPr>
          <p:cNvPr id="232" name="Google Shape;232;p8"/>
          <p:cNvGrpSpPr/>
          <p:nvPr/>
        </p:nvGrpSpPr>
        <p:grpSpPr>
          <a:xfrm>
            <a:off x="9324897" y="290948"/>
            <a:ext cx="1240450" cy="1448061"/>
            <a:chOff x="582777" y="3947285"/>
            <a:chExt cx="2346399" cy="2346399"/>
          </a:xfrm>
        </p:grpSpPr>
        <p:pic>
          <p:nvPicPr>
            <p:cNvPr id="233" name="Google Shape;23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2777" y="3947285"/>
              <a:ext cx="2346399" cy="2346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5793" y="4261570"/>
              <a:ext cx="2184767" cy="1673531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35" name="Google Shape;235;p8"/>
          <p:cNvGrpSpPr/>
          <p:nvPr/>
        </p:nvGrpSpPr>
        <p:grpSpPr>
          <a:xfrm>
            <a:off x="6418417" y="3435217"/>
            <a:ext cx="4972942" cy="598748"/>
            <a:chOff x="5994609" y="4016141"/>
            <a:chExt cx="7069198" cy="898121"/>
          </a:xfrm>
        </p:grpSpPr>
        <p:grpSp>
          <p:nvGrpSpPr>
            <p:cNvPr id="236" name="Google Shape;236;p8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237" name="Google Shape;237;p8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238" name="Google Shape;238;p8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9" name="Google Shape;239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40" name="Google Shape;240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1" name="Google Shape;241;p8"/>
            <p:cNvSpPr txBox="1"/>
            <p:nvPr/>
          </p:nvSpPr>
          <p:spPr>
            <a:xfrm>
              <a:off x="6780511" y="4106349"/>
              <a:ext cx="6283296" cy="8079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Les pré collecteurs font du Porte à Porte</a:t>
              </a:r>
              <a:endParaRPr/>
            </a:p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 pour localiser leur client.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42" name="Google Shape;242;p8"/>
          <p:cNvGrpSpPr/>
          <p:nvPr/>
        </p:nvGrpSpPr>
        <p:grpSpPr>
          <a:xfrm>
            <a:off x="6344934" y="2504592"/>
            <a:ext cx="5798351" cy="343864"/>
            <a:chOff x="5916156" y="4016141"/>
            <a:chExt cx="8697518" cy="515796"/>
          </a:xfrm>
        </p:grpSpPr>
        <p:grpSp>
          <p:nvGrpSpPr>
            <p:cNvPr id="243" name="Google Shape;243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44" name="Google Shape;244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45" name="Google Shape;245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" name="Google Shape;246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47" name="Google Shape;247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8" name="Google Shape;248;p8"/>
            <p:cNvSpPr txBox="1"/>
            <p:nvPr/>
          </p:nvSpPr>
          <p:spPr>
            <a:xfrm>
              <a:off x="6650417" y="4060774"/>
              <a:ext cx="7963257" cy="403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Les pré collecteurs sont payés à la main.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pic>
        <p:nvPicPr>
          <p:cNvPr id="249" name="Google Shape;2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00" y="259286"/>
            <a:ext cx="1337618" cy="146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73500" y="528660"/>
            <a:ext cx="1261043" cy="945297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51" name="Google Shape;251;p8"/>
          <p:cNvGrpSpPr/>
          <p:nvPr/>
        </p:nvGrpSpPr>
        <p:grpSpPr>
          <a:xfrm>
            <a:off x="6047335" y="2066221"/>
            <a:ext cx="118909" cy="4079565"/>
            <a:chOff x="0" y="-19050"/>
            <a:chExt cx="12543" cy="1240389"/>
          </a:xfrm>
        </p:grpSpPr>
        <p:sp>
          <p:nvSpPr>
            <p:cNvPr id="252" name="Google Shape;252;p8"/>
            <p:cNvSpPr/>
            <p:nvPr/>
          </p:nvSpPr>
          <p:spPr>
            <a:xfrm>
              <a:off x="0" y="0"/>
              <a:ext cx="12543" cy="1221339"/>
            </a:xfrm>
            <a:custGeom>
              <a:rect b="b" l="l" r="r" t="t"/>
              <a:pathLst>
                <a:path extrusionOk="0" h="1221339" w="12543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  <a:ln>
              <a:noFill/>
            </a:ln>
          </p:spPr>
        </p:sp>
        <p:sp>
          <p:nvSpPr>
            <p:cNvPr id="253" name="Google Shape;253;p8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5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8"/>
          <p:cNvGrpSpPr/>
          <p:nvPr/>
        </p:nvGrpSpPr>
        <p:grpSpPr>
          <a:xfrm>
            <a:off x="278692" y="2541274"/>
            <a:ext cx="5798351" cy="538610"/>
            <a:chOff x="5916156" y="3943868"/>
            <a:chExt cx="8697518" cy="807915"/>
          </a:xfrm>
        </p:grpSpPr>
        <p:grpSp>
          <p:nvGrpSpPr>
            <p:cNvPr id="255" name="Google Shape;255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56" name="Google Shape;256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57" name="Google Shape;257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8" name="Google Shape;258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59" name="Google Shape;259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0" name="Google Shape;260;p8"/>
            <p:cNvSpPr txBox="1"/>
            <p:nvPr/>
          </p:nvSpPr>
          <p:spPr>
            <a:xfrm>
              <a:off x="6650417" y="3943868"/>
              <a:ext cx="7963257" cy="807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Sing Pay, moyen de recouvrement instantané via airtelmoney et moov money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61" name="Google Shape;261;p8"/>
          <p:cNvGrpSpPr/>
          <p:nvPr/>
        </p:nvGrpSpPr>
        <p:grpSpPr>
          <a:xfrm>
            <a:off x="268493" y="3529767"/>
            <a:ext cx="5775494" cy="343864"/>
            <a:chOff x="5916156" y="4016141"/>
            <a:chExt cx="8663233" cy="515796"/>
          </a:xfrm>
        </p:grpSpPr>
        <p:grpSp>
          <p:nvGrpSpPr>
            <p:cNvPr id="262" name="Google Shape;262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63" name="Google Shape;263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64" name="Google Shape;264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66" name="Google Shape;266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7" name="Google Shape;267;p8"/>
            <p:cNvSpPr txBox="1"/>
            <p:nvPr/>
          </p:nvSpPr>
          <p:spPr>
            <a:xfrm>
              <a:off x="6616132" y="4038895"/>
              <a:ext cx="7963257" cy="403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Suivi a temps réel à l’aide d’une cartographie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267497" y="5417821"/>
            <a:ext cx="5765005" cy="343864"/>
            <a:chOff x="5916156" y="4016141"/>
            <a:chExt cx="8647499" cy="515796"/>
          </a:xfrm>
        </p:grpSpPr>
        <p:grpSp>
          <p:nvGrpSpPr>
            <p:cNvPr id="269" name="Google Shape;269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70" name="Google Shape;270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71" name="Google Shape;271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2" name="Google Shape;272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73" name="Google Shape;273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4" name="Google Shape;274;p8"/>
            <p:cNvSpPr txBox="1"/>
            <p:nvPr/>
          </p:nvSpPr>
          <p:spPr>
            <a:xfrm>
              <a:off x="6600398" y="4030263"/>
              <a:ext cx="7963257" cy="370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Système de notification et rappel de planning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75" name="Google Shape;275;p8"/>
          <p:cNvGrpSpPr/>
          <p:nvPr/>
        </p:nvGrpSpPr>
        <p:grpSpPr>
          <a:xfrm>
            <a:off x="6344934" y="5388066"/>
            <a:ext cx="5798351" cy="568364"/>
            <a:chOff x="5916156" y="4016141"/>
            <a:chExt cx="8697518" cy="852546"/>
          </a:xfrm>
        </p:grpSpPr>
        <p:grpSp>
          <p:nvGrpSpPr>
            <p:cNvPr id="276" name="Google Shape;276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77" name="Google Shape;277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78" name="Google Shape;278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9" name="Google Shape;279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80" name="Google Shape;280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1" name="Google Shape;281;p8"/>
            <p:cNvSpPr txBox="1"/>
            <p:nvPr/>
          </p:nvSpPr>
          <p:spPr>
            <a:xfrm>
              <a:off x="6650417" y="4060773"/>
              <a:ext cx="7963257" cy="8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Les pré collecteurs utilisent un calendrier  pour planifier leur  tourné de ramassage d’ordure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82" name="Google Shape;282;p8"/>
          <p:cNvGrpSpPr/>
          <p:nvPr/>
        </p:nvGrpSpPr>
        <p:grpSpPr>
          <a:xfrm>
            <a:off x="268493" y="4407220"/>
            <a:ext cx="5775494" cy="538609"/>
            <a:chOff x="5916156" y="3959144"/>
            <a:chExt cx="8663233" cy="807914"/>
          </a:xfrm>
        </p:grpSpPr>
        <p:grpSp>
          <p:nvGrpSpPr>
            <p:cNvPr id="283" name="Google Shape;283;p8"/>
            <p:cNvGrpSpPr/>
            <p:nvPr/>
          </p:nvGrpSpPr>
          <p:grpSpPr>
            <a:xfrm flipH="1">
              <a:off x="5916156" y="4016141"/>
              <a:ext cx="585574" cy="515796"/>
              <a:chOff x="14372985" y="3913002"/>
              <a:chExt cx="585574" cy="515796"/>
            </a:xfrm>
          </p:grpSpPr>
          <p:grpSp>
            <p:nvGrpSpPr>
              <p:cNvPr id="284" name="Google Shape;284;p8"/>
              <p:cNvGrpSpPr/>
              <p:nvPr/>
            </p:nvGrpSpPr>
            <p:grpSpPr>
              <a:xfrm>
                <a:off x="14372985" y="3913002"/>
                <a:ext cx="585574" cy="515796"/>
                <a:chOff x="0" y="0"/>
                <a:chExt cx="634396" cy="558800"/>
              </a:xfrm>
            </p:grpSpPr>
            <p:sp>
              <p:nvSpPr>
                <p:cNvPr id="285" name="Google Shape;285;p8"/>
                <p:cNvSpPr/>
                <p:nvPr/>
              </p:nvSpPr>
              <p:spPr>
                <a:xfrm>
                  <a:off x="161321" y="13642"/>
                  <a:ext cx="473075" cy="482474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6" name="Google Shape;286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87" name="Google Shape;287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8" name="Google Shape;288;p8"/>
            <p:cNvSpPr txBox="1"/>
            <p:nvPr/>
          </p:nvSpPr>
          <p:spPr>
            <a:xfrm>
              <a:off x="6616132" y="3959144"/>
              <a:ext cx="7963257" cy="8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Fourniture de kit de travail: gilet, gant, sachet poubelle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>
            <a:off x="6393622" y="4373509"/>
            <a:ext cx="4961437" cy="561228"/>
            <a:chOff x="5994609" y="4016141"/>
            <a:chExt cx="7052843" cy="841841"/>
          </a:xfrm>
        </p:grpSpPr>
        <p:grpSp>
          <p:nvGrpSpPr>
            <p:cNvPr id="290" name="Google Shape;290;p8"/>
            <p:cNvGrpSpPr/>
            <p:nvPr/>
          </p:nvGrpSpPr>
          <p:grpSpPr>
            <a:xfrm flipH="1">
              <a:off x="5994609" y="4016141"/>
              <a:ext cx="507121" cy="515796"/>
              <a:chOff x="14372985" y="3913002"/>
              <a:chExt cx="507121" cy="515796"/>
            </a:xfrm>
          </p:grpSpPr>
          <p:grpSp>
            <p:nvGrpSpPr>
              <p:cNvPr id="291" name="Google Shape;291;p8"/>
              <p:cNvGrpSpPr/>
              <p:nvPr/>
            </p:nvGrpSpPr>
            <p:grpSpPr>
              <a:xfrm>
                <a:off x="14372985" y="3913002"/>
                <a:ext cx="507121" cy="515796"/>
                <a:chOff x="0" y="0"/>
                <a:chExt cx="549402" cy="558800"/>
              </a:xfrm>
            </p:grpSpPr>
            <p:sp>
              <p:nvSpPr>
                <p:cNvPr id="292" name="Google Shape;292;p8"/>
                <p:cNvSpPr/>
                <p:nvPr/>
              </p:nvSpPr>
              <p:spPr>
                <a:xfrm>
                  <a:off x="38100" y="38100"/>
                  <a:ext cx="473075" cy="482473"/>
                </a:xfrm>
                <a:custGeom>
                  <a:rect b="b" l="l" r="r" t="t"/>
                  <a:pathLst>
                    <a:path extrusionOk="0" h="482473" w="473075">
                      <a:moveTo>
                        <a:pt x="0" y="241300"/>
                      </a:moveTo>
                      <a:cubicBezTo>
                        <a:pt x="0" y="108077"/>
                        <a:pt x="105918" y="0"/>
                        <a:pt x="236601" y="0"/>
                      </a:cubicBezTo>
                      <a:cubicBezTo>
                        <a:pt x="367284" y="0"/>
                        <a:pt x="473075" y="108077"/>
                        <a:pt x="473075" y="241300"/>
                      </a:cubicBezTo>
                      <a:cubicBezTo>
                        <a:pt x="473075" y="374523"/>
                        <a:pt x="367157" y="482473"/>
                        <a:pt x="236601" y="482473"/>
                      </a:cubicBezTo>
                      <a:cubicBezTo>
                        <a:pt x="106045" y="482473"/>
                        <a:pt x="0" y="374523"/>
                        <a:pt x="0" y="2413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3" name="Google Shape;293;p8"/>
                <p:cNvSpPr/>
                <p:nvPr/>
              </p:nvSpPr>
              <p:spPr>
                <a:xfrm>
                  <a:off x="0" y="0"/>
                  <a:ext cx="549402" cy="558800"/>
                </a:xfrm>
                <a:custGeom>
                  <a:rect b="b" l="l" r="r" t="t"/>
                  <a:pathLst>
                    <a:path extrusionOk="0" h="558800" w="549402">
                      <a:moveTo>
                        <a:pt x="0" y="279400"/>
                      </a:moveTo>
                      <a:cubicBezTo>
                        <a:pt x="0" y="125730"/>
                        <a:pt x="122301" y="0"/>
                        <a:pt x="274701" y="0"/>
                      </a:cubicBezTo>
                      <a:lnTo>
                        <a:pt x="274701" y="38100"/>
                      </a:lnTo>
                      <a:lnTo>
                        <a:pt x="274701" y="0"/>
                      </a:lnTo>
                      <a:cubicBezTo>
                        <a:pt x="427101" y="0"/>
                        <a:pt x="549402" y="125730"/>
                        <a:pt x="549402" y="279400"/>
                      </a:cubicBezTo>
                      <a:lnTo>
                        <a:pt x="511302" y="279400"/>
                      </a:lnTo>
                      <a:lnTo>
                        <a:pt x="549402" y="279400"/>
                      </a:lnTo>
                      <a:cubicBezTo>
                        <a:pt x="549402" y="432943"/>
                        <a:pt x="427101" y="558800"/>
                        <a:pt x="274701" y="558800"/>
                      </a:cubicBezTo>
                      <a:lnTo>
                        <a:pt x="274701" y="520700"/>
                      </a:lnTo>
                      <a:lnTo>
                        <a:pt x="274701" y="558800"/>
                      </a:lnTo>
                      <a:cubicBezTo>
                        <a:pt x="122301" y="558673"/>
                        <a:pt x="0" y="432943"/>
                        <a:pt x="0" y="279400"/>
                      </a:cubicBezTo>
                      <a:lnTo>
                        <a:pt x="38100" y="279400"/>
                      </a:lnTo>
                      <a:lnTo>
                        <a:pt x="76200" y="279400"/>
                      </a:lnTo>
                      <a:lnTo>
                        <a:pt x="38100" y="279400"/>
                      </a:lnTo>
                      <a:lnTo>
                        <a:pt x="0" y="279400"/>
                      </a:lnTo>
                      <a:moveTo>
                        <a:pt x="76327" y="279400"/>
                      </a:moveTo>
                      <a:cubicBezTo>
                        <a:pt x="76327" y="300482"/>
                        <a:pt x="59182" y="317500"/>
                        <a:pt x="38227" y="317500"/>
                      </a:cubicBezTo>
                      <a:cubicBezTo>
                        <a:pt x="17272" y="317500"/>
                        <a:pt x="127" y="300355"/>
                        <a:pt x="127" y="279400"/>
                      </a:cubicBezTo>
                      <a:cubicBezTo>
                        <a:pt x="127" y="258445"/>
                        <a:pt x="17272" y="241300"/>
                        <a:pt x="38227" y="241300"/>
                      </a:cubicBezTo>
                      <a:cubicBezTo>
                        <a:pt x="59182" y="241300"/>
                        <a:pt x="76327" y="258445"/>
                        <a:pt x="76327" y="279400"/>
                      </a:cubicBezTo>
                      <a:cubicBezTo>
                        <a:pt x="76327" y="392303"/>
                        <a:pt x="165862" y="482473"/>
                        <a:pt x="274701" y="482473"/>
                      </a:cubicBezTo>
                      <a:cubicBezTo>
                        <a:pt x="383540" y="482473"/>
                        <a:pt x="473075" y="392176"/>
                        <a:pt x="473075" y="279400"/>
                      </a:cubicBezTo>
                      <a:cubicBezTo>
                        <a:pt x="473075" y="166624"/>
                        <a:pt x="383540" y="76327"/>
                        <a:pt x="274701" y="76327"/>
                      </a:cubicBezTo>
                      <a:lnTo>
                        <a:pt x="274701" y="38100"/>
                      </a:lnTo>
                      <a:lnTo>
                        <a:pt x="274701" y="76200"/>
                      </a:lnTo>
                      <a:cubicBezTo>
                        <a:pt x="165862" y="76327"/>
                        <a:pt x="76327" y="166497"/>
                        <a:pt x="76327" y="279400"/>
                      </a:cubicBezTo>
                      <a:close/>
                    </a:path>
                  </a:pathLst>
                </a:custGeom>
                <a:solidFill>
                  <a:srgbClr val="397D5A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94" name="Google Shape;294;p8"/>
              <p:cNvSpPr/>
              <p:nvPr/>
            </p:nvSpPr>
            <p:spPr>
              <a:xfrm>
                <a:off x="14516869" y="4062535"/>
                <a:ext cx="219213" cy="216634"/>
              </a:xfrm>
              <a:custGeom>
                <a:rect b="b" l="l" r="r" t="t"/>
                <a:pathLst>
                  <a:path extrusionOk="0"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397D5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5" name="Google Shape;295;p8"/>
            <p:cNvSpPr txBox="1"/>
            <p:nvPr/>
          </p:nvSpPr>
          <p:spPr>
            <a:xfrm>
              <a:off x="6764156" y="4083348"/>
              <a:ext cx="6283296" cy="7746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80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45">
                  <a:solidFill>
                    <a:srgbClr val="397D5A"/>
                  </a:solidFill>
                  <a:latin typeface="Fredoka Medium"/>
                  <a:ea typeface="Fredoka Medium"/>
                  <a:cs typeface="Fredoka Medium"/>
                  <a:sym typeface="Fredoka Medium"/>
                </a:rPr>
                <a:t>Combinaison démodé, et non identifiable,  sac de riz pour emballage des ordures </a:t>
              </a:r>
              <a:endParaRPr sz="1545">
                <a:solidFill>
                  <a:srgbClr val="397D5A"/>
                </a:solidFill>
                <a:latin typeface="Fredoka Medium"/>
                <a:ea typeface="Fredoka Medium"/>
                <a:cs typeface="Fredoka Medium"/>
                <a:sym typeface="Fredoka Medium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/>
          <p:nvPr/>
        </p:nvSpPr>
        <p:spPr>
          <a:xfrm>
            <a:off x="-10161" y="1"/>
            <a:ext cx="12202161" cy="689236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301" name="Google Shape;301;p9"/>
          <p:cNvSpPr txBox="1"/>
          <p:nvPr/>
        </p:nvSpPr>
        <p:spPr>
          <a:xfrm>
            <a:off x="558800" y="2368726"/>
            <a:ext cx="11430000" cy="1112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4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334">
                <a:solidFill>
                  <a:srgbClr val="FFFFFF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La Solution</a:t>
            </a:r>
            <a:endParaRPr/>
          </a:p>
        </p:txBody>
      </p:sp>
      <p:sp>
        <p:nvSpPr>
          <p:cNvPr id="302" name="Google Shape;302;p9"/>
          <p:cNvSpPr txBox="1"/>
          <p:nvPr/>
        </p:nvSpPr>
        <p:spPr>
          <a:xfrm>
            <a:off x="3508357" y="4060342"/>
            <a:ext cx="5530885" cy="3304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37">
                <a:solidFill>
                  <a:srgbClr val="F5FFF5"/>
                </a:solidFill>
                <a:latin typeface="Fredoka Medium"/>
                <a:ea typeface="Fredoka Medium"/>
                <a:cs typeface="Fredoka Medium"/>
                <a:sym typeface="Fredoka Medium"/>
              </a:rPr>
              <a:t>WULU</a:t>
            </a:r>
            <a:endParaRPr sz="2037">
              <a:solidFill>
                <a:srgbClr val="F5FFF5"/>
              </a:solidFill>
              <a:latin typeface="Fredoka Medium"/>
              <a:ea typeface="Fredoka Medium"/>
              <a:cs typeface="Fredoka Medium"/>
              <a:sym typeface="Fredoka Medium"/>
            </a:endParaRPr>
          </a:p>
        </p:txBody>
      </p:sp>
      <p:sp>
        <p:nvSpPr>
          <p:cNvPr id="303" name="Google Shape;303;p9"/>
          <p:cNvSpPr/>
          <p:nvPr/>
        </p:nvSpPr>
        <p:spPr>
          <a:xfrm rot="10800000">
            <a:off x="-2534169" y="0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9"/>
          <p:cNvSpPr/>
          <p:nvPr/>
        </p:nvSpPr>
        <p:spPr>
          <a:xfrm flipH="1">
            <a:off x="9657832" y="2361004"/>
            <a:ext cx="5068337" cy="4496997"/>
          </a:xfrm>
          <a:custGeom>
            <a:rect b="b" l="l" r="r" t="t"/>
            <a:pathLst>
              <a:path extrusionOk="0"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2023-10-04T17:50:20Z</dcterms:created>
  <dc:creator>AKEWA</dc:creator>
</cp:coreProperties>
</file>