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9" roundtripDataSignature="AMtx7mistnQPKMnv5APXxGKvc4MrbaVjL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3F5BB72-CC44-43E9-B640-30E46873B9A3}">
  <a:tblStyle styleId="{F3F5BB72-CC44-43E9-B640-30E46873B9A3}"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FF3E9"/>
          </a:solidFill>
        </a:fill>
      </a:tcStyle>
    </a:wholeTbl>
    <a:band1H>
      <a:tcTxStyle/>
      <a:tcStyle>
        <a:fill>
          <a:solidFill>
            <a:srgbClr val="DEE7D0"/>
          </a:solidFill>
        </a:fill>
      </a:tcStyle>
    </a:band1H>
    <a:band2H>
      <a:tcTxStyle/>
    </a:band2H>
    <a:band1V>
      <a:tcTxStyle/>
      <a:tcStyle>
        <a:fill>
          <a:solidFill>
            <a:srgbClr val="DEE7D0"/>
          </a:solidFill>
        </a:fill>
      </a:tcStyle>
    </a:band1V>
    <a:band2V>
      <a:tcTxStyle/>
    </a:band2V>
    <a:lastCol>
      <a:tcTxStyle b="on" i="off">
        <a:font>
          <a:latin typeface="Calibri"/>
          <a:ea typeface="Calibri"/>
          <a:cs typeface="Calibri"/>
        </a:font>
        <a:schemeClr val="lt1"/>
      </a:tcTxStyle>
      <a:tcStyle>
        <a:fill>
          <a:solidFill>
            <a:schemeClr val="accent3"/>
          </a:solidFill>
        </a:fill>
      </a:tcStyle>
    </a:lastCol>
    <a:firstCol>
      <a:tcTxStyle b="on" i="off">
        <a:font>
          <a:latin typeface="Calibri"/>
          <a:ea typeface="Calibri"/>
          <a:cs typeface="Calibri"/>
        </a:font>
        <a:schemeClr val="lt1"/>
      </a:tcTxStyle>
      <a:tcStyle>
        <a:fill>
          <a:solidFill>
            <a:schemeClr val="accent3"/>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3"/>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3"/>
          </a:solidFill>
        </a:fill>
      </a:tcStyle>
    </a:firstRow>
    <a:neCell>
      <a:tcTxStyle/>
    </a:neCell>
    <a:nwCell>
      <a:tcTxStyle/>
    </a:nwCell>
  </a:tblStyle>
  <a:tblStyle styleId="{6A469891-57E2-447F-B9B0-A0CB6E7FCBE7}" styleName="Table_1">
    <a:wholeTbl>
      <a:tcTxStyle b="off" i="off">
        <a:font>
          <a:latin typeface="Calibri"/>
          <a:ea typeface="Calibri"/>
          <a:cs typeface="Calibri"/>
        </a:font>
        <a:schemeClr val="dk1"/>
      </a:tcTxStyle>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chemeClr val="accent3"/>
              </a:solidFill>
              <a:prstDash val="solid"/>
              <a:round/>
              <a:headEnd len="sm" w="sm" type="none"/>
              <a:tailEnd len="sm" w="sm" type="none"/>
            </a:ln>
          </a:insideH>
          <a:insideV>
            <a:ln cap="flat" cmpd="sng" w="9525">
              <a:solidFill>
                <a:schemeClr val="accent3"/>
              </a:solidFill>
              <a:prstDash val="solid"/>
              <a:round/>
              <a:headEnd len="sm" w="sm" type="none"/>
              <a:tailEnd len="sm" w="sm" type="none"/>
            </a:ln>
          </a:insideV>
        </a:tcBdr>
        <a:fill>
          <a:solidFill>
            <a:srgbClr val="FFFFFF">
              <a:alpha val="0"/>
            </a:srgbClr>
          </a:solidFill>
        </a:fill>
      </a:tcStyle>
    </a:wholeTbl>
    <a:band1H>
      <a:tcTxStyle/>
      <a:tcStyle>
        <a:fill>
          <a:solidFill>
            <a:schemeClr val="accent3">
              <a:alpha val="40000"/>
            </a:schemeClr>
          </a:solidFill>
        </a:fill>
      </a:tcStyle>
    </a:band1H>
    <a:band2H>
      <a:tcTxStyle/>
    </a:band2H>
    <a:band1V>
      <a:tcTxStyle/>
      <a:tcStyle>
        <a:tcBdr>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tcBdr>
        <a:fill>
          <a:solidFill>
            <a:schemeClr val="accent3">
              <a:alpha val="40000"/>
            </a:schemeClr>
          </a:solidFill>
        </a:fill>
      </a:tcStyle>
    </a:band1V>
    <a:band2V>
      <a:tcTxStyle/>
    </a:band2V>
    <a:lastCol>
      <a:tcTxStyle b="on"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chemeClr val="accent3"/>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tcStyle>
    </a:lastCol>
    <a:firstCol>
      <a:tcTxStyle b="on"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chemeClr val="accent3"/>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tcStyle>
    </a:firstCol>
    <a:lastRow>
      <a:tcTxStyle b="on" i="off"/>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accent3"/>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lastRow>
    <a:seCell>
      <a:tcTxStyle/>
    </a:seCell>
    <a:swCell>
      <a:tcTxStyle/>
    </a:swCell>
    <a:firstRow>
      <a:tcTxStyle b="on" i="off">
        <a:font>
          <a:latin typeface="Calibri"/>
          <a:ea typeface="Calibri"/>
          <a:cs typeface="Calibri"/>
        </a:font>
        <a:schemeClr val="lt1"/>
      </a:tcTxStyle>
      <a:tcStyle>
        <a:tcBdr>
          <a:left>
            <a:ln cap="flat" cmpd="sng" w="9525">
              <a:solidFill>
                <a:schemeClr val="accent3"/>
              </a:solidFill>
              <a:prstDash val="solid"/>
              <a:round/>
              <a:headEnd len="sm" w="sm" type="none"/>
              <a:tailEnd len="sm" w="sm" type="none"/>
            </a:ln>
          </a:left>
          <a:right>
            <a:ln cap="flat" cmpd="sng" w="9525">
              <a:solidFill>
                <a:schemeClr val="accent3"/>
              </a:solidFill>
              <a:prstDash val="solid"/>
              <a:round/>
              <a:headEnd len="sm" w="sm" type="none"/>
              <a:tailEnd len="sm" w="sm" type="none"/>
            </a:ln>
          </a:right>
          <a:top>
            <a:ln cap="flat" cmpd="sng" w="9525">
              <a:solidFill>
                <a:schemeClr val="accent3"/>
              </a:solidFill>
              <a:prstDash val="solid"/>
              <a:round/>
              <a:headEnd len="sm" w="sm" type="none"/>
              <a:tailEnd len="sm" w="sm" type="none"/>
            </a:ln>
          </a:top>
          <a:bottom>
            <a:ln cap="flat" cmpd="sng" w="9525">
              <a:solidFill>
                <a:schemeClr val="lt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accent3"/>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r">
              <a:spcBef>
                <a:spcPts val="0"/>
              </a:spcBef>
              <a:spcAft>
                <a:spcPts val="0"/>
              </a:spcAft>
              <a:buNone/>
            </a:pPr>
            <a:r>
              <a:rPr b="0" i="0" lang="fr-FR" sz="1200" u="none" cap="none" strike="noStrike">
                <a:solidFill>
                  <a:schemeClr val="dk1"/>
                </a:solidFill>
                <a:latin typeface="Calibri"/>
                <a:ea typeface="Calibri"/>
                <a:cs typeface="Calibri"/>
                <a:sym typeface="Calibri"/>
              </a:rPr>
              <a:t>#</a:t>
            </a:r>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1" name="Google Shape;25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8" name="Google Shape;358;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21" name="Shape 21"/>
        <p:cNvGrpSpPr/>
        <p:nvPr/>
      </p:nvGrpSpPr>
      <p:grpSpPr>
        <a:xfrm>
          <a:off x="0" y="0"/>
          <a:ext cx="0" cy="0"/>
          <a:chOff x="0" y="0"/>
          <a:chExt cx="0" cy="0"/>
        </a:xfrm>
      </p:grpSpPr>
      <p:sp>
        <p:nvSpPr>
          <p:cNvPr id="22" name="Google Shape;22;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2"/>
          <p:cNvSpPr/>
          <p:nvPr>
            <p:ph idx="2" type="pic"/>
          </p:nvPr>
        </p:nvSpPr>
        <p:spPr>
          <a:xfrm>
            <a:off x="1792288" y="612775"/>
            <a:ext cx="5486400" cy="4114800"/>
          </a:xfrm>
          <a:prstGeom prst="rect">
            <a:avLst/>
          </a:prstGeom>
          <a:noFill/>
          <a:ln>
            <a:noFill/>
          </a:ln>
        </p:spPr>
      </p:sp>
      <p:sp>
        <p:nvSpPr>
          <p:cNvPr id="68" name="Google Shape;68;p3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81960"/>
          </a:srgbClr>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jp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5.png"/><Relationship Id="rId4" Type="http://schemas.openxmlformats.org/officeDocument/2006/relationships/image" Target="../media/image13.jpg"/><Relationship Id="rId5" Type="http://schemas.openxmlformats.org/officeDocument/2006/relationships/image" Target="../media/image1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5.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5.png"/><Relationship Id="rId4" Type="http://schemas.openxmlformats.org/officeDocument/2006/relationships/image" Target="../media/image5.png"/><Relationship Id="rId5" Type="http://schemas.openxmlformats.org/officeDocument/2006/relationships/image" Target="../media/image16.jpg"/><Relationship Id="rId6" Type="http://schemas.openxmlformats.org/officeDocument/2006/relationships/image" Target="../media/image1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9.jpg"/><Relationship Id="rId5" Type="http://schemas.openxmlformats.org/officeDocument/2006/relationships/image" Target="../media/image7.jpg"/><Relationship Id="rId6" Type="http://schemas.openxmlformats.org/officeDocument/2006/relationships/image" Target="../media/image6.jpg"/><Relationship Id="rId7" Type="http://schemas.openxmlformats.org/officeDocument/2006/relationships/image" Target="../media/image18.jpg"/><Relationship Id="rId8"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94901"/>
          </a:srgbClr>
        </a:solidFill>
      </p:bgPr>
    </p:bg>
    <p:spTree>
      <p:nvGrpSpPr>
        <p:cNvPr id="88" name="Shape 88"/>
        <p:cNvGrpSpPr/>
        <p:nvPr/>
      </p:nvGrpSpPr>
      <p:grpSpPr>
        <a:xfrm>
          <a:off x="0" y="0"/>
          <a:ext cx="0" cy="0"/>
          <a:chOff x="0" y="0"/>
          <a:chExt cx="0" cy="0"/>
        </a:xfrm>
      </p:grpSpPr>
      <p:cxnSp>
        <p:nvCxnSpPr>
          <p:cNvPr id="89" name="Google Shape;89;p1"/>
          <p:cNvCxnSpPr/>
          <p:nvPr/>
        </p:nvCxnSpPr>
        <p:spPr>
          <a:xfrm>
            <a:off x="1547664" y="6453336"/>
            <a:ext cx="7596336" cy="0"/>
          </a:xfrm>
          <a:prstGeom prst="straightConnector1">
            <a:avLst/>
          </a:prstGeom>
          <a:noFill/>
          <a:ln cap="flat" cmpd="sng" w="38100">
            <a:solidFill>
              <a:srgbClr val="FFCC00"/>
            </a:solidFill>
            <a:prstDash val="solid"/>
            <a:round/>
            <a:headEnd len="sm" w="sm" type="none"/>
            <a:tailEnd len="sm" w="sm" type="none"/>
          </a:ln>
        </p:spPr>
      </p:cxnSp>
      <p:sp>
        <p:nvSpPr>
          <p:cNvPr id="90" name="Google Shape;90;p1"/>
          <p:cNvSpPr/>
          <p:nvPr/>
        </p:nvSpPr>
        <p:spPr>
          <a:xfrm>
            <a:off x="571472" y="100010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91" name="Google Shape;91;p1"/>
          <p:cNvPicPr preferRelativeResize="0"/>
          <p:nvPr/>
        </p:nvPicPr>
        <p:blipFill rotWithShape="1">
          <a:blip r:embed="rId3">
            <a:alphaModFix/>
          </a:blip>
          <a:srcRect b="0" l="0" r="0" t="0"/>
          <a:stretch/>
        </p:blipFill>
        <p:spPr>
          <a:xfrm>
            <a:off x="2857488" y="1000108"/>
            <a:ext cx="3574142" cy="3429000"/>
          </a:xfrm>
          <a:prstGeom prst="rect">
            <a:avLst/>
          </a:prstGeom>
          <a:noFill/>
          <a:ln>
            <a:noFill/>
          </a:ln>
        </p:spPr>
      </p:pic>
      <p:sp>
        <p:nvSpPr>
          <p:cNvPr id="92" name="Google Shape;92;p1"/>
          <p:cNvSpPr txBox="1"/>
          <p:nvPr/>
        </p:nvSpPr>
        <p:spPr>
          <a:xfrm>
            <a:off x="285720" y="4500570"/>
            <a:ext cx="8643998"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3200" u="none" cap="none" strike="noStrike">
                <a:solidFill>
                  <a:srgbClr val="FFCC00"/>
                </a:solidFill>
                <a:latin typeface="Calibri"/>
                <a:ea typeface="Calibri"/>
                <a:cs typeface="Calibri"/>
                <a:sym typeface="Calibri"/>
              </a:rPr>
              <a:t>L’ELITE DES ASSSISTANTS </a:t>
            </a:r>
            <a:endParaRPr/>
          </a:p>
          <a:p>
            <a:pPr indent="0" lvl="0" marL="0" marR="0" rtl="0" algn="ctr">
              <a:spcBef>
                <a:spcPts val="0"/>
              </a:spcBef>
              <a:spcAft>
                <a:spcPts val="0"/>
              </a:spcAft>
              <a:buNone/>
            </a:pPr>
            <a:r>
              <a:rPr b="0" i="0" lang="fr-FR" sz="3200" u="none" cap="none" strike="noStrike">
                <a:solidFill>
                  <a:srgbClr val="FFCC00"/>
                </a:solidFill>
                <a:latin typeface="Calibri"/>
                <a:ea typeface="Calibri"/>
                <a:cs typeface="Calibri"/>
                <a:sym typeface="Calibri"/>
              </a:rPr>
              <a:t>ET GERANTS DE COMMERCE </a:t>
            </a:r>
            <a:endParaRPr/>
          </a:p>
          <a:p>
            <a:pPr indent="0" lvl="0" marL="0" marR="0" rtl="0" algn="ctr">
              <a:spcBef>
                <a:spcPts val="0"/>
              </a:spcBef>
              <a:spcAft>
                <a:spcPts val="0"/>
              </a:spcAft>
              <a:buNone/>
            </a:pPr>
            <a:r>
              <a:rPr b="1" i="0" lang="fr-FR" sz="3200" u="none" cap="none" strike="noStrike">
                <a:solidFill>
                  <a:srgbClr val="FFCC00"/>
                </a:solidFill>
                <a:latin typeface="Calibri"/>
                <a:ea typeface="Calibri"/>
                <a:cs typeface="Calibri"/>
                <a:sym typeface="Calibri"/>
              </a:rPr>
              <a:t>EN QUELQUES CLICS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09" name="Shape 209"/>
        <p:cNvGrpSpPr/>
        <p:nvPr/>
      </p:nvGrpSpPr>
      <p:grpSpPr>
        <a:xfrm>
          <a:off x="0" y="0"/>
          <a:ext cx="0" cy="0"/>
          <a:chOff x="0" y="0"/>
          <a:chExt cx="0" cy="0"/>
        </a:xfrm>
      </p:grpSpPr>
      <p:sp>
        <p:nvSpPr>
          <p:cNvPr id="210" name="Google Shape;210;p10"/>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1" name="Google Shape;211;p10"/>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2" name="Google Shape;212;p10"/>
          <p:cNvSpPr txBox="1"/>
          <p:nvPr/>
        </p:nvSpPr>
        <p:spPr>
          <a:xfrm>
            <a:off x="179512" y="404665"/>
            <a:ext cx="7776864" cy="523220"/>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800">
                <a:solidFill>
                  <a:srgbClr val="FFCC00"/>
                </a:solidFill>
                <a:latin typeface="Arial"/>
                <a:ea typeface="Arial"/>
                <a:cs typeface="Arial"/>
                <a:sym typeface="Arial"/>
              </a:rPr>
              <a:t>LE MARCHE- La taille</a:t>
            </a:r>
            <a:endParaRPr/>
          </a:p>
        </p:txBody>
      </p:sp>
      <p:pic>
        <p:nvPicPr>
          <p:cNvPr id="213" name="Google Shape;213;p10"/>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grpSp>
        <p:nvGrpSpPr>
          <p:cNvPr id="214" name="Google Shape;214;p10"/>
          <p:cNvGrpSpPr/>
          <p:nvPr/>
        </p:nvGrpSpPr>
        <p:grpSpPr>
          <a:xfrm>
            <a:off x="785786" y="1500174"/>
            <a:ext cx="6143668" cy="4429156"/>
            <a:chOff x="428596" y="1500174"/>
            <a:chExt cx="6215106" cy="4572032"/>
          </a:xfrm>
        </p:grpSpPr>
        <p:sp>
          <p:nvSpPr>
            <p:cNvPr id="215" name="Google Shape;215;p10"/>
            <p:cNvSpPr/>
            <p:nvPr/>
          </p:nvSpPr>
          <p:spPr>
            <a:xfrm>
              <a:off x="2285984" y="1500174"/>
              <a:ext cx="4357718" cy="4572032"/>
            </a:xfrm>
            <a:prstGeom prst="ellipse">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10"/>
            <p:cNvSpPr txBox="1"/>
            <p:nvPr/>
          </p:nvSpPr>
          <p:spPr>
            <a:xfrm>
              <a:off x="3000364" y="1643050"/>
              <a:ext cx="2857520" cy="53860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chemeClr val="dk1"/>
                  </a:solidFill>
                  <a:latin typeface="Calibri"/>
                  <a:ea typeface="Calibri"/>
                  <a:cs typeface="Calibri"/>
                  <a:sym typeface="Calibri"/>
                </a:rPr>
                <a:t>88.549</a:t>
              </a:r>
              <a:endParaRPr/>
            </a:p>
            <a:p>
              <a:pPr indent="0" lvl="0" marL="0" marR="0" rtl="0" algn="ctr">
                <a:spcBef>
                  <a:spcPts val="0"/>
                </a:spcBef>
                <a:spcAft>
                  <a:spcPts val="0"/>
                </a:spcAft>
                <a:buNone/>
              </a:pPr>
              <a:r>
                <a:rPr b="1" lang="fr-FR" sz="1100">
                  <a:solidFill>
                    <a:schemeClr val="dk1"/>
                  </a:solidFill>
                  <a:latin typeface="Calibri"/>
                  <a:ea typeface="Calibri"/>
                  <a:cs typeface="Calibri"/>
                  <a:sym typeface="Calibri"/>
                </a:rPr>
                <a:t>localisées</a:t>
              </a:r>
              <a:endParaRPr/>
            </a:p>
          </p:txBody>
        </p:sp>
        <p:sp>
          <p:nvSpPr>
            <p:cNvPr id="217" name="Google Shape;217;p10"/>
            <p:cNvSpPr/>
            <p:nvPr/>
          </p:nvSpPr>
          <p:spPr>
            <a:xfrm>
              <a:off x="2714612" y="2214554"/>
              <a:ext cx="3571900" cy="3786214"/>
            </a:xfrm>
            <a:prstGeom prst="ellipse">
              <a:avLst/>
            </a:prstGeom>
            <a:solidFill>
              <a:srgbClr val="8CB3E3"/>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8" name="Google Shape;218;p10"/>
            <p:cNvSpPr txBox="1"/>
            <p:nvPr/>
          </p:nvSpPr>
          <p:spPr>
            <a:xfrm>
              <a:off x="3714744" y="2357430"/>
              <a:ext cx="1428760" cy="53860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chemeClr val="dk1"/>
                  </a:solidFill>
                  <a:latin typeface="Calibri"/>
                  <a:ea typeface="Calibri"/>
                  <a:cs typeface="Calibri"/>
                  <a:sym typeface="Calibri"/>
                </a:rPr>
                <a:t>66.662</a:t>
              </a:r>
              <a:endParaRPr/>
            </a:p>
            <a:p>
              <a:pPr indent="0" lvl="0" marL="0" marR="0" rtl="0" algn="ctr">
                <a:spcBef>
                  <a:spcPts val="0"/>
                </a:spcBef>
                <a:spcAft>
                  <a:spcPts val="0"/>
                </a:spcAft>
                <a:buNone/>
              </a:pPr>
              <a:r>
                <a:rPr b="1" lang="fr-FR" sz="1100">
                  <a:solidFill>
                    <a:schemeClr val="dk1"/>
                  </a:solidFill>
                  <a:latin typeface="Calibri"/>
                  <a:ea typeface="Calibri"/>
                  <a:cs typeface="Calibri"/>
                  <a:sym typeface="Calibri"/>
                </a:rPr>
                <a:t>en activité</a:t>
              </a:r>
              <a:endParaRPr/>
            </a:p>
          </p:txBody>
        </p:sp>
        <p:sp>
          <p:nvSpPr>
            <p:cNvPr id="219" name="Google Shape;219;p10"/>
            <p:cNvSpPr/>
            <p:nvPr/>
          </p:nvSpPr>
          <p:spPr>
            <a:xfrm>
              <a:off x="3214678" y="3357562"/>
              <a:ext cx="2500330" cy="2643206"/>
            </a:xfrm>
            <a:prstGeom prst="ellipse">
              <a:avLst/>
            </a:prstGeom>
            <a:solidFill>
              <a:srgbClr val="92CCDC"/>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0" name="Google Shape;220;p10"/>
            <p:cNvSpPr txBox="1"/>
            <p:nvPr/>
          </p:nvSpPr>
          <p:spPr>
            <a:xfrm>
              <a:off x="4143372" y="3429000"/>
              <a:ext cx="1214446" cy="53860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chemeClr val="dk1"/>
                  </a:solidFill>
                  <a:latin typeface="Calibri"/>
                  <a:ea typeface="Calibri"/>
                  <a:cs typeface="Calibri"/>
                  <a:sym typeface="Calibri"/>
                </a:rPr>
                <a:t>24.761</a:t>
              </a:r>
              <a:endParaRPr/>
            </a:p>
            <a:p>
              <a:pPr indent="0" lvl="0" marL="0" marR="0" rtl="0" algn="ctr">
                <a:spcBef>
                  <a:spcPts val="0"/>
                </a:spcBef>
                <a:spcAft>
                  <a:spcPts val="0"/>
                </a:spcAft>
                <a:buNone/>
              </a:pPr>
              <a:r>
                <a:rPr b="1" lang="fr-FR" sz="1100">
                  <a:solidFill>
                    <a:schemeClr val="dk1"/>
                  </a:solidFill>
                  <a:latin typeface="Calibri"/>
                  <a:ea typeface="Calibri"/>
                  <a:cs typeface="Calibri"/>
                  <a:sym typeface="Calibri"/>
                </a:rPr>
                <a:t>formalisés</a:t>
              </a:r>
              <a:endParaRPr/>
            </a:p>
          </p:txBody>
        </p:sp>
        <p:sp>
          <p:nvSpPr>
            <p:cNvPr id="221" name="Google Shape;221;p10"/>
            <p:cNvSpPr/>
            <p:nvPr/>
          </p:nvSpPr>
          <p:spPr>
            <a:xfrm>
              <a:off x="3428992" y="3929066"/>
              <a:ext cx="2071702" cy="2071702"/>
            </a:xfrm>
            <a:prstGeom prst="ellipse">
              <a:avLst/>
            </a:prstGeom>
            <a:solidFill>
              <a:srgbClr val="B7CCE4"/>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2" name="Google Shape;222;p10"/>
            <p:cNvSpPr txBox="1"/>
            <p:nvPr/>
          </p:nvSpPr>
          <p:spPr>
            <a:xfrm>
              <a:off x="3714744" y="4000504"/>
              <a:ext cx="928694" cy="53860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chemeClr val="dk1"/>
                  </a:solidFill>
                  <a:latin typeface="Calibri"/>
                  <a:ea typeface="Calibri"/>
                  <a:cs typeface="Calibri"/>
                  <a:sym typeface="Calibri"/>
                </a:rPr>
                <a:t>19.808</a:t>
              </a:r>
              <a:endParaRPr/>
            </a:p>
            <a:p>
              <a:pPr indent="0" lvl="0" marL="0" marR="0" rtl="0" algn="ctr">
                <a:spcBef>
                  <a:spcPts val="0"/>
                </a:spcBef>
                <a:spcAft>
                  <a:spcPts val="0"/>
                </a:spcAft>
                <a:buNone/>
              </a:pPr>
              <a:r>
                <a:rPr b="1" lang="fr-FR" sz="1100">
                  <a:solidFill>
                    <a:schemeClr val="dk1"/>
                  </a:solidFill>
                  <a:latin typeface="Calibri"/>
                  <a:ea typeface="Calibri"/>
                  <a:cs typeface="Calibri"/>
                  <a:sym typeface="Calibri"/>
                </a:rPr>
                <a:t>e/ses ind.</a:t>
              </a:r>
              <a:endParaRPr/>
            </a:p>
          </p:txBody>
        </p:sp>
        <p:sp>
          <p:nvSpPr>
            <p:cNvPr id="223" name="Google Shape;223;p10"/>
            <p:cNvSpPr/>
            <p:nvPr/>
          </p:nvSpPr>
          <p:spPr>
            <a:xfrm>
              <a:off x="3857620" y="4857760"/>
              <a:ext cx="1285884" cy="1214446"/>
            </a:xfrm>
            <a:prstGeom prst="heart">
              <a:avLst/>
            </a:prstGeom>
            <a:solidFill>
              <a:srgbClr val="FFC0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10"/>
            <p:cNvSpPr txBox="1"/>
            <p:nvPr/>
          </p:nvSpPr>
          <p:spPr>
            <a:xfrm>
              <a:off x="4143372" y="5286388"/>
              <a:ext cx="910420" cy="38124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800">
                  <a:solidFill>
                    <a:schemeClr val="dk1"/>
                  </a:solidFill>
                  <a:latin typeface="Calibri"/>
                  <a:ea typeface="Calibri"/>
                  <a:cs typeface="Calibri"/>
                  <a:sym typeface="Calibri"/>
                </a:rPr>
                <a:t>3.961</a:t>
              </a:r>
              <a:endParaRPr/>
            </a:p>
          </p:txBody>
        </p:sp>
        <p:sp>
          <p:nvSpPr>
            <p:cNvPr id="225" name="Google Shape;225;p10"/>
            <p:cNvSpPr txBox="1"/>
            <p:nvPr/>
          </p:nvSpPr>
          <p:spPr>
            <a:xfrm>
              <a:off x="428596" y="5572140"/>
              <a:ext cx="2643206"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fr-FR" sz="1000">
                  <a:solidFill>
                    <a:schemeClr val="dk1"/>
                  </a:solidFill>
                  <a:latin typeface="Calibri"/>
                  <a:ea typeface="Calibri"/>
                  <a:cs typeface="Calibri"/>
                  <a:sym typeface="Calibri"/>
                </a:rPr>
                <a:t>Source 1: banque Mondiale –RGE-2021-2022</a:t>
              </a:r>
              <a:endParaRPr/>
            </a:p>
            <a:p>
              <a:pPr indent="0" lvl="0" marL="0" marR="0" rtl="0" algn="l">
                <a:spcBef>
                  <a:spcPts val="0"/>
                </a:spcBef>
                <a:spcAft>
                  <a:spcPts val="0"/>
                </a:spcAft>
                <a:buNone/>
              </a:pPr>
              <a:r>
                <a:rPr b="1" i="1" lang="fr-FR" sz="1000">
                  <a:solidFill>
                    <a:schemeClr val="dk1"/>
                  </a:solidFill>
                  <a:latin typeface="Calibri"/>
                  <a:ea typeface="Calibri"/>
                  <a:cs typeface="Calibri"/>
                  <a:sym typeface="Calibri"/>
                </a:rPr>
                <a:t>Source 2:  ANPI 2023</a:t>
              </a: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29" name="Shape 229"/>
        <p:cNvGrpSpPr/>
        <p:nvPr/>
      </p:nvGrpSpPr>
      <p:grpSpPr>
        <a:xfrm>
          <a:off x="0" y="0"/>
          <a:ext cx="0" cy="0"/>
          <a:chOff x="0" y="0"/>
          <a:chExt cx="0" cy="0"/>
        </a:xfrm>
      </p:grpSpPr>
      <p:sp>
        <p:nvSpPr>
          <p:cNvPr id="230" name="Google Shape;230;p11"/>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1" name="Google Shape;231;p11"/>
          <p:cNvSpPr/>
          <p:nvPr/>
        </p:nvSpPr>
        <p:spPr>
          <a:xfrm>
            <a:off x="8286776" y="1571612"/>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2" name="Google Shape;232;p11"/>
          <p:cNvSpPr txBox="1"/>
          <p:nvPr/>
        </p:nvSpPr>
        <p:spPr>
          <a:xfrm>
            <a:off x="179512" y="404665"/>
            <a:ext cx="7776864" cy="523220"/>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800">
                <a:solidFill>
                  <a:srgbClr val="FFCC00"/>
                </a:solidFill>
                <a:latin typeface="Arial"/>
                <a:ea typeface="Arial"/>
                <a:cs typeface="Arial"/>
                <a:sym typeface="Arial"/>
              </a:rPr>
              <a:t>LE MARCHE - La cible</a:t>
            </a:r>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233" name="Google Shape;233;p11"/>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234" name="Google Shape;234;p11"/>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Silhouette de chefs d'entreprises illustration libre de droit sur  IllustraBank.com" id="235" name="Google Shape;235;p11"/>
          <p:cNvPicPr preferRelativeResize="0"/>
          <p:nvPr/>
        </p:nvPicPr>
        <p:blipFill rotWithShape="1">
          <a:blip r:embed="rId3">
            <a:alphaModFix/>
          </a:blip>
          <a:srcRect b="0" l="0" r="0" t="0"/>
          <a:stretch/>
        </p:blipFill>
        <p:spPr>
          <a:xfrm>
            <a:off x="714348" y="1357298"/>
            <a:ext cx="2543175" cy="1800225"/>
          </a:xfrm>
          <a:prstGeom prst="rect">
            <a:avLst/>
          </a:prstGeom>
          <a:noFill/>
          <a:ln>
            <a:noFill/>
          </a:ln>
        </p:spPr>
      </p:pic>
      <p:sp>
        <p:nvSpPr>
          <p:cNvPr id="236" name="Google Shape;236;p11"/>
          <p:cNvSpPr txBox="1"/>
          <p:nvPr/>
        </p:nvSpPr>
        <p:spPr>
          <a:xfrm>
            <a:off x="3286116" y="2786058"/>
            <a:ext cx="5214974" cy="32316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2800">
                <a:solidFill>
                  <a:schemeClr val="dk1"/>
                </a:solidFill>
                <a:latin typeface="Calibri"/>
                <a:ea typeface="Calibri"/>
                <a:cs typeface="Calibri"/>
                <a:sym typeface="Calibri"/>
              </a:rPr>
              <a:t>CHEFS DE  D’ENTREPRISES DE TPE</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(1 à 5 salariés)</a:t>
            </a:r>
            <a:endParaRPr/>
          </a:p>
          <a:p>
            <a:pPr indent="0" lvl="0" marL="0" marR="0" rtl="0" algn="ctr">
              <a:spcBef>
                <a:spcPts val="0"/>
              </a:spcBef>
              <a:spcAft>
                <a:spcPts val="0"/>
              </a:spcAft>
              <a:buNone/>
            </a:pPr>
            <a:r>
              <a:t/>
            </a:r>
            <a:endParaRPr b="1" sz="16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sz="16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Société de services</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Organisme de formation</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Start up</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Association</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Coach</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Artisan</a:t>
            </a:r>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Avocat, Huissier,Notaire</a:t>
            </a:r>
            <a:endParaRPr b="1" sz="16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1600">
                <a:solidFill>
                  <a:schemeClr val="dk1"/>
                </a:solidFill>
                <a:latin typeface="Calibri"/>
                <a:ea typeface="Calibri"/>
                <a:cs typeface="Calibri"/>
                <a:sym typeface="Calibri"/>
              </a:rPr>
              <a:t>Professionnel de la santé</a:t>
            </a:r>
            <a:endParaRPr/>
          </a:p>
        </p:txBody>
      </p:sp>
      <p:pic>
        <p:nvPicPr>
          <p:cNvPr id="237" name="Google Shape;237;p11"/>
          <p:cNvPicPr preferRelativeResize="0"/>
          <p:nvPr/>
        </p:nvPicPr>
        <p:blipFill rotWithShape="1">
          <a:blip r:embed="rId4">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41" name="Shape 241"/>
        <p:cNvGrpSpPr/>
        <p:nvPr/>
      </p:nvGrpSpPr>
      <p:grpSpPr>
        <a:xfrm>
          <a:off x="0" y="0"/>
          <a:ext cx="0" cy="0"/>
          <a:chOff x="0" y="0"/>
          <a:chExt cx="0" cy="0"/>
        </a:xfrm>
      </p:grpSpPr>
      <p:sp>
        <p:nvSpPr>
          <p:cNvPr id="242" name="Google Shape;242;p12"/>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3" name="Google Shape;243;p12"/>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4" name="Google Shape;244;p12"/>
          <p:cNvSpPr txBox="1"/>
          <p:nvPr/>
        </p:nvSpPr>
        <p:spPr>
          <a:xfrm>
            <a:off x="0" y="428604"/>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DESCRIPTION DU MODELE ECONOMIQUE</a:t>
            </a:r>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245" name="Google Shape;245;p12"/>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246" name="Google Shape;246;p12"/>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247" name="Google Shape;247;p12"/>
          <p:cNvGraphicFramePr/>
          <p:nvPr/>
        </p:nvGraphicFramePr>
        <p:xfrm>
          <a:off x="357158" y="1214417"/>
          <a:ext cx="3000000" cy="3000000"/>
        </p:xfrm>
        <a:graphic>
          <a:graphicData uri="http://schemas.openxmlformats.org/drawingml/2006/table">
            <a:tbl>
              <a:tblPr bandRow="1" firstRow="1">
                <a:noFill/>
                <a:tableStyleId>{F3F5BB72-CC44-43E9-B640-30E46873B9A3}</a:tableStyleId>
              </a:tblPr>
              <a:tblGrid>
                <a:gridCol w="2833700"/>
                <a:gridCol w="2833700"/>
                <a:gridCol w="2833700"/>
              </a:tblGrid>
              <a:tr h="274975">
                <a:tc>
                  <a:txBody>
                    <a:bodyPr/>
                    <a:lstStyle/>
                    <a:p>
                      <a:pPr indent="0" lvl="0" marL="0" marR="0" rtl="0" algn="l">
                        <a:spcBef>
                          <a:spcPts val="0"/>
                        </a:spcBef>
                        <a:spcAft>
                          <a:spcPts val="0"/>
                        </a:spcAft>
                        <a:buNone/>
                      </a:pPr>
                      <a:r>
                        <a:rPr lang="fr-FR" sz="1200" u="none" cap="none" strike="noStrike"/>
                        <a:t>Désignation</a:t>
                      </a:r>
                      <a:endParaRPr/>
                    </a:p>
                  </a:txBody>
                  <a:tcPr marT="45725" marB="45725" marR="91450" marL="91450"/>
                </a:tc>
                <a:tc>
                  <a:txBody>
                    <a:bodyPr/>
                    <a:lstStyle/>
                    <a:p>
                      <a:pPr indent="0" lvl="0" marL="0" marR="0" rtl="0" algn="l">
                        <a:spcBef>
                          <a:spcPts val="0"/>
                        </a:spcBef>
                        <a:spcAft>
                          <a:spcPts val="0"/>
                        </a:spcAft>
                        <a:buNone/>
                      </a:pPr>
                      <a:r>
                        <a:rPr lang="fr-FR" sz="1200"/>
                        <a:t>Prix</a:t>
                      </a:r>
                      <a:endParaRPr/>
                    </a:p>
                  </a:txBody>
                  <a:tcPr marT="45725" marB="45725" marR="91450" marL="91450"/>
                </a:tc>
                <a:tc>
                  <a:txBody>
                    <a:bodyPr/>
                    <a:lstStyle/>
                    <a:p>
                      <a:pPr indent="0" lvl="0" marL="0" marR="0" rtl="0" algn="l">
                        <a:spcBef>
                          <a:spcPts val="0"/>
                        </a:spcBef>
                        <a:spcAft>
                          <a:spcPts val="0"/>
                        </a:spcAft>
                        <a:buNone/>
                      </a:pPr>
                      <a:r>
                        <a:rPr lang="fr-FR" sz="1200"/>
                        <a:t>Périodicité</a:t>
                      </a:r>
                      <a:endParaRPr/>
                    </a:p>
                  </a:txBody>
                  <a:tcPr marT="45725" marB="45725" marR="91450" marL="91450"/>
                </a:tc>
              </a:tr>
              <a:tr h="274975">
                <a:tc gridSpan="2">
                  <a:txBody>
                    <a:bodyPr/>
                    <a:lstStyle/>
                    <a:p>
                      <a:pPr indent="0" lvl="0" marL="0" marR="0" rtl="0" algn="l">
                        <a:spcBef>
                          <a:spcPts val="0"/>
                        </a:spcBef>
                        <a:spcAft>
                          <a:spcPts val="0"/>
                        </a:spcAft>
                        <a:buNone/>
                      </a:pPr>
                      <a:r>
                        <a:rPr b="1" lang="fr-FR" sz="1200" u="sng"/>
                        <a:t>Frais d’accès aux ressources de la plateforme</a:t>
                      </a:r>
                      <a:endParaRPr/>
                    </a:p>
                  </a:txBody>
                  <a:tcPr marT="45725" marB="45725" marR="91450" marL="91450"/>
                </a:tc>
                <a:tc hMerge="1"/>
                <a:tc>
                  <a:txBody>
                    <a:bodyPr/>
                    <a:lstStyle/>
                    <a:p>
                      <a:pPr indent="0" lvl="0" marL="0" marR="0" rtl="0" algn="l">
                        <a:spcBef>
                          <a:spcPts val="0"/>
                        </a:spcBef>
                        <a:spcAft>
                          <a:spcPts val="0"/>
                        </a:spcAft>
                        <a:buNone/>
                      </a:pPr>
                      <a:r>
                        <a:t/>
                      </a:r>
                      <a:endParaRPr b="1" sz="1200"/>
                    </a:p>
                  </a:txBody>
                  <a:tcPr marT="45725" marB="45725" marR="91450" marL="91450"/>
                </a:tc>
              </a:tr>
              <a:tr h="274975">
                <a:tc>
                  <a:txBody>
                    <a:bodyPr/>
                    <a:lstStyle/>
                    <a:p>
                      <a:pPr indent="-76200" lvl="1" marL="457200" marR="0" rtl="0" algn="l">
                        <a:spcBef>
                          <a:spcPts val="0"/>
                        </a:spcBef>
                        <a:spcAft>
                          <a:spcPts val="0"/>
                        </a:spcAft>
                        <a:buClr>
                          <a:schemeClr val="dk1"/>
                        </a:buClr>
                        <a:buSzPts val="1200"/>
                        <a:buFont typeface="Arial"/>
                        <a:buChar char="•"/>
                      </a:pPr>
                      <a:r>
                        <a:rPr lang="fr-FR" sz="1200" u="none" cap="none" strike="noStrike"/>
                        <a:t>Entreprises</a:t>
                      </a:r>
                      <a:endParaRPr/>
                    </a:p>
                  </a:txBody>
                  <a:tcPr marT="45725" marB="45725" marR="91450" marL="91450"/>
                </a:tc>
                <a:tc>
                  <a:txBody>
                    <a:bodyPr/>
                    <a:lstStyle/>
                    <a:p>
                      <a:pPr indent="0" lvl="0" marL="0" marR="0" rtl="0" algn="l">
                        <a:spcBef>
                          <a:spcPts val="0"/>
                        </a:spcBef>
                        <a:spcAft>
                          <a:spcPts val="0"/>
                        </a:spcAft>
                        <a:buNone/>
                      </a:pPr>
                      <a:r>
                        <a:rPr lang="fr-FR" sz="1200"/>
                        <a:t>30.000 F</a:t>
                      </a:r>
                      <a:endParaRPr/>
                    </a:p>
                  </a:txBody>
                  <a:tcPr marT="45725" marB="45725" marR="91450" marL="91450"/>
                </a:tc>
                <a:tc>
                  <a:txBody>
                    <a:bodyPr/>
                    <a:lstStyle/>
                    <a:p>
                      <a:pPr indent="0" lvl="0" marL="0" marR="0" rtl="0" algn="l">
                        <a:spcBef>
                          <a:spcPts val="0"/>
                        </a:spcBef>
                        <a:spcAft>
                          <a:spcPts val="0"/>
                        </a:spcAft>
                        <a:buNone/>
                      </a:pPr>
                      <a:r>
                        <a:rPr lang="fr-FR" sz="1200"/>
                        <a:t>annuel</a:t>
                      </a:r>
                      <a:endParaRPr/>
                    </a:p>
                  </a:txBody>
                  <a:tcPr marT="45725" marB="45725" marR="91450" marL="91450"/>
                </a:tc>
              </a:tr>
              <a:tr h="274975">
                <a:tc>
                  <a:txBody>
                    <a:bodyPr/>
                    <a:lstStyle/>
                    <a:p>
                      <a:pPr indent="-76200" lvl="1" marL="457200" marR="0" rtl="0" algn="l">
                        <a:spcBef>
                          <a:spcPts val="0"/>
                        </a:spcBef>
                        <a:spcAft>
                          <a:spcPts val="0"/>
                        </a:spcAft>
                        <a:buClr>
                          <a:schemeClr val="dk1"/>
                        </a:buClr>
                        <a:buSzPts val="1200"/>
                        <a:buFont typeface="Arial"/>
                        <a:buChar char="•"/>
                      </a:pPr>
                      <a:r>
                        <a:rPr lang="fr-FR" sz="1200" u="none" cap="none" strike="noStrike"/>
                        <a:t>Candidats</a:t>
                      </a:r>
                      <a:endParaRPr/>
                    </a:p>
                  </a:txBody>
                  <a:tcPr marT="45725" marB="45725" marR="91450" marL="91450"/>
                </a:tc>
                <a:tc>
                  <a:txBody>
                    <a:bodyPr/>
                    <a:lstStyle/>
                    <a:p>
                      <a:pPr indent="0" lvl="0" marL="0" marR="0" rtl="0" algn="l">
                        <a:spcBef>
                          <a:spcPts val="0"/>
                        </a:spcBef>
                        <a:spcAft>
                          <a:spcPts val="0"/>
                        </a:spcAft>
                        <a:buNone/>
                      </a:pPr>
                      <a:r>
                        <a:rPr lang="fr-FR" sz="1200"/>
                        <a:t>12.000 F</a:t>
                      </a:r>
                      <a:endParaRPr/>
                    </a:p>
                  </a:txBody>
                  <a:tcPr marT="45725" marB="45725" marR="91450" marL="91450"/>
                </a:tc>
                <a:tc>
                  <a:txBody>
                    <a:bodyPr/>
                    <a:lstStyle/>
                    <a:p>
                      <a:pPr indent="0" lvl="0" marL="0" marR="0" rtl="0" algn="l">
                        <a:spcBef>
                          <a:spcPts val="0"/>
                        </a:spcBef>
                        <a:spcAft>
                          <a:spcPts val="0"/>
                        </a:spcAft>
                        <a:buNone/>
                      </a:pPr>
                      <a:r>
                        <a:rPr lang="fr-FR" sz="1200"/>
                        <a:t>annuel</a:t>
                      </a:r>
                      <a:endParaRPr/>
                    </a:p>
                  </a:txBody>
                  <a:tcPr marT="45725" marB="45725" marR="91450" marL="91450"/>
                </a:tc>
              </a:tr>
              <a:tr h="274975">
                <a:tc>
                  <a:txBody>
                    <a:bodyPr/>
                    <a:lstStyle/>
                    <a:p>
                      <a:pPr indent="0" lvl="0" marL="0" marR="0" rtl="0" algn="l">
                        <a:spcBef>
                          <a:spcPts val="0"/>
                        </a:spcBef>
                        <a:spcAft>
                          <a:spcPts val="0"/>
                        </a:spcAft>
                        <a:buNone/>
                      </a:pPr>
                      <a:r>
                        <a:rPr b="1" lang="fr-FR" sz="1200" u="sng"/>
                        <a:t>Commissions</a:t>
                      </a:r>
                      <a:endParaRPr/>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r>
              <a:tr h="458275">
                <a:tc>
                  <a:txBody>
                    <a:bodyPr/>
                    <a:lstStyle/>
                    <a:p>
                      <a:pPr indent="-76200" lvl="1" marL="457200" marR="0" rtl="0" algn="l">
                        <a:spcBef>
                          <a:spcPts val="0"/>
                        </a:spcBef>
                        <a:spcAft>
                          <a:spcPts val="0"/>
                        </a:spcAft>
                        <a:buClr>
                          <a:schemeClr val="dk1"/>
                        </a:buClr>
                        <a:buSzPts val="1200"/>
                        <a:buFont typeface="Arial"/>
                        <a:buChar char="•"/>
                      </a:pPr>
                      <a:r>
                        <a:rPr lang="fr-FR" sz="1200" u="none" cap="none" strike="noStrike"/>
                        <a:t>Commissions</a:t>
                      </a:r>
                      <a:endParaRPr/>
                    </a:p>
                  </a:txBody>
                  <a:tcPr marT="45725" marB="45725" marR="91450" marL="91450"/>
                </a:tc>
                <a:tc>
                  <a:txBody>
                    <a:bodyPr/>
                    <a:lstStyle/>
                    <a:p>
                      <a:pPr indent="0" lvl="0" marL="0" marR="0" rtl="0" algn="l">
                        <a:spcBef>
                          <a:spcPts val="0"/>
                        </a:spcBef>
                        <a:spcAft>
                          <a:spcPts val="0"/>
                        </a:spcAft>
                        <a:buNone/>
                      </a:pPr>
                      <a:r>
                        <a:rPr lang="fr-FR" sz="1200"/>
                        <a:t>10%</a:t>
                      </a:r>
                      <a:endParaRPr/>
                    </a:p>
                  </a:txBody>
                  <a:tcPr marT="45725" marB="45725" marR="91450" marL="91450"/>
                </a:tc>
                <a:tc>
                  <a:txBody>
                    <a:bodyPr/>
                    <a:lstStyle/>
                    <a:p>
                      <a:pPr indent="0" lvl="0" marL="0" marR="0" rtl="0" algn="l">
                        <a:spcBef>
                          <a:spcPts val="0"/>
                        </a:spcBef>
                        <a:spcAft>
                          <a:spcPts val="0"/>
                        </a:spcAft>
                        <a:buNone/>
                      </a:pPr>
                      <a:r>
                        <a:rPr lang="fr-FR" sz="1200"/>
                        <a:t>A chaque projet/mission contracté et validé</a:t>
                      </a:r>
                      <a:endParaRPr/>
                    </a:p>
                  </a:txBody>
                  <a:tcPr marT="45725" marB="45725" marR="91450" marL="91450"/>
                </a:tc>
              </a:tr>
              <a:tr h="274975">
                <a:tc>
                  <a:txBody>
                    <a:bodyPr/>
                    <a:lstStyle/>
                    <a:p>
                      <a:pPr indent="0" lvl="0" marL="0" marR="0" rtl="0" algn="l">
                        <a:spcBef>
                          <a:spcPts val="0"/>
                        </a:spcBef>
                        <a:spcAft>
                          <a:spcPts val="0"/>
                        </a:spcAft>
                        <a:buNone/>
                      </a:pPr>
                      <a:r>
                        <a:rPr b="1" lang="fr-FR" sz="1200" u="sng"/>
                        <a:t>Formations</a:t>
                      </a:r>
                      <a:endParaRPr/>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r>
              <a:tr h="274975">
                <a:tc>
                  <a:txBody>
                    <a:bodyPr/>
                    <a:lstStyle/>
                    <a:p>
                      <a:pPr indent="-76200" lvl="1" marL="457200" marR="0" rtl="0" algn="l">
                        <a:spcBef>
                          <a:spcPts val="0"/>
                        </a:spcBef>
                        <a:spcAft>
                          <a:spcPts val="0"/>
                        </a:spcAft>
                        <a:buClr>
                          <a:schemeClr val="dk1"/>
                        </a:buClr>
                        <a:buSzPts val="1200"/>
                        <a:buFont typeface="Arial"/>
                        <a:buChar char="•"/>
                      </a:pPr>
                      <a:r>
                        <a:rPr lang="fr-FR" sz="1200" u="none" cap="none" strike="noStrike"/>
                        <a:t>Présentiel</a:t>
                      </a:r>
                      <a:endParaRPr/>
                    </a:p>
                  </a:txBody>
                  <a:tcPr marT="45725" marB="45725" marR="91450" marL="91450"/>
                </a:tc>
                <a:tc>
                  <a:txBody>
                    <a:bodyPr/>
                    <a:lstStyle/>
                    <a:p>
                      <a:pPr indent="0" lvl="0" marL="0" marR="0" rtl="0" algn="l">
                        <a:spcBef>
                          <a:spcPts val="0"/>
                        </a:spcBef>
                        <a:spcAft>
                          <a:spcPts val="0"/>
                        </a:spcAft>
                        <a:buNone/>
                      </a:pPr>
                      <a:r>
                        <a:rPr lang="fr-FR" sz="1200"/>
                        <a:t>45.000 F</a:t>
                      </a:r>
                      <a:endParaRPr/>
                    </a:p>
                  </a:txBody>
                  <a:tcPr marT="45725" marB="45725" marR="91450" marL="91450"/>
                </a:tc>
                <a:tc>
                  <a:txBody>
                    <a:bodyPr/>
                    <a:lstStyle/>
                    <a:p>
                      <a:pPr indent="0" lvl="0" marL="0" marR="0" rtl="0" algn="l">
                        <a:spcBef>
                          <a:spcPts val="0"/>
                        </a:spcBef>
                        <a:spcAft>
                          <a:spcPts val="0"/>
                        </a:spcAft>
                        <a:buNone/>
                      </a:pPr>
                      <a:r>
                        <a:rPr lang="fr-FR" sz="1200"/>
                        <a:t>mensuel</a:t>
                      </a:r>
                      <a:endParaRPr/>
                    </a:p>
                  </a:txBody>
                  <a:tcPr marT="45725" marB="45725" marR="91450" marL="91450"/>
                </a:tc>
              </a:tr>
              <a:tr h="274975">
                <a:tc>
                  <a:txBody>
                    <a:bodyPr/>
                    <a:lstStyle/>
                    <a:p>
                      <a:pPr indent="-76200" lvl="1" marL="457200" marR="0" rtl="0" algn="l">
                        <a:spcBef>
                          <a:spcPts val="0"/>
                        </a:spcBef>
                        <a:spcAft>
                          <a:spcPts val="0"/>
                        </a:spcAft>
                        <a:buClr>
                          <a:schemeClr val="dk1"/>
                        </a:buClr>
                        <a:buSzPts val="1200"/>
                        <a:buFont typeface="Arial"/>
                        <a:buChar char="•"/>
                      </a:pPr>
                      <a:r>
                        <a:rPr lang="fr-FR" sz="1200" u="none" cap="none" strike="noStrike"/>
                        <a:t>E-learning</a:t>
                      </a:r>
                      <a:endParaRPr sz="1200" u="none" cap="none" strike="noStrike"/>
                    </a:p>
                  </a:txBody>
                  <a:tcPr marT="45725" marB="45725" marR="91450" marL="91450"/>
                </a:tc>
                <a:tc>
                  <a:txBody>
                    <a:bodyPr/>
                    <a:lstStyle/>
                    <a:p>
                      <a:pPr indent="0" lvl="0" marL="0" marR="0" rtl="0" algn="l">
                        <a:spcBef>
                          <a:spcPts val="0"/>
                        </a:spcBef>
                        <a:spcAft>
                          <a:spcPts val="0"/>
                        </a:spcAft>
                        <a:buNone/>
                      </a:pPr>
                      <a:r>
                        <a:rPr lang="fr-FR" sz="1200"/>
                        <a:t>10.000 F</a:t>
                      </a:r>
                      <a:endParaRPr/>
                    </a:p>
                  </a:txBody>
                  <a:tcPr marT="45725" marB="45725" marR="91450" marL="91450"/>
                </a:tc>
                <a:tc>
                  <a:txBody>
                    <a:bodyPr/>
                    <a:lstStyle/>
                    <a:p>
                      <a:pPr indent="0" lvl="0" marL="0" marR="0" rtl="0" algn="l">
                        <a:spcBef>
                          <a:spcPts val="0"/>
                        </a:spcBef>
                        <a:spcAft>
                          <a:spcPts val="0"/>
                        </a:spcAft>
                        <a:buNone/>
                      </a:pPr>
                      <a:r>
                        <a:rPr lang="fr-FR" sz="1200"/>
                        <a:t>hebdomadaire</a:t>
                      </a:r>
                      <a:endParaRPr/>
                    </a:p>
                  </a:txBody>
                  <a:tcPr marT="45725" marB="45725" marR="91450" marL="91450"/>
                </a:tc>
              </a:tr>
              <a:tr h="274975">
                <a:tc>
                  <a:txBody>
                    <a:bodyPr/>
                    <a:lstStyle/>
                    <a:p>
                      <a:pPr indent="-76200" lvl="1" marL="457200" marR="0" rtl="0" algn="l">
                        <a:spcBef>
                          <a:spcPts val="0"/>
                        </a:spcBef>
                        <a:spcAft>
                          <a:spcPts val="0"/>
                        </a:spcAft>
                        <a:buClr>
                          <a:schemeClr val="dk1"/>
                        </a:buClr>
                        <a:buSzPts val="1200"/>
                        <a:buFont typeface="Arial"/>
                        <a:buChar char="•"/>
                      </a:pPr>
                      <a:r>
                        <a:rPr b="0" lang="fr-FR" sz="1200" u="none" cap="none" strike="noStrike"/>
                        <a:t>Odoo</a:t>
                      </a:r>
                      <a:endParaRPr b="0" sz="1200" u="none" cap="none" strike="noStrike"/>
                    </a:p>
                  </a:txBody>
                  <a:tcPr marT="45725" marB="45725" marR="91450" marL="91450"/>
                </a:tc>
                <a:tc>
                  <a:txBody>
                    <a:bodyPr/>
                    <a:lstStyle/>
                    <a:p>
                      <a:pPr indent="0" lvl="0" marL="0" marR="0" rtl="0" algn="l">
                        <a:spcBef>
                          <a:spcPts val="0"/>
                        </a:spcBef>
                        <a:spcAft>
                          <a:spcPts val="0"/>
                        </a:spcAft>
                        <a:buNone/>
                      </a:pPr>
                      <a:r>
                        <a:rPr lang="fr-FR" sz="1200"/>
                        <a:t>450.000</a:t>
                      </a:r>
                      <a:r>
                        <a:rPr lang="fr-FR" sz="1200"/>
                        <a:t> F</a:t>
                      </a:r>
                      <a:endParaRPr sz="1200"/>
                    </a:p>
                  </a:txBody>
                  <a:tcPr marT="45725" marB="45725" marR="91450" marL="91450"/>
                </a:tc>
                <a:tc>
                  <a:txBody>
                    <a:bodyPr/>
                    <a:lstStyle/>
                    <a:p>
                      <a:pPr indent="0" lvl="0" marL="0" marR="0" rtl="0" algn="l">
                        <a:spcBef>
                          <a:spcPts val="0"/>
                        </a:spcBef>
                        <a:spcAft>
                          <a:spcPts val="0"/>
                        </a:spcAft>
                        <a:buNone/>
                      </a:pPr>
                      <a:r>
                        <a:rPr lang="fr-FR" sz="1200"/>
                        <a:t>mensuel</a:t>
                      </a:r>
                      <a:endParaRPr/>
                    </a:p>
                  </a:txBody>
                  <a:tcPr marT="45725" marB="45725" marR="91450" marL="91450"/>
                </a:tc>
              </a:tr>
              <a:tr h="274975">
                <a:tc>
                  <a:txBody>
                    <a:bodyPr/>
                    <a:lstStyle/>
                    <a:p>
                      <a:pPr indent="0" lvl="0" marL="0" marR="0" rtl="0" algn="l">
                        <a:spcBef>
                          <a:spcPts val="0"/>
                        </a:spcBef>
                        <a:spcAft>
                          <a:spcPts val="0"/>
                        </a:spcAft>
                        <a:buNone/>
                      </a:pPr>
                      <a:r>
                        <a:rPr b="1" lang="fr-FR" sz="1200"/>
                        <a:t>Implémentation logiciel</a:t>
                      </a:r>
                      <a:endParaRPr/>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r>
              <a:tr h="274975">
                <a:tc>
                  <a:txBody>
                    <a:bodyPr/>
                    <a:lstStyle/>
                    <a:p>
                      <a:pPr indent="0" lvl="0" marL="0" marR="0" rtl="0" algn="l">
                        <a:spcBef>
                          <a:spcPts val="0"/>
                        </a:spcBef>
                        <a:spcAft>
                          <a:spcPts val="0"/>
                        </a:spcAft>
                        <a:buNone/>
                      </a:pPr>
                      <a:r>
                        <a:rPr lang="fr-FR" sz="1200"/>
                        <a:t>Odoo</a:t>
                      </a:r>
                      <a:r>
                        <a:rPr lang="fr-FR" sz="1200"/>
                        <a:t> (CRM/ERP)</a:t>
                      </a:r>
                      <a:endParaRPr sz="1200"/>
                    </a:p>
                  </a:txBody>
                  <a:tcPr marT="45725" marB="45725" marR="91450" marL="91450"/>
                </a:tc>
                <a:tc>
                  <a:txBody>
                    <a:bodyPr/>
                    <a:lstStyle/>
                    <a:p>
                      <a:pPr indent="0" lvl="0" marL="0" marR="0" rtl="0" algn="l">
                        <a:spcBef>
                          <a:spcPts val="0"/>
                        </a:spcBef>
                        <a:spcAft>
                          <a:spcPts val="0"/>
                        </a:spcAft>
                        <a:buNone/>
                      </a:pPr>
                      <a:r>
                        <a:rPr lang="fr-FR" sz="1200"/>
                        <a:t>50.000</a:t>
                      </a:r>
                      <a:r>
                        <a:rPr lang="fr-FR" sz="1200"/>
                        <a:t> F</a:t>
                      </a:r>
                      <a:endParaRPr sz="1200"/>
                    </a:p>
                  </a:txBody>
                  <a:tcPr marT="45725" marB="45725" marR="91450" marL="91450"/>
                </a:tc>
                <a:tc>
                  <a:txBody>
                    <a:bodyPr/>
                    <a:lstStyle/>
                    <a:p>
                      <a:pPr indent="0" lvl="0" marL="0" marR="0" rtl="0" algn="l">
                        <a:spcBef>
                          <a:spcPts val="0"/>
                        </a:spcBef>
                        <a:spcAft>
                          <a:spcPts val="0"/>
                        </a:spcAft>
                        <a:buNone/>
                      </a:pPr>
                      <a:r>
                        <a:rPr lang="fr-FR" sz="1200"/>
                        <a:t>A la demande</a:t>
                      </a:r>
                      <a:endParaRPr/>
                    </a:p>
                  </a:txBody>
                  <a:tcPr marT="45725" marB="45725" marR="91450" marL="91450"/>
                </a:tc>
              </a:tr>
              <a:tr h="274975">
                <a:tc>
                  <a:txBody>
                    <a:bodyPr/>
                    <a:lstStyle/>
                    <a:p>
                      <a:pPr indent="0" lvl="0" marL="0" marR="0" rtl="0" algn="l">
                        <a:spcBef>
                          <a:spcPts val="0"/>
                        </a:spcBef>
                        <a:spcAft>
                          <a:spcPts val="0"/>
                        </a:spcAft>
                        <a:buNone/>
                      </a:pPr>
                      <a:r>
                        <a:rPr lang="fr-FR" sz="1200"/>
                        <a:t>Assistia (Automatisation de taches)</a:t>
                      </a:r>
                      <a:endParaRPr/>
                    </a:p>
                  </a:txBody>
                  <a:tcPr marT="45725" marB="45725" marR="91450" marL="91450"/>
                </a:tc>
                <a:tc>
                  <a:txBody>
                    <a:bodyPr/>
                    <a:lstStyle/>
                    <a:p>
                      <a:pPr indent="0" lvl="0" marL="0" marR="0" rtl="0" algn="l">
                        <a:spcBef>
                          <a:spcPts val="0"/>
                        </a:spcBef>
                        <a:spcAft>
                          <a:spcPts val="0"/>
                        </a:spcAft>
                        <a:buNone/>
                      </a:pPr>
                      <a:r>
                        <a:rPr lang="fr-FR" sz="1200"/>
                        <a:t>30.000 F</a:t>
                      </a:r>
                      <a:endParaRPr/>
                    </a:p>
                  </a:txBody>
                  <a:tcPr marT="45725" marB="45725" marR="91450" marL="91450"/>
                </a:tc>
                <a:tc>
                  <a:txBody>
                    <a:bodyPr/>
                    <a:lstStyle/>
                    <a:p>
                      <a:pPr indent="0" lvl="0" marL="0" marR="0" rtl="0" algn="l">
                        <a:spcBef>
                          <a:spcPts val="0"/>
                        </a:spcBef>
                        <a:spcAft>
                          <a:spcPts val="0"/>
                        </a:spcAft>
                        <a:buNone/>
                      </a:pPr>
                      <a:r>
                        <a:rPr lang="fr-FR" sz="1200"/>
                        <a:t>A la demande</a:t>
                      </a:r>
                      <a:endParaRPr/>
                    </a:p>
                  </a:txBody>
                  <a:tcPr marT="45725" marB="45725" marR="91450" marL="91450"/>
                </a:tc>
              </a:tr>
              <a:tr h="274975">
                <a:tc>
                  <a:txBody>
                    <a:bodyPr/>
                    <a:lstStyle/>
                    <a:p>
                      <a:pPr indent="0" lvl="0" marL="0" marR="0" rtl="0" algn="l">
                        <a:spcBef>
                          <a:spcPts val="0"/>
                        </a:spcBef>
                        <a:spcAft>
                          <a:spcPts val="0"/>
                        </a:spcAft>
                        <a:buNone/>
                      </a:pPr>
                      <a:r>
                        <a:rPr b="1" lang="fr-FR" sz="1200" u="sng"/>
                        <a:t>Assistance</a:t>
                      </a:r>
                      <a:r>
                        <a:rPr b="1" lang="fr-FR" sz="1200" u="sng"/>
                        <a:t> à Distance</a:t>
                      </a:r>
                      <a:endParaRPr b="1" sz="1200" u="sng"/>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c>
                  <a:txBody>
                    <a:bodyPr/>
                    <a:lstStyle/>
                    <a:p>
                      <a:pPr indent="0" lvl="0" marL="0" marR="0" rtl="0" algn="l">
                        <a:spcBef>
                          <a:spcPts val="0"/>
                        </a:spcBef>
                        <a:spcAft>
                          <a:spcPts val="0"/>
                        </a:spcAft>
                        <a:buNone/>
                      </a:pPr>
                      <a:r>
                        <a:t/>
                      </a:r>
                      <a:endParaRPr sz="1200"/>
                    </a:p>
                  </a:txBody>
                  <a:tcPr marT="45725" marB="45725" marR="91450" marL="91450"/>
                </a:tc>
              </a:tr>
              <a:tr h="274975">
                <a:tc>
                  <a:txBody>
                    <a:bodyPr/>
                    <a:lstStyle/>
                    <a:p>
                      <a:pPr indent="0" lvl="0" marL="0" marR="0" rtl="0" algn="l">
                        <a:spcBef>
                          <a:spcPts val="0"/>
                        </a:spcBef>
                        <a:spcAft>
                          <a:spcPts val="0"/>
                        </a:spcAft>
                        <a:buNone/>
                      </a:pPr>
                      <a:r>
                        <a:rPr lang="fr-FR" sz="1200"/>
                        <a:t>Abonnement de base</a:t>
                      </a:r>
                      <a:endParaRPr/>
                    </a:p>
                  </a:txBody>
                  <a:tcPr marT="45725" marB="45725" marR="91450" marL="91450"/>
                </a:tc>
                <a:tc>
                  <a:txBody>
                    <a:bodyPr/>
                    <a:lstStyle/>
                    <a:p>
                      <a:pPr indent="0" lvl="0" marL="0" marR="0" rtl="0" algn="l">
                        <a:spcBef>
                          <a:spcPts val="0"/>
                        </a:spcBef>
                        <a:spcAft>
                          <a:spcPts val="0"/>
                        </a:spcAft>
                        <a:buNone/>
                      </a:pPr>
                      <a:r>
                        <a:rPr lang="fr-FR" sz="1200"/>
                        <a:t>30.000 F</a:t>
                      </a:r>
                      <a:endParaRPr/>
                    </a:p>
                  </a:txBody>
                  <a:tcPr marT="45725" marB="45725" marR="91450" marL="91450"/>
                </a:tc>
                <a:tc>
                  <a:txBody>
                    <a:bodyPr/>
                    <a:lstStyle/>
                    <a:p>
                      <a:pPr indent="0" lvl="0" marL="0" marR="0" rtl="0" algn="l">
                        <a:spcBef>
                          <a:spcPts val="0"/>
                        </a:spcBef>
                        <a:spcAft>
                          <a:spcPts val="0"/>
                        </a:spcAft>
                        <a:buNone/>
                      </a:pPr>
                      <a:r>
                        <a:rPr lang="fr-FR" sz="1200"/>
                        <a:t>mensuel</a:t>
                      </a:r>
                      <a:endParaRPr/>
                    </a:p>
                  </a:txBody>
                  <a:tcPr marT="45725" marB="45725" marR="91450" marL="91450"/>
                </a:tc>
              </a:tr>
              <a:tr h="274975">
                <a:tc>
                  <a:txBody>
                    <a:bodyPr/>
                    <a:lstStyle/>
                    <a:p>
                      <a:pPr indent="0" lvl="0" marL="0" marR="0" rtl="0" algn="l">
                        <a:spcBef>
                          <a:spcPts val="0"/>
                        </a:spcBef>
                        <a:spcAft>
                          <a:spcPts val="0"/>
                        </a:spcAft>
                        <a:buNone/>
                      </a:pPr>
                      <a:r>
                        <a:rPr lang="fr-FR" sz="1200"/>
                        <a:t>Abonnement niveau 2</a:t>
                      </a:r>
                      <a:endParaRPr/>
                    </a:p>
                  </a:txBody>
                  <a:tcPr marT="45725" marB="45725" marR="91450" marL="91450"/>
                </a:tc>
                <a:tc>
                  <a:txBody>
                    <a:bodyPr/>
                    <a:lstStyle/>
                    <a:p>
                      <a:pPr indent="0" lvl="0" marL="0" marR="0" rtl="0" algn="l">
                        <a:spcBef>
                          <a:spcPts val="0"/>
                        </a:spcBef>
                        <a:spcAft>
                          <a:spcPts val="0"/>
                        </a:spcAft>
                        <a:buNone/>
                      </a:pPr>
                      <a:r>
                        <a:rPr lang="fr-FR" sz="1200"/>
                        <a:t>50.000 F</a:t>
                      </a:r>
                      <a:endParaRPr/>
                    </a:p>
                  </a:txBody>
                  <a:tcPr marT="45725" marB="45725" marR="91450" marL="91450"/>
                </a:tc>
                <a:tc>
                  <a:txBody>
                    <a:bodyPr/>
                    <a:lstStyle/>
                    <a:p>
                      <a:pPr indent="0" lvl="0" marL="0" marR="0" rtl="0" algn="l">
                        <a:spcBef>
                          <a:spcPts val="0"/>
                        </a:spcBef>
                        <a:spcAft>
                          <a:spcPts val="0"/>
                        </a:spcAft>
                        <a:buNone/>
                      </a:pPr>
                      <a:r>
                        <a:rPr lang="fr-FR" sz="1200"/>
                        <a:t>mensuel</a:t>
                      </a:r>
                      <a:endParaRPr/>
                    </a:p>
                  </a:txBody>
                  <a:tcPr marT="45725" marB="45725" marR="91450" marL="91450"/>
                </a:tc>
              </a:tr>
              <a:tr h="274975">
                <a:tc>
                  <a:txBody>
                    <a:bodyPr/>
                    <a:lstStyle/>
                    <a:p>
                      <a:pPr indent="0" lvl="0" marL="0" marR="0" rtl="0" algn="l">
                        <a:spcBef>
                          <a:spcPts val="0"/>
                        </a:spcBef>
                        <a:spcAft>
                          <a:spcPts val="0"/>
                        </a:spcAft>
                        <a:buNone/>
                      </a:pPr>
                      <a:r>
                        <a:rPr lang="fr-FR" sz="1200"/>
                        <a:t>Abonnement niveau 3</a:t>
                      </a:r>
                      <a:endParaRPr/>
                    </a:p>
                  </a:txBody>
                  <a:tcPr marT="45725" marB="45725" marR="91450" marL="91450"/>
                </a:tc>
                <a:tc>
                  <a:txBody>
                    <a:bodyPr/>
                    <a:lstStyle/>
                    <a:p>
                      <a:pPr indent="0" lvl="0" marL="0" marR="0" rtl="0" algn="l">
                        <a:spcBef>
                          <a:spcPts val="0"/>
                        </a:spcBef>
                        <a:spcAft>
                          <a:spcPts val="0"/>
                        </a:spcAft>
                        <a:buNone/>
                      </a:pPr>
                      <a:r>
                        <a:rPr lang="fr-FR" sz="1200"/>
                        <a:t>75.000</a:t>
                      </a:r>
                      <a:endParaRPr/>
                    </a:p>
                  </a:txBody>
                  <a:tcPr marT="45725" marB="45725" marR="91450" marL="91450"/>
                </a:tc>
                <a:tc>
                  <a:txBody>
                    <a:bodyPr/>
                    <a:lstStyle/>
                    <a:p>
                      <a:pPr indent="0" lvl="0" marL="0" marR="0" rtl="0" algn="l">
                        <a:spcBef>
                          <a:spcPts val="0"/>
                        </a:spcBef>
                        <a:spcAft>
                          <a:spcPts val="0"/>
                        </a:spcAft>
                        <a:buNone/>
                      </a:pPr>
                      <a:r>
                        <a:rPr lang="fr-FR" sz="1200"/>
                        <a:t>mensuel</a:t>
                      </a:r>
                      <a:endParaRPr/>
                    </a:p>
                  </a:txBody>
                  <a:tcPr marT="45725" marB="45725" marR="91450" marL="91450"/>
                </a:tc>
              </a:tr>
            </a:tbl>
          </a:graphicData>
        </a:graphic>
      </p:graphicFrame>
      <p:pic>
        <p:nvPicPr>
          <p:cNvPr id="248" name="Google Shape;248;p12"/>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52" name="Shape 252"/>
        <p:cNvGrpSpPr/>
        <p:nvPr/>
      </p:nvGrpSpPr>
      <p:grpSpPr>
        <a:xfrm>
          <a:off x="0" y="0"/>
          <a:ext cx="0" cy="0"/>
          <a:chOff x="0" y="0"/>
          <a:chExt cx="0" cy="0"/>
        </a:xfrm>
      </p:grpSpPr>
      <p:sp>
        <p:nvSpPr>
          <p:cNvPr id="253" name="Google Shape;253;p13"/>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13"/>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5" name="Google Shape;255;p13"/>
          <p:cNvSpPr txBox="1"/>
          <p:nvPr/>
        </p:nvSpPr>
        <p:spPr>
          <a:xfrm>
            <a:off x="0" y="428604"/>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PRINCIPAUX RESULTATS OBTENUES A DATE</a:t>
            </a:r>
            <a:endParaRPr b="1" sz="2400">
              <a:solidFill>
                <a:srgbClr val="FFCC00"/>
              </a:solidFill>
              <a:latin typeface="Arial"/>
              <a:ea typeface="Arial"/>
              <a:cs typeface="Arial"/>
              <a:sym typeface="Arial"/>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256" name="Google Shape;256;p13"/>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257" name="Google Shape;257;p13"/>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58" name="Google Shape;258;p13"/>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
        <p:nvSpPr>
          <p:cNvPr id="259" name="Google Shape;259;p13"/>
          <p:cNvSpPr txBox="1"/>
          <p:nvPr/>
        </p:nvSpPr>
        <p:spPr>
          <a:xfrm>
            <a:off x="500034" y="1214422"/>
            <a:ext cx="8501100" cy="6003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sz="1800" u="sng">
              <a:solidFill>
                <a:srgbClr val="FFCC00"/>
              </a:solidFill>
              <a:latin typeface="Calibri"/>
              <a:ea typeface="Calibri"/>
              <a:cs typeface="Calibri"/>
              <a:sym typeface="Calibri"/>
            </a:endParaRPr>
          </a:p>
          <a:p>
            <a:pPr indent="0" lvl="0" marL="0" marR="0" rtl="0" algn="ctr">
              <a:spcBef>
                <a:spcPts val="0"/>
              </a:spcBef>
              <a:spcAft>
                <a:spcPts val="0"/>
              </a:spcAft>
              <a:buNone/>
            </a:pPr>
            <a:r>
              <a:rPr b="1" lang="fr-FR" sz="2400" u="sng">
                <a:solidFill>
                  <a:srgbClr val="FFCC00"/>
                </a:solidFill>
                <a:latin typeface="Calibri"/>
                <a:ea typeface="Calibri"/>
                <a:cs typeface="Calibri"/>
                <a:sym typeface="Calibri"/>
              </a:rPr>
              <a:t>ENTREPRISES</a:t>
            </a:r>
            <a:endParaRPr b="1" sz="2400" u="sng">
              <a:solidFill>
                <a:srgbClr val="FFCC00"/>
              </a:solidFill>
              <a:latin typeface="Calibri"/>
              <a:ea typeface="Calibri"/>
              <a:cs typeface="Calibri"/>
              <a:sym typeface="Calibri"/>
            </a:endParaRPr>
          </a:p>
          <a:p>
            <a:pPr indent="0" lvl="0" marL="0" marR="0" rtl="0" algn="ctr">
              <a:spcBef>
                <a:spcPts val="0"/>
              </a:spcBef>
              <a:spcAft>
                <a:spcPts val="0"/>
              </a:spcAft>
              <a:buNone/>
            </a:pPr>
            <a:r>
              <a:rPr lang="fr-FR" sz="2400">
                <a:solidFill>
                  <a:srgbClr val="FFCC00"/>
                </a:solidFill>
                <a:latin typeface="Calibri"/>
                <a:ea typeface="Calibri"/>
                <a:cs typeface="Calibri"/>
                <a:sym typeface="Calibri"/>
              </a:rPr>
              <a:t>*</a:t>
            </a:r>
            <a:r>
              <a:rPr lang="fr-FR" sz="2400">
                <a:solidFill>
                  <a:schemeClr val="dk1"/>
                </a:solidFill>
                <a:latin typeface="Calibri"/>
                <a:ea typeface="Calibri"/>
                <a:cs typeface="Calibri"/>
                <a:sym typeface="Calibri"/>
              </a:rPr>
              <a:t>20 identifiées    </a:t>
            </a:r>
            <a:r>
              <a:rPr lang="fr-FR" sz="2400">
                <a:solidFill>
                  <a:srgbClr val="FFCC00"/>
                </a:solidFill>
                <a:latin typeface="Calibri"/>
                <a:ea typeface="Calibri"/>
                <a:cs typeface="Calibri"/>
                <a:sym typeface="Calibri"/>
              </a:rPr>
              <a:t> *</a:t>
            </a:r>
            <a:r>
              <a:rPr lang="fr-FR" sz="2400">
                <a:solidFill>
                  <a:schemeClr val="dk1"/>
                </a:solidFill>
                <a:latin typeface="Calibri"/>
                <a:ea typeface="Calibri"/>
                <a:cs typeface="Calibri"/>
                <a:sym typeface="Calibri"/>
              </a:rPr>
              <a:t>20 démarchées      </a:t>
            </a:r>
            <a:r>
              <a:rPr lang="fr-FR" sz="2400">
                <a:solidFill>
                  <a:srgbClr val="FFCC00"/>
                </a:solidFill>
                <a:latin typeface="Calibri"/>
                <a:ea typeface="Calibri"/>
                <a:cs typeface="Calibri"/>
                <a:sym typeface="Calibri"/>
              </a:rPr>
              <a:t>* </a:t>
            </a:r>
            <a:r>
              <a:rPr lang="fr-FR" sz="2400">
                <a:solidFill>
                  <a:schemeClr val="dk1"/>
                </a:solidFill>
                <a:latin typeface="Calibri"/>
                <a:ea typeface="Calibri"/>
                <a:cs typeface="Calibri"/>
                <a:sym typeface="Calibri"/>
              </a:rPr>
              <a:t>7 en portefeuille      </a:t>
            </a:r>
            <a:r>
              <a:rPr lang="fr-FR" sz="2400">
                <a:solidFill>
                  <a:srgbClr val="FFCC00"/>
                </a:solidFill>
                <a:latin typeface="Calibri"/>
                <a:ea typeface="Calibri"/>
                <a:cs typeface="Calibri"/>
                <a:sym typeface="Calibri"/>
              </a:rPr>
              <a:t>*</a:t>
            </a:r>
            <a:r>
              <a:rPr lang="fr-FR" sz="2400">
                <a:solidFill>
                  <a:schemeClr val="dk1"/>
                </a:solidFill>
                <a:latin typeface="Calibri"/>
                <a:ea typeface="Calibri"/>
                <a:cs typeface="Calibri"/>
                <a:sym typeface="Calibri"/>
              </a:rPr>
              <a:t>5  contrats en cours de négociation</a:t>
            </a:r>
            <a:endParaRPr sz="24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2400" u="sng">
                <a:solidFill>
                  <a:srgbClr val="FFCC00"/>
                </a:solidFill>
                <a:latin typeface="Calibri"/>
                <a:ea typeface="Calibri"/>
                <a:cs typeface="Calibri"/>
                <a:sym typeface="Calibri"/>
              </a:rPr>
              <a:t>ASSISTANTES</a:t>
            </a:r>
            <a:endParaRPr/>
          </a:p>
          <a:p>
            <a:pPr indent="0" lvl="0" marL="0" marR="0" rtl="0" algn="ctr">
              <a:spcBef>
                <a:spcPts val="0"/>
              </a:spcBef>
              <a:spcAft>
                <a:spcPts val="0"/>
              </a:spcAft>
              <a:buNone/>
            </a:pPr>
            <a:r>
              <a:rPr lang="fr-FR" sz="2400">
                <a:solidFill>
                  <a:srgbClr val="FFCC00"/>
                </a:solidFill>
                <a:latin typeface="Calibri"/>
                <a:ea typeface="Calibri"/>
                <a:cs typeface="Calibri"/>
                <a:sym typeface="Calibri"/>
              </a:rPr>
              <a:t>*</a:t>
            </a:r>
            <a:r>
              <a:rPr lang="fr-FR" sz="2400">
                <a:solidFill>
                  <a:schemeClr val="dk1"/>
                </a:solidFill>
                <a:latin typeface="Calibri"/>
                <a:ea typeface="Calibri"/>
                <a:cs typeface="Calibri"/>
                <a:sym typeface="Calibri"/>
              </a:rPr>
              <a:t>2 assistantes a distance formés et placées</a:t>
            </a:r>
            <a:endParaRPr sz="24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2400" u="sng">
                <a:solidFill>
                  <a:srgbClr val="FFCC00"/>
                </a:solidFill>
                <a:latin typeface="Calibri"/>
                <a:ea typeface="Calibri"/>
                <a:cs typeface="Calibri"/>
                <a:sym typeface="Calibri"/>
              </a:rPr>
              <a:t>FORMATIONS</a:t>
            </a:r>
            <a:endParaRPr b="1" sz="2400" u="sng">
              <a:solidFill>
                <a:srgbClr val="FFCC00"/>
              </a:solidFill>
              <a:latin typeface="Calibri"/>
              <a:ea typeface="Calibri"/>
              <a:cs typeface="Calibri"/>
              <a:sym typeface="Calibri"/>
            </a:endParaRPr>
          </a:p>
          <a:p>
            <a:pPr indent="0" lvl="0" marL="0" marR="0" rtl="0" algn="ctr">
              <a:spcBef>
                <a:spcPts val="0"/>
              </a:spcBef>
              <a:spcAft>
                <a:spcPts val="0"/>
              </a:spcAft>
              <a:buNone/>
            </a:pPr>
            <a:r>
              <a:rPr lang="fr-FR" sz="2400">
                <a:solidFill>
                  <a:schemeClr val="dk1"/>
                </a:solidFill>
                <a:latin typeface="Calibri"/>
                <a:ea typeface="Calibri"/>
                <a:cs typeface="Calibri"/>
                <a:sym typeface="Calibri"/>
              </a:rPr>
              <a:t> 1 formation payante réalisée</a:t>
            </a:r>
            <a:endParaRPr sz="2400">
              <a:solidFill>
                <a:schemeClr val="dk1"/>
              </a:solidFill>
              <a:latin typeface="Calibri"/>
              <a:ea typeface="Calibri"/>
              <a:cs typeface="Calibri"/>
              <a:sym typeface="Calibri"/>
            </a:endParaRPr>
          </a:p>
          <a:p>
            <a:pPr indent="0" lvl="0" marL="0" marR="0" rtl="0" algn="ctr">
              <a:spcBef>
                <a:spcPts val="0"/>
              </a:spcBef>
              <a:spcAft>
                <a:spcPts val="0"/>
              </a:spcAft>
              <a:buNone/>
            </a:pPr>
            <a:r>
              <a:rPr lang="fr-FR" sz="2400">
                <a:solidFill>
                  <a:schemeClr val="dk1"/>
                </a:solidFill>
                <a:latin typeface="Calibri"/>
                <a:ea typeface="Calibri"/>
                <a:cs typeface="Calibri"/>
                <a:sym typeface="Calibri"/>
              </a:rPr>
              <a:t>1 formation gratuite réalisée</a:t>
            </a:r>
            <a:endParaRPr sz="24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2400" u="sng">
                <a:solidFill>
                  <a:srgbClr val="FFCC00"/>
                </a:solidFill>
                <a:latin typeface="Calibri"/>
                <a:ea typeface="Calibri"/>
                <a:cs typeface="Calibri"/>
                <a:sym typeface="Calibri"/>
              </a:rPr>
              <a:t>DIVERS</a:t>
            </a:r>
            <a:endParaRPr/>
          </a:p>
          <a:p>
            <a:pPr indent="0" lvl="0" marL="0" marR="0" rtl="0" algn="ctr">
              <a:spcBef>
                <a:spcPts val="0"/>
              </a:spcBef>
              <a:spcAft>
                <a:spcPts val="0"/>
              </a:spcAft>
              <a:buNone/>
            </a:pPr>
            <a:r>
              <a:rPr lang="fr-FR" sz="2400">
                <a:solidFill>
                  <a:schemeClr val="dk1"/>
                </a:solidFill>
                <a:latin typeface="Calibri"/>
                <a:ea typeface="Calibri"/>
                <a:cs typeface="Calibri"/>
                <a:sym typeface="Calibri"/>
              </a:rPr>
              <a:t>AG de constitution d ’une association des assistantes indépendantes prévue pour début juin</a:t>
            </a:r>
            <a:endParaRPr/>
          </a:p>
          <a:p>
            <a:pPr indent="0" lvl="0" marL="0" marR="0" rtl="0" algn="ctr">
              <a:spcBef>
                <a:spcPts val="0"/>
              </a:spcBef>
              <a:spcAft>
                <a:spcPts val="0"/>
              </a:spcAft>
              <a:buNone/>
            </a:pPr>
            <a:r>
              <a:rPr lang="fr-FR" sz="2400">
                <a:solidFill>
                  <a:schemeClr val="dk1"/>
                </a:solidFill>
                <a:latin typeface="Calibri"/>
                <a:ea typeface="Calibri"/>
                <a:cs typeface="Calibri"/>
                <a:sym typeface="Calibri"/>
              </a:rPr>
              <a:t>3 domiciliations postales</a:t>
            </a:r>
            <a:endParaRPr/>
          </a:p>
          <a:p>
            <a:pPr indent="0" lvl="0" marL="0" marR="0" rtl="0" algn="ctr">
              <a:spcBef>
                <a:spcPts val="0"/>
              </a:spcBef>
              <a:spcAft>
                <a:spcPts val="0"/>
              </a:spcAft>
              <a:buNone/>
            </a:pPr>
            <a:r>
              <a:rPr lang="fr-FR" sz="2400">
                <a:solidFill>
                  <a:schemeClr val="dk1"/>
                </a:solidFill>
                <a:latin typeface="Calibri"/>
                <a:ea typeface="Calibri"/>
                <a:cs typeface="Calibri"/>
                <a:sym typeface="Calibri"/>
              </a:rPr>
              <a:t>5 emplois</a:t>
            </a:r>
            <a:endParaRPr/>
          </a:p>
          <a:p>
            <a:pPr indent="0" lvl="0" marL="0" marR="0" rtl="0" algn="ctr">
              <a:spcBef>
                <a:spcPts val="0"/>
              </a:spcBef>
              <a:spcAft>
                <a:spcPts val="0"/>
              </a:spcAft>
              <a:buNone/>
            </a:pPr>
            <a:r>
              <a:t/>
            </a:r>
            <a:endParaRPr b="1" sz="1800" u="sng">
              <a:solidFill>
                <a:srgbClr val="FFCC00"/>
              </a:solidFill>
              <a:latin typeface="Calibri"/>
              <a:ea typeface="Calibri"/>
              <a:cs typeface="Calibri"/>
              <a:sym typeface="Calibri"/>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63" name="Shape 263"/>
        <p:cNvGrpSpPr/>
        <p:nvPr/>
      </p:nvGrpSpPr>
      <p:grpSpPr>
        <a:xfrm>
          <a:off x="0" y="0"/>
          <a:ext cx="0" cy="0"/>
          <a:chOff x="0" y="0"/>
          <a:chExt cx="0" cy="0"/>
        </a:xfrm>
      </p:grpSpPr>
      <p:sp>
        <p:nvSpPr>
          <p:cNvPr id="264" name="Google Shape;264;p14"/>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5" name="Google Shape;265;p14"/>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6" name="Google Shape;266;p14"/>
          <p:cNvSpPr txBox="1"/>
          <p:nvPr/>
        </p:nvSpPr>
        <p:spPr>
          <a:xfrm>
            <a:off x="214282" y="285728"/>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L EQUIPE</a:t>
            </a:r>
            <a:endParaRPr/>
          </a:p>
        </p:txBody>
      </p:sp>
      <p:sp>
        <p:nvSpPr>
          <p:cNvPr id="267" name="Google Shape;267;p14"/>
          <p:cNvSpPr txBox="1"/>
          <p:nvPr/>
        </p:nvSpPr>
        <p:spPr>
          <a:xfrm>
            <a:off x="144532" y="2644004"/>
            <a:ext cx="2631325" cy="14773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rgbClr val="FFCC00"/>
                </a:solidFill>
                <a:latin typeface="Calibri"/>
                <a:ea typeface="Calibri"/>
                <a:cs typeface="Calibri"/>
                <a:sym typeface="Calibri"/>
              </a:rPr>
              <a:t>Luce Alberte </a:t>
            </a:r>
            <a:endParaRPr/>
          </a:p>
          <a:p>
            <a:pPr indent="0" lvl="0" marL="0" marR="0" rtl="0" algn="ctr">
              <a:spcBef>
                <a:spcPts val="0"/>
              </a:spcBef>
              <a:spcAft>
                <a:spcPts val="0"/>
              </a:spcAft>
              <a:buNone/>
            </a:pPr>
            <a:r>
              <a:rPr b="1" lang="fr-FR" sz="1800">
                <a:solidFill>
                  <a:srgbClr val="FFCC00"/>
                </a:solidFill>
                <a:latin typeface="Calibri"/>
                <a:ea typeface="Calibri"/>
                <a:cs typeface="Calibri"/>
                <a:sym typeface="Calibri"/>
              </a:rPr>
              <a:t>Divassa Malekou</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Responsable commerciale et back office</a:t>
            </a:r>
            <a:endParaRPr b="1" sz="1800">
              <a:solidFill>
                <a:schemeClr val="dk1"/>
              </a:solidFill>
              <a:latin typeface="Calibri"/>
              <a:ea typeface="Calibri"/>
              <a:cs typeface="Calibri"/>
              <a:sym typeface="Calibri"/>
            </a:endParaRPr>
          </a:p>
        </p:txBody>
      </p:sp>
      <p:sp>
        <p:nvSpPr>
          <p:cNvPr id="268" name="Google Shape;268;p14"/>
          <p:cNvSpPr txBox="1"/>
          <p:nvPr/>
        </p:nvSpPr>
        <p:spPr>
          <a:xfrm>
            <a:off x="5810260" y="2624548"/>
            <a:ext cx="1828800" cy="147732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rgbClr val="FFCC00"/>
                </a:solidFill>
                <a:latin typeface="Calibri"/>
                <a:ea typeface="Calibri"/>
                <a:cs typeface="Calibri"/>
                <a:sym typeface="Calibri"/>
              </a:rPr>
              <a:t>Claude Serena Maganga</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Chargée des</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 Ressources humaines</a:t>
            </a:r>
            <a:endParaRPr b="1" sz="1800">
              <a:solidFill>
                <a:schemeClr val="dk1"/>
              </a:solidFill>
              <a:latin typeface="Calibri"/>
              <a:ea typeface="Calibri"/>
              <a:cs typeface="Calibri"/>
              <a:sym typeface="Calibri"/>
            </a:endParaRPr>
          </a:p>
        </p:txBody>
      </p:sp>
      <p:sp>
        <p:nvSpPr>
          <p:cNvPr id="269" name="Google Shape;269;p14"/>
          <p:cNvSpPr txBox="1"/>
          <p:nvPr/>
        </p:nvSpPr>
        <p:spPr>
          <a:xfrm>
            <a:off x="3173787" y="4660137"/>
            <a:ext cx="1896833"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800">
                <a:solidFill>
                  <a:srgbClr val="FFCC00"/>
                </a:solidFill>
                <a:latin typeface="Calibri"/>
                <a:ea typeface="Calibri"/>
                <a:cs typeface="Calibri"/>
                <a:sym typeface="Calibri"/>
              </a:rPr>
              <a:t>Nina Martine </a:t>
            </a:r>
            <a:endParaRPr/>
          </a:p>
          <a:p>
            <a:pPr indent="0" lvl="0" marL="0" marR="0" rtl="0" algn="ctr">
              <a:spcBef>
                <a:spcPts val="0"/>
              </a:spcBef>
              <a:spcAft>
                <a:spcPts val="0"/>
              </a:spcAft>
              <a:buNone/>
            </a:pPr>
            <a:r>
              <a:rPr b="1" lang="fr-FR" sz="1800">
                <a:solidFill>
                  <a:srgbClr val="FFCC00"/>
                </a:solidFill>
                <a:latin typeface="Calibri"/>
                <a:ea typeface="Calibri"/>
                <a:cs typeface="Calibri"/>
                <a:sym typeface="Calibri"/>
              </a:rPr>
              <a:t>Meye</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Chargée de la communication</a:t>
            </a:r>
            <a:endParaRPr b="1" sz="1800">
              <a:solidFill>
                <a:schemeClr val="dk1"/>
              </a:solidFill>
              <a:latin typeface="Calibri"/>
              <a:ea typeface="Calibri"/>
              <a:cs typeface="Calibri"/>
              <a:sym typeface="Calibri"/>
            </a:endParaRPr>
          </a:p>
        </p:txBody>
      </p:sp>
      <p:pic>
        <p:nvPicPr>
          <p:cNvPr id="270" name="Google Shape;270;p14"/>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pic>
        <p:nvPicPr>
          <p:cNvPr id="271" name="Google Shape;271;p14"/>
          <p:cNvPicPr preferRelativeResize="0"/>
          <p:nvPr/>
        </p:nvPicPr>
        <p:blipFill rotWithShape="1">
          <a:blip r:embed="rId4">
            <a:alphaModFix/>
          </a:blip>
          <a:srcRect b="8243" l="54890" r="17875" t="30297"/>
          <a:stretch/>
        </p:blipFill>
        <p:spPr>
          <a:xfrm>
            <a:off x="6092214" y="1135458"/>
            <a:ext cx="997107" cy="1508546"/>
          </a:xfrm>
          <a:prstGeom prst="rect">
            <a:avLst/>
          </a:prstGeom>
          <a:noFill/>
          <a:ln>
            <a:noFill/>
          </a:ln>
        </p:spPr>
      </p:pic>
      <p:pic>
        <p:nvPicPr>
          <p:cNvPr id="272" name="Google Shape;272;p14"/>
          <p:cNvPicPr preferRelativeResize="0"/>
          <p:nvPr/>
        </p:nvPicPr>
        <p:blipFill rotWithShape="1">
          <a:blip r:embed="rId5">
            <a:alphaModFix/>
          </a:blip>
          <a:srcRect b="0" l="0" r="0" t="0"/>
          <a:stretch/>
        </p:blipFill>
        <p:spPr>
          <a:xfrm>
            <a:off x="3563868" y="3056299"/>
            <a:ext cx="1116672" cy="1603838"/>
          </a:xfrm>
          <a:prstGeom prst="rect">
            <a:avLst/>
          </a:prstGeom>
          <a:noFill/>
          <a:ln>
            <a:noFill/>
          </a:ln>
        </p:spPr>
      </p:pic>
      <p:pic>
        <p:nvPicPr>
          <p:cNvPr id="273" name="Google Shape;273;p14"/>
          <p:cNvPicPr preferRelativeResize="0"/>
          <p:nvPr/>
        </p:nvPicPr>
        <p:blipFill rotWithShape="1">
          <a:blip r:embed="rId4">
            <a:alphaModFix/>
          </a:blip>
          <a:srcRect b="33484" l="18421" r="42795" t="0"/>
          <a:stretch/>
        </p:blipFill>
        <p:spPr>
          <a:xfrm>
            <a:off x="864055" y="1128589"/>
            <a:ext cx="1190624" cy="141975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77" name="Shape 277"/>
        <p:cNvGrpSpPr/>
        <p:nvPr/>
      </p:nvGrpSpPr>
      <p:grpSpPr>
        <a:xfrm>
          <a:off x="0" y="0"/>
          <a:ext cx="0" cy="0"/>
          <a:chOff x="0" y="0"/>
          <a:chExt cx="0" cy="0"/>
        </a:xfrm>
      </p:grpSpPr>
      <p:pic>
        <p:nvPicPr>
          <p:cNvPr id="278" name="Google Shape;278;p15"/>
          <p:cNvPicPr preferRelativeResize="0"/>
          <p:nvPr/>
        </p:nvPicPr>
        <p:blipFill rotWithShape="1">
          <a:blip r:embed="rId3">
            <a:alphaModFix/>
          </a:blip>
          <a:srcRect b="0" l="0" r="0" t="0"/>
          <a:stretch/>
        </p:blipFill>
        <p:spPr>
          <a:xfrm>
            <a:off x="8244408" y="5958408"/>
            <a:ext cx="899592" cy="899592"/>
          </a:xfrm>
          <a:prstGeom prst="rect">
            <a:avLst/>
          </a:prstGeom>
          <a:noFill/>
          <a:ln>
            <a:noFill/>
          </a:ln>
        </p:spPr>
      </p:pic>
      <p:sp>
        <p:nvSpPr>
          <p:cNvPr id="279" name="Google Shape;279;p15"/>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0" name="Google Shape;280;p15"/>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1" name="Google Shape;281;p15"/>
          <p:cNvSpPr txBox="1"/>
          <p:nvPr/>
        </p:nvSpPr>
        <p:spPr>
          <a:xfrm>
            <a:off x="214282" y="428604"/>
            <a:ext cx="7821512"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INVESTISSEMENTS DE DEMARRAGE</a:t>
            </a:r>
            <a:endParaRPr b="1" sz="2400">
              <a:solidFill>
                <a:srgbClr val="FFCC00"/>
              </a:solidFill>
              <a:latin typeface="Arial"/>
              <a:ea typeface="Arial"/>
              <a:cs typeface="Arial"/>
              <a:sym typeface="Arial"/>
            </a:endParaRPr>
          </a:p>
        </p:txBody>
      </p:sp>
      <p:sp>
        <p:nvSpPr>
          <p:cNvPr descr="Icône De Sirène Durgence En Style Plat Illustration De Vecteur Dalarme De  Police Sur Le Fond Blanc Isolé Concept Daffaires Dalerte Médicale Vecteurs  libres de droits et plus d'images vectorielles de Icône -" id="282" name="Google Shape;282;p15"/>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Icône De Sirène Durgence En Style Plat Illustration De Vecteur Dalarme De  Police Sur Le Fond Blanc Isolé Concept Daffaires Dalerte Médicale Vecteurs  libres de droits et plus d'images vectorielles de Icône -" id="283" name="Google Shape;283;p15"/>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284" name="Google Shape;284;p15"/>
          <p:cNvGraphicFramePr/>
          <p:nvPr/>
        </p:nvGraphicFramePr>
        <p:xfrm>
          <a:off x="285719" y="1285856"/>
          <a:ext cx="3000000" cy="3000000"/>
        </p:xfrm>
        <a:graphic>
          <a:graphicData uri="http://schemas.openxmlformats.org/drawingml/2006/table">
            <a:tbl>
              <a:tblPr>
                <a:gradFill>
                  <a:gsLst>
                    <a:gs pos="0">
                      <a:srgbClr val="DAFEA4"/>
                    </a:gs>
                    <a:gs pos="35000">
                      <a:srgbClr val="E3FEBF"/>
                    </a:gs>
                    <a:gs pos="100000">
                      <a:srgbClr val="F4FEE6"/>
                    </a:gs>
                  </a:gsLst>
                  <a:lin ang="16200000" scaled="0"/>
                </a:gradFill>
                <a:tableStyleId>{6A469891-57E2-447F-B9B0-A0CB6E7FCBE7}</a:tableStyleId>
              </a:tblPr>
              <a:tblGrid>
                <a:gridCol w="2377675"/>
                <a:gridCol w="1532350"/>
                <a:gridCol w="1374050"/>
                <a:gridCol w="1242600"/>
                <a:gridCol w="1015600"/>
                <a:gridCol w="958850"/>
              </a:tblGrid>
              <a:tr h="553650">
                <a:tc>
                  <a:txBody>
                    <a:bodyPr/>
                    <a:lstStyle/>
                    <a:p>
                      <a:pPr indent="0" lvl="0" marL="0" marR="0" rtl="0" algn="l">
                        <a:spcBef>
                          <a:spcPts val="0"/>
                        </a:spcBef>
                        <a:spcAft>
                          <a:spcPts val="0"/>
                        </a:spcAft>
                        <a:buNone/>
                      </a:pPr>
                      <a:r>
                        <a:rPr lang="fr-FR" sz="1400" u="none" strike="noStrike"/>
                        <a:t>Libellé </a:t>
                      </a:r>
                      <a:endParaRPr b="1" i="0" sz="1400" u="none" strike="noStrike">
                        <a:solidFill>
                          <a:srgbClr val="FFFFFF"/>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1" i="0" sz="1400" u="none" strike="noStrike">
                        <a:solidFill>
                          <a:srgbClr val="FFFFFF"/>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1" i="0" sz="1400" u="none" strike="noStrike">
                        <a:solidFill>
                          <a:srgbClr val="FFFFFF"/>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1" i="0" sz="1400" u="none" strike="noStrike">
                        <a:solidFill>
                          <a:srgbClr val="FFFFFF"/>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1" i="0" sz="1400" u="none" strike="noStrike">
                        <a:solidFill>
                          <a:srgbClr val="FFFFFF"/>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Montant </a:t>
                      </a:r>
                      <a:endParaRPr b="1" i="0" sz="1400" u="none" strike="noStrike">
                        <a:solidFill>
                          <a:srgbClr val="FFFFFF"/>
                        </a:solidFill>
                        <a:latin typeface="Verdana"/>
                        <a:ea typeface="Verdana"/>
                        <a:cs typeface="Verdana"/>
                        <a:sym typeface="Verdana"/>
                      </a:endParaRPr>
                    </a:p>
                  </a:txBody>
                  <a:tcPr marT="0" marB="0" marR="0" marL="0" anchor="ctr"/>
                </a:tc>
              </a:tr>
              <a:tr h="553650">
                <a:tc gridSpan="3">
                  <a:txBody>
                    <a:bodyPr/>
                    <a:lstStyle/>
                    <a:p>
                      <a:pPr indent="0" lvl="0" marL="0" marR="0" rtl="0" algn="l">
                        <a:spcBef>
                          <a:spcPts val="0"/>
                        </a:spcBef>
                        <a:spcAft>
                          <a:spcPts val="0"/>
                        </a:spcAft>
                        <a:buNone/>
                      </a:pPr>
                      <a:r>
                        <a:rPr lang="fr-FR" sz="1400" u="none" strike="noStrike"/>
                        <a:t>Développement site internet6+hebergement+nom de domaine</a:t>
                      </a:r>
                      <a:endParaRPr b="0" i="0" sz="1400" u="none" strike="noStrike">
                        <a:solidFill>
                          <a:srgbClr val="000000"/>
                        </a:solidFill>
                        <a:latin typeface="Verdana"/>
                        <a:ea typeface="Verdana"/>
                        <a:cs typeface="Verdana"/>
                        <a:sym typeface="Verdana"/>
                      </a:endParaRPr>
                    </a:p>
                  </a:txBody>
                  <a:tcPr marT="0" marB="0" marR="0" marL="0" anchor="ctr"/>
                </a:tc>
                <a:tc hMerge="1"/>
                <a:tc hMerge="1"/>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r">
                        <a:spcBef>
                          <a:spcPts val="0"/>
                        </a:spcBef>
                        <a:spcAft>
                          <a:spcPts val="0"/>
                        </a:spcAft>
                        <a:buNone/>
                      </a:pPr>
                      <a:r>
                        <a:rPr lang="fr-FR" sz="1400" u="none" strike="noStrike"/>
                        <a:t>2 130 000</a:t>
                      </a:r>
                      <a:endParaRPr b="0" i="0" sz="1400" u="none" strike="noStrike">
                        <a:solidFill>
                          <a:srgbClr val="000000"/>
                        </a:solidFill>
                        <a:latin typeface="Verdana"/>
                        <a:ea typeface="Verdana"/>
                        <a:cs typeface="Verdana"/>
                        <a:sym typeface="Verdana"/>
                      </a:endParaRPr>
                    </a:p>
                  </a:txBody>
                  <a:tcPr marT="0" marB="0" marR="0" marL="0" anchor="b"/>
                </a:tc>
              </a:tr>
              <a:tr h="553650">
                <a:tc>
                  <a:txBody>
                    <a:bodyPr/>
                    <a:lstStyle/>
                    <a:p>
                      <a:pPr indent="0" lvl="0" marL="0" marR="0" rtl="0" algn="l">
                        <a:spcBef>
                          <a:spcPts val="0"/>
                        </a:spcBef>
                        <a:spcAft>
                          <a:spcPts val="0"/>
                        </a:spcAft>
                        <a:buNone/>
                      </a:pPr>
                      <a:r>
                        <a:rPr lang="fr-FR" sz="1400" u="none" strike="noStrike"/>
                        <a:t>Matériel informatique</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r">
                        <a:spcBef>
                          <a:spcPts val="0"/>
                        </a:spcBef>
                        <a:spcAft>
                          <a:spcPts val="0"/>
                        </a:spcAft>
                        <a:buNone/>
                      </a:pPr>
                      <a:r>
                        <a:rPr lang="fr-FR" sz="1400" u="none" strike="noStrike"/>
                        <a:t>943 798</a:t>
                      </a:r>
                      <a:endParaRPr b="0" i="0" sz="1400" u="none" strike="noStrike">
                        <a:solidFill>
                          <a:srgbClr val="000000"/>
                        </a:solidFill>
                        <a:latin typeface="Verdana"/>
                        <a:ea typeface="Verdana"/>
                        <a:cs typeface="Verdana"/>
                        <a:sym typeface="Verdana"/>
                      </a:endParaRPr>
                    </a:p>
                  </a:txBody>
                  <a:tcPr marT="0" marB="0" marR="0" marL="0" anchor="b"/>
                </a:tc>
              </a:tr>
              <a:tr h="553650">
                <a:tc gridSpan="2">
                  <a:txBody>
                    <a:bodyPr/>
                    <a:lstStyle/>
                    <a:p>
                      <a:pPr indent="0" lvl="0" marL="0" marR="0" rtl="0" algn="l">
                        <a:spcBef>
                          <a:spcPts val="0"/>
                        </a:spcBef>
                        <a:spcAft>
                          <a:spcPts val="0"/>
                        </a:spcAft>
                        <a:buNone/>
                      </a:pPr>
                      <a:r>
                        <a:rPr lang="fr-FR" sz="1400" u="none" strike="noStrike"/>
                        <a:t>Développement commercial/Communication/Marketing</a:t>
                      </a:r>
                      <a:endParaRPr b="0" i="0" sz="1400" u="none" strike="noStrike">
                        <a:solidFill>
                          <a:srgbClr val="000000"/>
                        </a:solidFill>
                        <a:latin typeface="Verdana"/>
                        <a:ea typeface="Verdana"/>
                        <a:cs typeface="Verdana"/>
                        <a:sym typeface="Verdana"/>
                      </a:endParaRPr>
                    </a:p>
                  </a:txBody>
                  <a:tcPr marT="0" marB="0" marR="0" marL="0" anchor="ctr"/>
                </a:tc>
                <a:tc hMerge="1"/>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r">
                        <a:spcBef>
                          <a:spcPts val="0"/>
                        </a:spcBef>
                        <a:spcAft>
                          <a:spcPts val="0"/>
                        </a:spcAft>
                        <a:buNone/>
                      </a:pPr>
                      <a:r>
                        <a:rPr lang="fr-FR" sz="1400" u="none" strike="noStrike"/>
                        <a:t>2 000 000</a:t>
                      </a:r>
                      <a:endParaRPr b="0" i="0" sz="1400" u="none" strike="noStrike">
                        <a:solidFill>
                          <a:srgbClr val="000000"/>
                        </a:solidFill>
                        <a:latin typeface="Verdana"/>
                        <a:ea typeface="Verdana"/>
                        <a:cs typeface="Verdana"/>
                        <a:sym typeface="Verdana"/>
                      </a:endParaRPr>
                    </a:p>
                  </a:txBody>
                  <a:tcPr marT="0" marB="0" marR="0" marL="0" anchor="b"/>
                </a:tc>
              </a:tr>
              <a:tr h="553650">
                <a:tc gridSpan="2">
                  <a:txBody>
                    <a:bodyPr/>
                    <a:lstStyle/>
                    <a:p>
                      <a:pPr indent="0" lvl="0" marL="0" marR="0" rtl="0" algn="l">
                        <a:spcBef>
                          <a:spcPts val="0"/>
                        </a:spcBef>
                        <a:spcAft>
                          <a:spcPts val="0"/>
                        </a:spcAft>
                        <a:buNone/>
                      </a:pPr>
                      <a:r>
                        <a:rPr lang="fr-FR" sz="1400" u="none" strike="noStrike"/>
                        <a:t>Agrémént technique ministere du travail/Mise en relation</a:t>
                      </a:r>
                      <a:endParaRPr b="0" i="0" sz="1400" u="none" strike="noStrike">
                        <a:solidFill>
                          <a:srgbClr val="000000"/>
                        </a:solidFill>
                        <a:latin typeface="Verdana"/>
                        <a:ea typeface="Verdana"/>
                        <a:cs typeface="Verdana"/>
                        <a:sym typeface="Verdana"/>
                      </a:endParaRPr>
                    </a:p>
                  </a:txBody>
                  <a:tcPr marT="0" marB="0" marR="0" marL="0" anchor="ctr"/>
                </a:tc>
                <a:tc hMerge="1"/>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r">
                        <a:spcBef>
                          <a:spcPts val="0"/>
                        </a:spcBef>
                        <a:spcAft>
                          <a:spcPts val="0"/>
                        </a:spcAft>
                        <a:buNone/>
                      </a:pPr>
                      <a:r>
                        <a:rPr lang="fr-FR" sz="1400" u="none" strike="noStrike"/>
                        <a:t>3 100 000</a:t>
                      </a:r>
                      <a:endParaRPr b="0" i="0" sz="1400" u="none" strike="noStrike">
                        <a:solidFill>
                          <a:srgbClr val="000000"/>
                        </a:solidFill>
                        <a:latin typeface="Verdana"/>
                        <a:ea typeface="Verdana"/>
                        <a:cs typeface="Verdana"/>
                        <a:sym typeface="Verdana"/>
                      </a:endParaRPr>
                    </a:p>
                  </a:txBody>
                  <a:tcPr marT="0" marB="0" marR="0" marL="0" anchor="b"/>
                </a:tc>
              </a:tr>
              <a:tr h="553650">
                <a:tc gridSpan="2">
                  <a:txBody>
                    <a:bodyPr/>
                    <a:lstStyle/>
                    <a:p>
                      <a:pPr indent="0" lvl="0" marL="0" marR="0" rtl="0" algn="l">
                        <a:spcBef>
                          <a:spcPts val="0"/>
                        </a:spcBef>
                        <a:spcAft>
                          <a:spcPts val="0"/>
                        </a:spcAft>
                        <a:buNone/>
                      </a:pPr>
                      <a:r>
                        <a:rPr lang="fr-FR" sz="1400" u="none" strike="noStrike"/>
                        <a:t>Solution Odoo (RCM/ERP) pour 2 postes + formation</a:t>
                      </a:r>
                      <a:endParaRPr b="0" i="0" sz="1400" u="none" strike="noStrike">
                        <a:solidFill>
                          <a:srgbClr val="000000"/>
                        </a:solidFill>
                        <a:latin typeface="Verdana"/>
                        <a:ea typeface="Verdana"/>
                        <a:cs typeface="Verdana"/>
                        <a:sym typeface="Verdana"/>
                      </a:endParaRPr>
                    </a:p>
                  </a:txBody>
                  <a:tcPr marT="0" marB="0" marR="0" marL="0" anchor="ctr"/>
                </a:tc>
                <a:tc hMerge="1"/>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r">
                        <a:spcBef>
                          <a:spcPts val="0"/>
                        </a:spcBef>
                        <a:spcAft>
                          <a:spcPts val="0"/>
                        </a:spcAft>
                        <a:buNone/>
                      </a:pPr>
                      <a:r>
                        <a:rPr lang="fr-FR" sz="1400" u="none" strike="noStrike"/>
                        <a:t>1 000 000</a:t>
                      </a:r>
                      <a:endParaRPr b="0" i="0" sz="1400" u="none" strike="noStrike">
                        <a:solidFill>
                          <a:srgbClr val="000000"/>
                        </a:solidFill>
                        <a:latin typeface="Verdana"/>
                        <a:ea typeface="Verdana"/>
                        <a:cs typeface="Verdana"/>
                        <a:sym typeface="Verdana"/>
                      </a:endParaRPr>
                    </a:p>
                  </a:txBody>
                  <a:tcPr marT="0" marB="0" marR="0" marL="0" anchor="b"/>
                </a:tc>
              </a:tr>
              <a:tr h="553650">
                <a:tc>
                  <a:txBody>
                    <a:bodyPr/>
                    <a:lstStyle/>
                    <a:p>
                      <a:pPr indent="0" lvl="0" marL="0" marR="0" rtl="0" algn="l">
                        <a:spcBef>
                          <a:spcPts val="0"/>
                        </a:spcBef>
                        <a:spcAft>
                          <a:spcPts val="0"/>
                        </a:spcAft>
                        <a:buNone/>
                      </a:pPr>
                      <a:r>
                        <a:rPr lang="fr-FR" sz="1400" u="none" strike="noStrike"/>
                        <a:t>Trésorerie de départ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r">
                        <a:spcBef>
                          <a:spcPts val="0"/>
                        </a:spcBef>
                        <a:spcAft>
                          <a:spcPts val="0"/>
                        </a:spcAft>
                        <a:buNone/>
                      </a:pPr>
                      <a:r>
                        <a:rPr lang="fr-FR" sz="1400" u="none" strike="noStrike"/>
                        <a:t>826 202</a:t>
                      </a:r>
                      <a:endParaRPr b="0" i="0" sz="1400" u="none" strike="noStrike">
                        <a:solidFill>
                          <a:srgbClr val="000000"/>
                        </a:solidFill>
                        <a:latin typeface="Verdana"/>
                        <a:ea typeface="Verdana"/>
                        <a:cs typeface="Verdana"/>
                        <a:sym typeface="Verdana"/>
                      </a:endParaRPr>
                    </a:p>
                  </a:txBody>
                  <a:tcPr marT="0" marB="0" marR="0" marL="0" anchor="b"/>
                </a:tc>
              </a:tr>
              <a:tr h="625075">
                <a:tc gridSpan="5">
                  <a:txBody>
                    <a:bodyPr/>
                    <a:lstStyle/>
                    <a:p>
                      <a:pPr indent="0" lvl="0" marL="0" marR="0" rtl="0" algn="l">
                        <a:spcBef>
                          <a:spcPts val="0"/>
                        </a:spcBef>
                        <a:spcAft>
                          <a:spcPts val="0"/>
                        </a:spcAft>
                        <a:buNone/>
                      </a:pPr>
                      <a:r>
                        <a:rPr lang="fr-FR" sz="1400" u="none" strike="noStrike"/>
                        <a:t>Total </a:t>
                      </a:r>
                      <a:endParaRPr b="1" i="0" sz="1400" u="none" strike="noStrike">
                        <a:solidFill>
                          <a:srgbClr val="000000"/>
                        </a:solidFill>
                        <a:latin typeface="Verdana"/>
                        <a:ea typeface="Verdana"/>
                        <a:cs typeface="Verdana"/>
                        <a:sym typeface="Verdana"/>
                      </a:endParaRPr>
                    </a:p>
                  </a:txBody>
                  <a:tcPr marT="0" marB="0" marR="0" marL="0" anchor="b"/>
                </a:tc>
                <a:tc hMerge="1"/>
                <a:tc hMerge="1"/>
                <a:tc hMerge="1"/>
                <a:tc hMerge="1"/>
                <a:tc>
                  <a:txBody>
                    <a:bodyPr/>
                    <a:lstStyle/>
                    <a:p>
                      <a:pPr indent="0" lvl="0" marL="0" marR="0" rtl="0" algn="r">
                        <a:spcBef>
                          <a:spcPts val="0"/>
                        </a:spcBef>
                        <a:spcAft>
                          <a:spcPts val="0"/>
                        </a:spcAft>
                        <a:buNone/>
                      </a:pPr>
                      <a:r>
                        <a:rPr lang="fr-FR" sz="1400" u="none" strike="noStrike"/>
                        <a:t>10 000 000</a:t>
                      </a:r>
                      <a:endParaRPr b="1" i="0" sz="1400" u="none" strike="noStrike">
                        <a:solidFill>
                          <a:srgbClr val="000000"/>
                        </a:solidFill>
                        <a:latin typeface="Verdana"/>
                        <a:ea typeface="Verdana"/>
                        <a:cs typeface="Verdana"/>
                        <a:sym typeface="Verdana"/>
                      </a:endParaRPr>
                    </a:p>
                  </a:txBody>
                  <a:tcPr marT="0" marB="0" marR="0" marL="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88" name="Shape 288"/>
        <p:cNvGrpSpPr/>
        <p:nvPr/>
      </p:nvGrpSpPr>
      <p:grpSpPr>
        <a:xfrm>
          <a:off x="0" y="0"/>
          <a:ext cx="0" cy="0"/>
          <a:chOff x="0" y="0"/>
          <a:chExt cx="0" cy="0"/>
        </a:xfrm>
      </p:grpSpPr>
      <p:sp>
        <p:nvSpPr>
          <p:cNvPr id="289" name="Google Shape;289;p16"/>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0" name="Google Shape;290;p16"/>
          <p:cNvSpPr/>
          <p:nvPr/>
        </p:nvSpPr>
        <p:spPr>
          <a:xfrm>
            <a:off x="8286776" y="28572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1" name="Google Shape;291;p16"/>
          <p:cNvSpPr txBox="1"/>
          <p:nvPr/>
        </p:nvSpPr>
        <p:spPr>
          <a:xfrm>
            <a:off x="285720" y="285728"/>
            <a:ext cx="7964388"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SYNTHESE DES DÉPENSES D’EXPLOITATION </a:t>
            </a:r>
            <a:endParaRPr b="1" sz="2400">
              <a:solidFill>
                <a:srgbClr val="FFCC00"/>
              </a:solidFill>
              <a:latin typeface="Arial"/>
              <a:ea typeface="Arial"/>
              <a:cs typeface="Arial"/>
              <a:sym typeface="Arial"/>
            </a:endParaRPr>
          </a:p>
        </p:txBody>
      </p:sp>
      <p:sp>
        <p:nvSpPr>
          <p:cNvPr descr="Icône De Sirène Durgence En Style Plat Illustration De Vecteur Dalarme De  Police Sur Le Fond Blanc Isolé Concept Daffaires Dalerte Médicale Vecteurs  libres de droits et plus d'images vectorielles de Icône -" id="292" name="Google Shape;292;p16"/>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Icône De Sirène Durgence En Style Plat Illustration De Vecteur Dalarme De  Police Sur Le Fond Blanc Isolé Concept Daffaires Dalerte Médicale Vecteurs  libres de droits et plus d'images vectorielles de Icône -" id="293" name="Google Shape;293;p16"/>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94" name="Google Shape;294;p16"/>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graphicFrame>
        <p:nvGraphicFramePr>
          <p:cNvPr id="295" name="Google Shape;295;p16"/>
          <p:cNvGraphicFramePr/>
          <p:nvPr/>
        </p:nvGraphicFramePr>
        <p:xfrm>
          <a:off x="357158" y="1071544"/>
          <a:ext cx="3000000" cy="3000000"/>
        </p:xfrm>
        <a:graphic>
          <a:graphicData uri="http://schemas.openxmlformats.org/drawingml/2006/table">
            <a:tbl>
              <a:tblPr>
                <a:noFill/>
                <a:tableStyleId>{6A469891-57E2-447F-B9B0-A0CB6E7FCBE7}</a:tableStyleId>
              </a:tblPr>
              <a:tblGrid>
                <a:gridCol w="2992875"/>
                <a:gridCol w="1928825"/>
                <a:gridCol w="1729550"/>
                <a:gridCol w="1564125"/>
              </a:tblGrid>
              <a:tr h="155600">
                <a:tc>
                  <a:txBody>
                    <a:bodyPr/>
                    <a:lstStyle/>
                    <a:p>
                      <a:pPr indent="0" lvl="0" marL="0" marR="0" rtl="0" algn="l">
                        <a:spcBef>
                          <a:spcPts val="0"/>
                        </a:spcBef>
                        <a:spcAft>
                          <a:spcPts val="0"/>
                        </a:spcAft>
                        <a:buNone/>
                      </a:pPr>
                      <a:r>
                        <a:rPr lang="fr-FR" sz="1400" u="none" strike="noStrike"/>
                        <a:t>Libellé </a:t>
                      </a:r>
                      <a:endParaRPr b="1" i="0" sz="1400" u="none" strike="noStrike">
                        <a:solidFill>
                          <a:srgbClr val="FFFFFF"/>
                        </a:solidFill>
                        <a:latin typeface="Verdana"/>
                        <a:ea typeface="Verdana"/>
                        <a:cs typeface="Verdana"/>
                        <a:sym typeface="Verdana"/>
                      </a:endParaRPr>
                    </a:p>
                  </a:txBody>
                  <a:tcPr marT="0" marB="0" marR="0" marL="0" anchor="b"/>
                </a:tc>
                <a:tc gridSpan="2">
                  <a:txBody>
                    <a:bodyPr/>
                    <a:lstStyle/>
                    <a:p>
                      <a:pPr indent="0" lvl="0" marL="0" marR="0" rtl="0" algn="l">
                        <a:spcBef>
                          <a:spcPts val="0"/>
                        </a:spcBef>
                        <a:spcAft>
                          <a:spcPts val="0"/>
                        </a:spcAft>
                        <a:buNone/>
                      </a:pPr>
                      <a:r>
                        <a:rPr lang="fr-FR" sz="1400" u="none" strike="noStrike"/>
                        <a:t>Nature </a:t>
                      </a:r>
                      <a:endParaRPr b="1" i="0" sz="1400" u="none" strike="noStrike">
                        <a:solidFill>
                          <a:srgbClr val="FFFFFF"/>
                        </a:solidFill>
                        <a:latin typeface="Verdana"/>
                        <a:ea typeface="Verdana"/>
                        <a:cs typeface="Verdana"/>
                        <a:sym typeface="Verdana"/>
                      </a:endParaRPr>
                    </a:p>
                  </a:txBody>
                  <a:tcPr marT="0" marB="0" marR="0" marL="0" anchor="b"/>
                </a:tc>
                <a:tc hMerge="1"/>
                <a:tc>
                  <a:txBody>
                    <a:bodyPr/>
                    <a:lstStyle/>
                    <a:p>
                      <a:pPr indent="0" lvl="0" marL="0" marR="0" rtl="0" algn="ctr">
                        <a:spcBef>
                          <a:spcPts val="0"/>
                        </a:spcBef>
                        <a:spcAft>
                          <a:spcPts val="0"/>
                        </a:spcAft>
                        <a:buNone/>
                      </a:pPr>
                      <a:r>
                        <a:rPr lang="fr-FR" sz="1400" u="none" strike="noStrike"/>
                        <a:t>Montant </a:t>
                      </a:r>
                      <a:endParaRPr b="1" i="0" sz="1400" u="none" strike="noStrike">
                        <a:solidFill>
                          <a:srgbClr val="FFFFFF"/>
                        </a:solidFill>
                        <a:latin typeface="Verdana"/>
                        <a:ea typeface="Verdana"/>
                        <a:cs typeface="Verdana"/>
                        <a:sym typeface="Verdana"/>
                      </a:endParaRPr>
                    </a:p>
                  </a:txBody>
                  <a:tcPr marT="0" marB="0" marR="0" marL="0" anchor="b"/>
                </a:tc>
              </a:tr>
              <a:tr h="540500">
                <a:tc>
                  <a:txBody>
                    <a:bodyPr/>
                    <a:lstStyle/>
                    <a:p>
                      <a:pPr indent="0" lvl="0" marL="0" marR="0" rtl="0" algn="l">
                        <a:spcBef>
                          <a:spcPts val="0"/>
                        </a:spcBef>
                        <a:spcAft>
                          <a:spcPts val="0"/>
                        </a:spcAft>
                        <a:buNone/>
                      </a:pPr>
                      <a:r>
                        <a:rPr lang="fr-FR" sz="1400" u="none" strike="noStrike"/>
                        <a:t>Matériel et </a:t>
                      </a:r>
                      <a:br>
                        <a:rPr lang="fr-FR" sz="1400" u="none" strike="noStrike"/>
                      </a:br>
                      <a:r>
                        <a:rPr lang="fr-FR" sz="1400" u="none" strike="noStrike"/>
                        <a:t>consommables </a:t>
                      </a:r>
                      <a:endParaRPr b="0" i="0" sz="1400" u="none" strike="noStrike">
                        <a:solidFill>
                          <a:srgbClr val="000000"/>
                        </a:solidFill>
                        <a:latin typeface="Verdana"/>
                        <a:ea typeface="Verdana"/>
                        <a:cs typeface="Verdana"/>
                        <a:sym typeface="Verdana"/>
                      </a:endParaRPr>
                    </a:p>
                  </a:txBody>
                  <a:tcPr marT="0" marB="0" marR="0" marL="0"/>
                </a:tc>
                <a:tc gridSpan="2">
                  <a:txBody>
                    <a:bodyPr/>
                    <a:lstStyle/>
                    <a:p>
                      <a:pPr indent="0" lvl="0" marL="0" marR="0" rtl="0" algn="l">
                        <a:spcBef>
                          <a:spcPts val="0"/>
                        </a:spcBef>
                        <a:spcAft>
                          <a:spcPts val="0"/>
                        </a:spcAft>
                        <a:buNone/>
                      </a:pPr>
                      <a:r>
                        <a:rPr lang="fr-FR" sz="1400" u="none" strike="noStrike"/>
                        <a:t>Cartouches encre/Fournitures de bureau</a:t>
                      </a:r>
                      <a:endParaRPr b="0" i="0" sz="1400" u="none" strike="noStrike">
                        <a:solidFill>
                          <a:srgbClr val="000000"/>
                        </a:solidFill>
                        <a:latin typeface="Verdana"/>
                        <a:ea typeface="Verdana"/>
                        <a:cs typeface="Verdana"/>
                        <a:sym typeface="Verdana"/>
                      </a:endParaRPr>
                    </a:p>
                  </a:txBody>
                  <a:tcPr marT="0" marB="0" marR="0" marL="0"/>
                </a:tc>
                <a:tc hMerge="1"/>
                <a:tc>
                  <a:txBody>
                    <a:bodyPr/>
                    <a:lstStyle/>
                    <a:p>
                      <a:pPr indent="0" lvl="0" marL="0" marR="0" rtl="0" algn="l">
                        <a:spcBef>
                          <a:spcPts val="0"/>
                        </a:spcBef>
                        <a:spcAft>
                          <a:spcPts val="0"/>
                        </a:spcAft>
                        <a:buNone/>
                      </a:pPr>
                      <a:r>
                        <a:rPr lang="fr-FR" sz="1400" u="none" strike="noStrike"/>
                        <a:t>              40 000 </a:t>
                      </a:r>
                      <a:endParaRPr b="0" i="0" sz="1400" u="none" strike="noStrike">
                        <a:solidFill>
                          <a:srgbClr val="000000"/>
                        </a:solidFill>
                        <a:latin typeface="Verdana"/>
                        <a:ea typeface="Verdana"/>
                        <a:cs typeface="Verdana"/>
                        <a:sym typeface="Verdana"/>
                      </a:endParaRPr>
                    </a:p>
                  </a:txBody>
                  <a:tcPr marT="0" marB="0" marR="0" marL="0"/>
                </a:tc>
              </a:tr>
              <a:tr h="737025">
                <a:tc>
                  <a:txBody>
                    <a:bodyPr/>
                    <a:lstStyle/>
                    <a:p>
                      <a:pPr indent="0" lvl="0" marL="0" marR="0" rtl="0" algn="l">
                        <a:spcBef>
                          <a:spcPts val="0"/>
                        </a:spcBef>
                        <a:spcAft>
                          <a:spcPts val="0"/>
                        </a:spcAft>
                        <a:buNone/>
                      </a:pPr>
                      <a:r>
                        <a:rPr lang="fr-FR" sz="1400" u="none" strike="noStrike"/>
                        <a:t>Charges salariales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3 employés</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450 000 </a:t>
                      </a:r>
                      <a:endParaRPr b="0" i="0" sz="1400" u="none" strike="noStrike">
                        <a:solidFill>
                          <a:srgbClr val="000000"/>
                        </a:solidFill>
                        <a:latin typeface="Verdana"/>
                        <a:ea typeface="Verdana"/>
                        <a:cs typeface="Verdana"/>
                        <a:sym typeface="Verdana"/>
                      </a:endParaRPr>
                    </a:p>
                  </a:txBody>
                  <a:tcPr marT="0" marB="0" marR="0" marL="0"/>
                </a:tc>
              </a:tr>
              <a:tr h="737025">
                <a:tc>
                  <a:txBody>
                    <a:bodyPr/>
                    <a:lstStyle/>
                    <a:p>
                      <a:pPr indent="0" lvl="0" marL="0" marR="0" rtl="0" algn="l">
                        <a:spcBef>
                          <a:spcPts val="0"/>
                        </a:spcBef>
                        <a:spcAft>
                          <a:spcPts val="0"/>
                        </a:spcAft>
                        <a:buNone/>
                      </a:pPr>
                      <a:r>
                        <a:rPr lang="fr-FR" sz="1400" u="none" strike="noStrike"/>
                        <a:t>Loyer</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r>
              <a:tr h="335750">
                <a:tc>
                  <a:txBody>
                    <a:bodyPr/>
                    <a:lstStyle/>
                    <a:p>
                      <a:pPr indent="0" lvl="0" marL="0" marR="0" rtl="0" algn="l">
                        <a:spcBef>
                          <a:spcPts val="0"/>
                        </a:spcBef>
                        <a:spcAft>
                          <a:spcPts val="0"/>
                        </a:spcAft>
                        <a:buNone/>
                      </a:pPr>
                      <a:r>
                        <a:rPr lang="fr-FR" sz="1400" u="none" strike="noStrike"/>
                        <a:t>Internet</a:t>
                      </a:r>
                      <a:endParaRPr b="0" i="0" sz="1400" u="none" strike="noStrike">
                        <a:solidFill>
                          <a:srgbClr val="000000"/>
                        </a:solidFill>
                        <a:latin typeface="Verdana"/>
                        <a:ea typeface="Verdana"/>
                        <a:cs typeface="Verdana"/>
                        <a:sym typeface="Verdana"/>
                      </a:endParaRPr>
                    </a:p>
                  </a:txBody>
                  <a:tcPr marT="0" marB="0" marR="0" marL="0"/>
                </a:tc>
                <a:tc gridSpan="2">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hMerge="1"/>
                <a:tc>
                  <a:txBody>
                    <a:bodyPr/>
                    <a:lstStyle/>
                    <a:p>
                      <a:pPr indent="0" lvl="0" marL="0" marR="0" rtl="0" algn="l">
                        <a:spcBef>
                          <a:spcPts val="0"/>
                        </a:spcBef>
                        <a:spcAft>
                          <a:spcPts val="0"/>
                        </a:spcAft>
                        <a:buNone/>
                      </a:pPr>
                      <a:r>
                        <a:rPr lang="fr-FR" sz="1400" u="none" strike="noStrike"/>
                        <a:t>                       - </a:t>
                      </a:r>
                      <a:endParaRPr b="0" i="0" sz="1400" u="none" strike="noStrike">
                        <a:solidFill>
                          <a:srgbClr val="000000"/>
                        </a:solidFill>
                        <a:latin typeface="Verdana"/>
                        <a:ea typeface="Verdana"/>
                        <a:cs typeface="Verdana"/>
                        <a:sym typeface="Verdana"/>
                      </a:endParaRPr>
                    </a:p>
                  </a:txBody>
                  <a:tcPr marT="0" marB="0" marR="0" marL="0"/>
                </a:tc>
              </a:tr>
              <a:tr h="335750">
                <a:tc>
                  <a:txBody>
                    <a:bodyPr/>
                    <a:lstStyle/>
                    <a:p>
                      <a:pPr indent="0" lvl="0" marL="0" marR="0" rtl="0" algn="l">
                        <a:spcBef>
                          <a:spcPts val="0"/>
                        </a:spcBef>
                        <a:spcAft>
                          <a:spcPts val="0"/>
                        </a:spcAft>
                        <a:buNone/>
                      </a:pPr>
                      <a:r>
                        <a:rPr lang="fr-FR" sz="1400" u="none" strike="noStrike"/>
                        <a:t>Communication</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30 000 </a:t>
                      </a:r>
                      <a:endParaRPr b="0" i="0" sz="1400" u="none" strike="noStrike">
                        <a:solidFill>
                          <a:srgbClr val="000000"/>
                        </a:solidFill>
                        <a:latin typeface="Verdana"/>
                        <a:ea typeface="Verdana"/>
                        <a:cs typeface="Verdana"/>
                        <a:sym typeface="Verdana"/>
                      </a:endParaRPr>
                    </a:p>
                  </a:txBody>
                  <a:tcPr marT="0" marB="0" marR="0" marL="0"/>
                </a:tc>
              </a:tr>
              <a:tr h="335750">
                <a:tc>
                  <a:txBody>
                    <a:bodyPr/>
                    <a:lstStyle/>
                    <a:p>
                      <a:pPr indent="0" lvl="0" marL="0" marR="0" rtl="0" algn="l">
                        <a:spcBef>
                          <a:spcPts val="0"/>
                        </a:spcBef>
                        <a:spcAft>
                          <a:spcPts val="0"/>
                        </a:spcAft>
                        <a:buNone/>
                      </a:pPr>
                      <a:r>
                        <a:rPr lang="fr-FR" sz="1400" u="none" strike="noStrike"/>
                        <a:t>Impression</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a:txBody>
                    <a:bodyPr/>
                    <a:lstStyle/>
                    <a:p>
                      <a:pPr indent="0" lvl="0" marL="0" marR="0" rtl="0" algn="l">
                        <a:spcBef>
                          <a:spcPts val="0"/>
                        </a:spcBef>
                        <a:spcAft>
                          <a:spcPts val="0"/>
                        </a:spcAft>
                        <a:buNone/>
                      </a:pPr>
                      <a:r>
                        <a:rPr lang="fr-FR" sz="1400" u="none" strike="noStrike"/>
                        <a:t>                       - </a:t>
                      </a:r>
                      <a:endParaRPr b="0" i="0" sz="1400" u="none" strike="noStrike">
                        <a:solidFill>
                          <a:srgbClr val="000000"/>
                        </a:solidFill>
                        <a:latin typeface="Verdana"/>
                        <a:ea typeface="Verdana"/>
                        <a:cs typeface="Verdana"/>
                        <a:sym typeface="Verdana"/>
                      </a:endParaRPr>
                    </a:p>
                  </a:txBody>
                  <a:tcPr marT="0" marB="0" marR="0" marL="0"/>
                </a:tc>
              </a:tr>
              <a:tr h="458600">
                <a:tc>
                  <a:txBody>
                    <a:bodyPr/>
                    <a:lstStyle/>
                    <a:p>
                      <a:pPr indent="0" lvl="0" marL="0" marR="0" rtl="0" algn="l">
                        <a:spcBef>
                          <a:spcPts val="0"/>
                        </a:spcBef>
                        <a:spcAft>
                          <a:spcPts val="0"/>
                        </a:spcAft>
                        <a:buNone/>
                      </a:pPr>
                      <a:r>
                        <a:rPr lang="fr-FR" sz="1400" u="none" strike="noStrike"/>
                        <a:t>Frais de transport </a:t>
                      </a:r>
                      <a:endParaRPr b="0" i="0" sz="1400" u="none" strike="noStrike">
                        <a:solidFill>
                          <a:srgbClr val="000000"/>
                        </a:solidFill>
                        <a:latin typeface="Verdana"/>
                        <a:ea typeface="Verdana"/>
                        <a:cs typeface="Verdana"/>
                        <a:sym typeface="Verdana"/>
                      </a:endParaRPr>
                    </a:p>
                  </a:txBody>
                  <a:tcPr marT="0" marB="0" marR="0" marL="0"/>
                </a:tc>
                <a:tc gridSpan="2">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hMerge="1"/>
                <a:tc>
                  <a:txBody>
                    <a:bodyPr/>
                    <a:lstStyle/>
                    <a:p>
                      <a:pPr indent="0" lvl="0" marL="0" marR="0" rtl="0" algn="l">
                        <a:spcBef>
                          <a:spcPts val="0"/>
                        </a:spcBef>
                        <a:spcAft>
                          <a:spcPts val="0"/>
                        </a:spcAft>
                        <a:buNone/>
                      </a:pPr>
                      <a:r>
                        <a:rPr lang="fr-FR" sz="1400" u="none" strike="noStrike"/>
                        <a:t>              30 000 </a:t>
                      </a:r>
                      <a:endParaRPr b="0" i="0" sz="1400" u="none" strike="noStrike">
                        <a:solidFill>
                          <a:srgbClr val="000000"/>
                        </a:solidFill>
                        <a:latin typeface="Verdana"/>
                        <a:ea typeface="Verdana"/>
                        <a:cs typeface="Verdana"/>
                        <a:sym typeface="Verdana"/>
                      </a:endParaRPr>
                    </a:p>
                  </a:txBody>
                  <a:tcPr marT="0" marB="0" marR="0" marL="0"/>
                </a:tc>
              </a:tr>
              <a:tr h="286625">
                <a:tc>
                  <a:txBody>
                    <a:bodyPr/>
                    <a:lstStyle/>
                    <a:p>
                      <a:pPr indent="0" lvl="0" marL="0" marR="0" rtl="0" algn="l">
                        <a:spcBef>
                          <a:spcPts val="0"/>
                        </a:spcBef>
                        <a:spcAft>
                          <a:spcPts val="0"/>
                        </a:spcAft>
                        <a:buNone/>
                      </a:pPr>
                      <a:r>
                        <a:rPr lang="fr-FR" sz="1400" u="none" strike="noStrike"/>
                        <a:t>Publicité </a:t>
                      </a:r>
                      <a:endParaRPr b="0" i="0" sz="1400" u="none" strike="noStrike">
                        <a:solidFill>
                          <a:srgbClr val="000000"/>
                        </a:solidFill>
                        <a:latin typeface="Verdana"/>
                        <a:ea typeface="Verdana"/>
                        <a:cs typeface="Verdana"/>
                        <a:sym typeface="Verdana"/>
                      </a:endParaRPr>
                    </a:p>
                  </a:txBody>
                  <a:tcPr marT="0" marB="0" marR="0" marL="0"/>
                </a:tc>
                <a:tc gridSpan="2">
                  <a:txBody>
                    <a:bodyPr/>
                    <a:lstStyle/>
                    <a:p>
                      <a:pPr indent="0" lvl="0" marL="0" marR="0" rtl="0" algn="l">
                        <a:spcBef>
                          <a:spcPts val="0"/>
                        </a:spcBef>
                        <a:spcAft>
                          <a:spcPts val="0"/>
                        </a:spcAft>
                        <a:buNone/>
                      </a:pPr>
                      <a:r>
                        <a:rPr lang="fr-FR" sz="1400" u="none" strike="noStrike"/>
                        <a:t> </a:t>
                      </a:r>
                      <a:endParaRPr b="0" i="0" sz="1400" u="none" strike="noStrike">
                        <a:solidFill>
                          <a:srgbClr val="000000"/>
                        </a:solidFill>
                        <a:latin typeface="Verdana"/>
                        <a:ea typeface="Verdana"/>
                        <a:cs typeface="Verdana"/>
                        <a:sym typeface="Verdana"/>
                      </a:endParaRPr>
                    </a:p>
                  </a:txBody>
                  <a:tcPr marT="0" marB="0" marR="0" marL="0"/>
                </a:tc>
                <a:tc hMerge="1"/>
                <a:tc>
                  <a:txBody>
                    <a:bodyPr/>
                    <a:lstStyle/>
                    <a:p>
                      <a:pPr indent="0" lvl="0" marL="0" marR="0" rtl="0" algn="l">
                        <a:spcBef>
                          <a:spcPts val="0"/>
                        </a:spcBef>
                        <a:spcAft>
                          <a:spcPts val="0"/>
                        </a:spcAft>
                        <a:buNone/>
                      </a:pPr>
                      <a:r>
                        <a:rPr lang="fr-FR" sz="1400" u="none" strike="noStrike"/>
                        <a:t>              50 000 </a:t>
                      </a:r>
                      <a:endParaRPr b="0" i="0" sz="1400" u="none" strike="noStrike">
                        <a:solidFill>
                          <a:srgbClr val="000000"/>
                        </a:solidFill>
                        <a:latin typeface="Verdana"/>
                        <a:ea typeface="Verdana"/>
                        <a:cs typeface="Verdana"/>
                        <a:sym typeface="Verdana"/>
                      </a:endParaRPr>
                    </a:p>
                  </a:txBody>
                  <a:tcPr marT="0" marB="0" marR="0" marL="0"/>
                </a:tc>
              </a:tr>
              <a:tr h="245675">
                <a:tc>
                  <a:txBody>
                    <a:bodyPr/>
                    <a:lstStyle/>
                    <a:p>
                      <a:pPr indent="0" lvl="0" marL="0" marR="0" rtl="0" algn="l">
                        <a:spcBef>
                          <a:spcPts val="0"/>
                        </a:spcBef>
                        <a:spcAft>
                          <a:spcPts val="0"/>
                        </a:spcAft>
                        <a:buNone/>
                      </a:pPr>
                      <a:r>
                        <a:rPr lang="fr-FR" sz="1400" u="none" strike="noStrike"/>
                        <a:t>Total mensuel</a:t>
                      </a:r>
                      <a:endParaRPr b="1" i="0" sz="1400" u="none" strike="noStrike">
                        <a:solidFill>
                          <a:srgbClr val="000000"/>
                        </a:solidFill>
                        <a:latin typeface="Verdana"/>
                        <a:ea typeface="Verdana"/>
                        <a:cs typeface="Verdana"/>
                        <a:sym typeface="Verdana"/>
                      </a:endParaRPr>
                    </a:p>
                  </a:txBody>
                  <a:tcPr marT="0" marB="0" marR="0" marL="0"/>
                </a:tc>
                <a:tc gridSpan="3">
                  <a:txBody>
                    <a:bodyPr/>
                    <a:lstStyle/>
                    <a:p>
                      <a:pPr indent="0" lvl="0" marL="0" marR="0" rtl="0" algn="ctr">
                        <a:spcBef>
                          <a:spcPts val="0"/>
                        </a:spcBef>
                        <a:spcAft>
                          <a:spcPts val="0"/>
                        </a:spcAft>
                        <a:buNone/>
                      </a:pPr>
                      <a:r>
                        <a:rPr lang="fr-FR" sz="1400" u="none" strike="noStrike"/>
                        <a:t>                                                                           600 000 </a:t>
                      </a:r>
                      <a:endParaRPr b="1" i="0" sz="1400" u="none" strike="noStrike">
                        <a:solidFill>
                          <a:srgbClr val="000000"/>
                        </a:solidFill>
                        <a:latin typeface="Verdana"/>
                        <a:ea typeface="Verdana"/>
                        <a:cs typeface="Verdana"/>
                        <a:sym typeface="Verdana"/>
                      </a:endParaRPr>
                    </a:p>
                  </a:txBody>
                  <a:tcPr marT="0" marB="0" marR="0" marL="0"/>
                </a:tc>
                <a:tc hMerge="1"/>
                <a:tc hMerge="1"/>
              </a:tr>
              <a:tr h="221100">
                <a:tc>
                  <a:txBody>
                    <a:bodyPr/>
                    <a:lstStyle/>
                    <a:p>
                      <a:pPr indent="0" lvl="0" marL="0" marR="0" rtl="0" algn="l">
                        <a:spcBef>
                          <a:spcPts val="0"/>
                        </a:spcBef>
                        <a:spcAft>
                          <a:spcPts val="0"/>
                        </a:spcAft>
                        <a:buNone/>
                      </a:pPr>
                      <a:r>
                        <a:rPr lang="fr-FR" sz="1400" u="none" strike="noStrike"/>
                        <a:t>Total annuel </a:t>
                      </a:r>
                      <a:endParaRPr b="1" i="0" sz="1400" u="none" strike="noStrike">
                        <a:solidFill>
                          <a:srgbClr val="000000"/>
                        </a:solidFill>
                        <a:latin typeface="Verdana"/>
                        <a:ea typeface="Verdana"/>
                        <a:cs typeface="Verdana"/>
                        <a:sym typeface="Verdana"/>
                      </a:endParaRPr>
                    </a:p>
                  </a:txBody>
                  <a:tcPr marT="0" marB="0" marR="0" marL="0"/>
                </a:tc>
                <a:tc gridSpan="3">
                  <a:txBody>
                    <a:bodyPr/>
                    <a:lstStyle/>
                    <a:p>
                      <a:pPr indent="0" lvl="0" marL="0" marR="0" rtl="0" algn="ctr">
                        <a:spcBef>
                          <a:spcPts val="0"/>
                        </a:spcBef>
                        <a:spcAft>
                          <a:spcPts val="0"/>
                        </a:spcAft>
                        <a:buNone/>
                      </a:pPr>
                      <a:r>
                        <a:rPr lang="fr-FR" sz="1400" u="none" strike="noStrike"/>
                        <a:t>                                                                        7 200 000 </a:t>
                      </a:r>
                      <a:endParaRPr b="1" i="0" sz="1400" u="none" strike="noStrike">
                        <a:solidFill>
                          <a:srgbClr val="000000"/>
                        </a:solidFill>
                        <a:latin typeface="Verdana"/>
                        <a:ea typeface="Verdana"/>
                        <a:cs typeface="Verdana"/>
                        <a:sym typeface="Verdana"/>
                      </a:endParaRPr>
                    </a:p>
                  </a:txBody>
                  <a:tcPr marT="0" marB="0" marR="0" marL="0"/>
                </a:tc>
                <a:tc hMerge="1"/>
                <a:tc hMerge="1"/>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299" name="Shape 299"/>
        <p:cNvGrpSpPr/>
        <p:nvPr/>
      </p:nvGrpSpPr>
      <p:grpSpPr>
        <a:xfrm>
          <a:off x="0" y="0"/>
          <a:ext cx="0" cy="0"/>
          <a:chOff x="0" y="0"/>
          <a:chExt cx="0" cy="0"/>
        </a:xfrm>
      </p:grpSpPr>
      <p:sp>
        <p:nvSpPr>
          <p:cNvPr id="300" name="Google Shape;300;p17"/>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1" name="Google Shape;301;p17"/>
          <p:cNvSpPr/>
          <p:nvPr/>
        </p:nvSpPr>
        <p:spPr>
          <a:xfrm>
            <a:off x="8286776" y="28572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2" name="Google Shape;302;p17"/>
          <p:cNvSpPr txBox="1"/>
          <p:nvPr/>
        </p:nvSpPr>
        <p:spPr>
          <a:xfrm>
            <a:off x="285720" y="285728"/>
            <a:ext cx="7964388"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SYNTHESE DES RECETTES </a:t>
            </a:r>
            <a:endParaRPr b="1" sz="2400">
              <a:solidFill>
                <a:srgbClr val="FFCC00"/>
              </a:solidFill>
              <a:latin typeface="Arial"/>
              <a:ea typeface="Arial"/>
              <a:cs typeface="Arial"/>
              <a:sym typeface="Arial"/>
            </a:endParaRPr>
          </a:p>
        </p:txBody>
      </p:sp>
      <p:sp>
        <p:nvSpPr>
          <p:cNvPr descr="Icône De Sirène Durgence En Style Plat Illustration De Vecteur Dalarme De  Police Sur Le Fond Blanc Isolé Concept Daffaires Dalerte Médicale Vecteurs  libres de droits et plus d'images vectorielles de Icône -" id="303" name="Google Shape;303;p17"/>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Icône De Sirène Durgence En Style Plat Illustration De Vecteur Dalarme De  Police Sur Le Fond Blanc Isolé Concept Daffaires Dalerte Médicale Vecteurs  libres de droits et plus d'images vectorielles de Icône -" id="304" name="Google Shape;304;p17"/>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305" name="Google Shape;305;p17"/>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graphicFrame>
        <p:nvGraphicFramePr>
          <p:cNvPr id="306" name="Google Shape;306;p17"/>
          <p:cNvGraphicFramePr/>
          <p:nvPr/>
        </p:nvGraphicFramePr>
        <p:xfrm>
          <a:off x="500034" y="1571612"/>
          <a:ext cx="3000000" cy="3000000"/>
        </p:xfrm>
        <a:graphic>
          <a:graphicData uri="http://schemas.openxmlformats.org/drawingml/2006/table">
            <a:tbl>
              <a:tblPr>
                <a:noFill/>
                <a:tableStyleId>{6A469891-57E2-447F-B9B0-A0CB6E7FCBE7}</a:tableStyleId>
              </a:tblPr>
              <a:tblGrid>
                <a:gridCol w="2992875"/>
                <a:gridCol w="1928825"/>
                <a:gridCol w="1729550"/>
                <a:gridCol w="1564125"/>
              </a:tblGrid>
              <a:tr h="261300">
                <a:tc>
                  <a:txBody>
                    <a:bodyPr/>
                    <a:lstStyle/>
                    <a:p>
                      <a:pPr indent="0" lvl="0" marL="0" marR="0" rtl="0" algn="l">
                        <a:spcBef>
                          <a:spcPts val="0"/>
                        </a:spcBef>
                        <a:spcAft>
                          <a:spcPts val="0"/>
                        </a:spcAft>
                        <a:buNone/>
                      </a:pPr>
                      <a:r>
                        <a:rPr lang="fr-FR" sz="1400" u="none" strike="noStrike"/>
                        <a:t>Libellé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Quantité</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P.U</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Montant </a:t>
                      </a:r>
                      <a:endParaRPr b="1" i="0" sz="1400" u="none" strike="noStrike">
                        <a:solidFill>
                          <a:srgbClr val="FFFFFF"/>
                        </a:solidFill>
                        <a:latin typeface="Verdana"/>
                        <a:ea typeface="Verdana"/>
                        <a:cs typeface="Verdana"/>
                        <a:sym typeface="Verdana"/>
                      </a:endParaRPr>
                    </a:p>
                  </a:txBody>
                  <a:tcPr marT="0" marB="0" marR="0" marL="0" anchor="b"/>
                </a:tc>
              </a:tr>
              <a:tr h="261300">
                <a:tc>
                  <a:txBody>
                    <a:bodyPr/>
                    <a:lstStyle/>
                    <a:p>
                      <a:pPr indent="0" lvl="0" marL="0" marR="0" rtl="0" algn="l">
                        <a:spcBef>
                          <a:spcPts val="0"/>
                        </a:spcBef>
                        <a:spcAft>
                          <a:spcPts val="0"/>
                        </a:spcAft>
                        <a:buNone/>
                      </a:pPr>
                      <a:r>
                        <a:rPr lang="fr-FR" sz="1400" u="none" strike="noStrike"/>
                        <a:t>Frais adhesion TPE</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8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2 500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20 000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Frais adhesion PME</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4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5 000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20 000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Frais adhesion assistantes</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8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1 000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8 000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Frais adhesion gérants</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4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1 000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4 000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Formation en presentiel</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r">
                        <a:spcBef>
                          <a:spcPts val="0"/>
                        </a:spcBef>
                        <a:spcAft>
                          <a:spcPts val="0"/>
                        </a:spcAft>
                        <a:buNone/>
                      </a:pPr>
                      <a:r>
                        <a:rPr lang="fr-FR" sz="1400" u="none" strike="noStrike"/>
                        <a:t>                             10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45 000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450 000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Formation  en ligne</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r">
                        <a:spcBef>
                          <a:spcPts val="0"/>
                        </a:spcBef>
                        <a:spcAft>
                          <a:spcPts val="0"/>
                        </a:spcAft>
                        <a:buNone/>
                      </a:pPr>
                      <a:r>
                        <a:rPr lang="fr-FR" sz="1400" u="none" strike="noStrike"/>
                        <a:t>                             20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10 000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200 000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Implementation solution odoo+fomat</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1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300 000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300 000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Mise en relation assistantes / Gérants</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5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25 000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125 000 </a:t>
                      </a:r>
                      <a:endParaRPr b="0" i="0" sz="1400" u="none" strike="noStrike">
                        <a:solidFill>
                          <a:srgbClr val="000000"/>
                        </a:solidFill>
                        <a:latin typeface="Verdana"/>
                        <a:ea typeface="Verdana"/>
                        <a:cs typeface="Verdana"/>
                        <a:sym typeface="Verdana"/>
                      </a:endParaRPr>
                    </a:p>
                  </a:txBody>
                  <a:tcPr marT="0" marB="0" marR="0" marL="0" anchor="ctr"/>
                </a:tc>
              </a:tr>
              <a:tr h="261300">
                <a:tc>
                  <a:txBody>
                    <a:bodyPr/>
                    <a:lstStyle/>
                    <a:p>
                      <a:pPr indent="0" lvl="0" marL="0" marR="0" rtl="0" algn="l">
                        <a:spcBef>
                          <a:spcPts val="0"/>
                        </a:spcBef>
                        <a:spcAft>
                          <a:spcPts val="0"/>
                        </a:spcAft>
                        <a:buNone/>
                      </a:pPr>
                      <a:r>
                        <a:rPr lang="fr-FR" sz="1400" u="none" strike="noStrike"/>
                        <a:t>Abonnement assist.adm. Niveau 2</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3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ctr">
                        <a:spcBef>
                          <a:spcPts val="0"/>
                        </a:spcBef>
                        <a:spcAft>
                          <a:spcPts val="0"/>
                        </a:spcAft>
                        <a:buNone/>
                      </a:pPr>
                      <a:r>
                        <a:rPr lang="fr-FR" sz="1400" u="none" strike="noStrike"/>
                        <a:t>                   50 000 </a:t>
                      </a:r>
                      <a:endParaRPr b="0" i="0" sz="1400" u="none" strike="noStrike">
                        <a:solidFill>
                          <a:srgbClr val="000000"/>
                        </a:solidFill>
                        <a:latin typeface="Verdana"/>
                        <a:ea typeface="Verdana"/>
                        <a:cs typeface="Verdana"/>
                        <a:sym typeface="Verdana"/>
                      </a:endParaRPr>
                    </a:p>
                  </a:txBody>
                  <a:tcPr marT="0" marB="0" marR="0" marL="0" anchor="ctr"/>
                </a:tc>
                <a:tc>
                  <a:txBody>
                    <a:bodyPr/>
                    <a:lstStyle/>
                    <a:p>
                      <a:pPr indent="0" lvl="0" marL="0" marR="0" rtl="0" algn="l">
                        <a:spcBef>
                          <a:spcPts val="0"/>
                        </a:spcBef>
                        <a:spcAft>
                          <a:spcPts val="0"/>
                        </a:spcAft>
                        <a:buNone/>
                      </a:pPr>
                      <a:r>
                        <a:rPr lang="fr-FR" sz="1400" u="none" strike="noStrike"/>
                        <a:t>               150 000 </a:t>
                      </a:r>
                      <a:endParaRPr b="0" i="0" sz="1400" u="none" strike="noStrike">
                        <a:solidFill>
                          <a:srgbClr val="000000"/>
                        </a:solidFill>
                        <a:latin typeface="Verdana"/>
                        <a:ea typeface="Verdana"/>
                        <a:cs typeface="Verdana"/>
                        <a:sym typeface="Verdana"/>
                      </a:endParaRPr>
                    </a:p>
                  </a:txBody>
                  <a:tcPr marT="0" marB="0" marR="0" marL="0" anchor="ctr"/>
                </a:tc>
              </a:tr>
              <a:tr h="428025">
                <a:tc gridSpan="3">
                  <a:txBody>
                    <a:bodyPr/>
                    <a:lstStyle/>
                    <a:p>
                      <a:pPr indent="0" lvl="0" marL="0" marR="0" rtl="0" algn="l">
                        <a:spcBef>
                          <a:spcPts val="0"/>
                        </a:spcBef>
                        <a:spcAft>
                          <a:spcPts val="0"/>
                        </a:spcAft>
                        <a:buNone/>
                      </a:pPr>
                      <a:r>
                        <a:rPr lang="fr-FR" sz="1400" u="none" strike="noStrike"/>
                        <a:t>Total mensuel </a:t>
                      </a:r>
                      <a:endParaRPr b="1" i="0" sz="1400" u="none" strike="noStrike">
                        <a:solidFill>
                          <a:srgbClr val="000000"/>
                        </a:solidFill>
                        <a:latin typeface="Verdana"/>
                        <a:ea typeface="Verdana"/>
                        <a:cs typeface="Verdana"/>
                        <a:sym typeface="Verdana"/>
                      </a:endParaRPr>
                    </a:p>
                  </a:txBody>
                  <a:tcPr marT="0" marB="0" marR="0" marL="0" anchor="b"/>
                </a:tc>
                <a:tc hMerge="1"/>
                <a:tc hMerge="1"/>
                <a:tc>
                  <a:txBody>
                    <a:bodyPr/>
                    <a:lstStyle/>
                    <a:p>
                      <a:pPr indent="0" lvl="0" marL="0" marR="0" rtl="0" algn="l">
                        <a:spcBef>
                          <a:spcPts val="0"/>
                        </a:spcBef>
                        <a:spcAft>
                          <a:spcPts val="0"/>
                        </a:spcAft>
                        <a:buNone/>
                      </a:pPr>
                      <a:r>
                        <a:rPr lang="fr-FR" sz="1400" u="none" strike="noStrike"/>
                        <a:t>              1 277 000 </a:t>
                      </a:r>
                      <a:endParaRPr b="1" i="0" sz="1400" u="none" strike="noStrike">
                        <a:solidFill>
                          <a:srgbClr val="000000"/>
                        </a:solidFill>
                        <a:latin typeface="Verdana"/>
                        <a:ea typeface="Verdana"/>
                        <a:cs typeface="Verdana"/>
                        <a:sym typeface="Verdana"/>
                      </a:endParaRPr>
                    </a:p>
                  </a:txBody>
                  <a:tcPr marT="0" marB="0" marR="0" marL="0" anchor="b"/>
                </a:tc>
              </a:tr>
              <a:tr h="428025">
                <a:tc gridSpan="3">
                  <a:txBody>
                    <a:bodyPr/>
                    <a:lstStyle/>
                    <a:p>
                      <a:pPr indent="0" lvl="0" marL="0" marR="0" rtl="0" algn="l">
                        <a:spcBef>
                          <a:spcPts val="0"/>
                        </a:spcBef>
                        <a:spcAft>
                          <a:spcPts val="0"/>
                        </a:spcAft>
                        <a:buNone/>
                      </a:pPr>
                      <a:r>
                        <a:rPr lang="fr-FR" sz="1400" u="none" strike="noStrike"/>
                        <a:t>Total annuel </a:t>
                      </a:r>
                      <a:endParaRPr b="1" i="0" sz="1400" u="none" strike="noStrike">
                        <a:solidFill>
                          <a:srgbClr val="000000"/>
                        </a:solidFill>
                        <a:latin typeface="Verdana"/>
                        <a:ea typeface="Verdana"/>
                        <a:cs typeface="Verdana"/>
                        <a:sym typeface="Verdana"/>
                      </a:endParaRPr>
                    </a:p>
                  </a:txBody>
                  <a:tcPr marT="0" marB="0" marR="0" marL="0" anchor="b"/>
                </a:tc>
                <a:tc hMerge="1"/>
                <a:tc hMerge="1"/>
                <a:tc>
                  <a:txBody>
                    <a:bodyPr/>
                    <a:lstStyle/>
                    <a:p>
                      <a:pPr indent="0" lvl="0" marL="0" marR="0" rtl="0" algn="l">
                        <a:spcBef>
                          <a:spcPts val="0"/>
                        </a:spcBef>
                        <a:spcAft>
                          <a:spcPts val="0"/>
                        </a:spcAft>
                        <a:buNone/>
                      </a:pPr>
                      <a:r>
                        <a:rPr lang="fr-FR" sz="1400" u="none" strike="noStrike"/>
                        <a:t>           15 324 000 </a:t>
                      </a:r>
                      <a:endParaRPr b="1" i="0" sz="1400" u="none" strike="noStrike">
                        <a:solidFill>
                          <a:srgbClr val="000000"/>
                        </a:solidFill>
                        <a:latin typeface="Verdana"/>
                        <a:ea typeface="Verdana"/>
                        <a:cs typeface="Verdana"/>
                        <a:sym typeface="Verdana"/>
                      </a:endParaRPr>
                    </a:p>
                  </a:txBody>
                  <a:tcPr marT="0" marB="0" marR="0" marL="0" anchor="b"/>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310" name="Shape 310"/>
        <p:cNvGrpSpPr/>
        <p:nvPr/>
      </p:nvGrpSpPr>
      <p:grpSpPr>
        <a:xfrm>
          <a:off x="0" y="0"/>
          <a:ext cx="0" cy="0"/>
          <a:chOff x="0" y="0"/>
          <a:chExt cx="0" cy="0"/>
        </a:xfrm>
      </p:grpSpPr>
      <p:sp>
        <p:nvSpPr>
          <p:cNvPr id="311" name="Google Shape;311;p18"/>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2" name="Google Shape;312;p18"/>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3" name="Google Shape;313;p18"/>
          <p:cNvSpPr txBox="1"/>
          <p:nvPr/>
        </p:nvSpPr>
        <p:spPr>
          <a:xfrm>
            <a:off x="179512" y="404665"/>
            <a:ext cx="7964388"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SYNTHÈSE COMPTE DE RÉSULTAT</a:t>
            </a:r>
            <a:endParaRPr/>
          </a:p>
        </p:txBody>
      </p:sp>
      <p:sp>
        <p:nvSpPr>
          <p:cNvPr descr="Icône De Sirène Durgence En Style Plat Illustration De Vecteur Dalarme De  Police Sur Le Fond Blanc Isolé Concept Daffaires Dalerte Médicale Vecteurs  libres de droits et plus d'images vectorielles de Icône -" id="314" name="Google Shape;314;p18"/>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Icône De Sirène Durgence En Style Plat Illustration De Vecteur Dalarme De  Police Sur Le Fond Blanc Isolé Concept Daffaires Dalerte Médicale Vecteurs  libres de droits et plus d'images vectorielles de Icône -" id="315" name="Google Shape;315;p18"/>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316" name="Google Shape;316;p18"/>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graphicFrame>
        <p:nvGraphicFramePr>
          <p:cNvPr id="317" name="Google Shape;317;p18"/>
          <p:cNvGraphicFramePr/>
          <p:nvPr/>
        </p:nvGraphicFramePr>
        <p:xfrm>
          <a:off x="428596" y="2143116"/>
          <a:ext cx="3000000" cy="3000000"/>
        </p:xfrm>
        <a:graphic>
          <a:graphicData uri="http://schemas.openxmlformats.org/drawingml/2006/table">
            <a:tbl>
              <a:tblPr>
                <a:noFill/>
                <a:tableStyleId>{6A469891-57E2-447F-B9B0-A0CB6E7FCBE7}</a:tableStyleId>
              </a:tblPr>
              <a:tblGrid>
                <a:gridCol w="3018900"/>
                <a:gridCol w="1945600"/>
                <a:gridCol w="1744600"/>
                <a:gridCol w="1577725"/>
              </a:tblGrid>
              <a:tr h="362575">
                <a:tc>
                  <a:txBody>
                    <a:bodyPr/>
                    <a:lstStyle/>
                    <a:p>
                      <a:pPr indent="0" lvl="0" marL="0" marR="0" rtl="0" algn="l">
                        <a:spcBef>
                          <a:spcPts val="0"/>
                        </a:spcBef>
                        <a:spcAft>
                          <a:spcPts val="0"/>
                        </a:spcAft>
                        <a:buNone/>
                      </a:pPr>
                      <a:r>
                        <a:rPr lang="fr-FR" sz="1400" u="none" strike="noStrike"/>
                        <a:t>Libellé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ctr">
                        <a:spcBef>
                          <a:spcPts val="0"/>
                        </a:spcBef>
                        <a:spcAft>
                          <a:spcPts val="0"/>
                        </a:spcAft>
                        <a:buNone/>
                      </a:pPr>
                      <a:r>
                        <a:rPr lang="fr-FR" sz="1400" u="none" strike="noStrike"/>
                        <a:t> Année 1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ctr">
                        <a:spcBef>
                          <a:spcPts val="0"/>
                        </a:spcBef>
                        <a:spcAft>
                          <a:spcPts val="0"/>
                        </a:spcAft>
                        <a:buNone/>
                      </a:pPr>
                      <a:r>
                        <a:rPr lang="fr-FR" sz="1400" u="none" strike="noStrike"/>
                        <a:t> Année 2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ctr">
                        <a:spcBef>
                          <a:spcPts val="0"/>
                        </a:spcBef>
                        <a:spcAft>
                          <a:spcPts val="0"/>
                        </a:spcAft>
                        <a:buNone/>
                      </a:pPr>
                      <a:r>
                        <a:rPr lang="fr-FR" sz="1400" u="none" strike="noStrike"/>
                        <a:t> Année 3 </a:t>
                      </a:r>
                      <a:endParaRPr b="1" i="0" sz="1400" u="none" strike="noStrike">
                        <a:solidFill>
                          <a:srgbClr val="FFFFFF"/>
                        </a:solidFill>
                        <a:latin typeface="Verdana"/>
                        <a:ea typeface="Verdana"/>
                        <a:cs typeface="Verdana"/>
                        <a:sym typeface="Verdana"/>
                      </a:endParaRPr>
                    </a:p>
                  </a:txBody>
                  <a:tcPr marT="0" marB="0" marR="0" marL="0" anchor="b"/>
                </a:tc>
              </a:tr>
              <a:tr h="362575">
                <a:tc>
                  <a:txBody>
                    <a:bodyPr/>
                    <a:lstStyle/>
                    <a:p>
                      <a:pPr indent="0" lvl="0" marL="0" marR="0" rtl="0" algn="l">
                        <a:spcBef>
                          <a:spcPts val="0"/>
                        </a:spcBef>
                        <a:spcAft>
                          <a:spcPts val="0"/>
                        </a:spcAft>
                        <a:buNone/>
                      </a:pPr>
                      <a:r>
                        <a:rPr lang="fr-FR" sz="1400" u="none" strike="noStrike"/>
                        <a:t>Chiffre d'affaires </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15 324 000 </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16 090 200 </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16 894 710 </a:t>
                      </a:r>
                      <a:endParaRPr b="0" i="0" sz="1400" u="none" strike="noStrike">
                        <a:solidFill>
                          <a:srgbClr val="000000"/>
                        </a:solidFill>
                        <a:latin typeface="Verdana"/>
                        <a:ea typeface="Verdana"/>
                        <a:cs typeface="Verdana"/>
                        <a:sym typeface="Verdana"/>
                      </a:endParaRPr>
                    </a:p>
                  </a:txBody>
                  <a:tcPr marT="0" marB="0" marR="0" marL="0" anchor="b"/>
                </a:tc>
              </a:tr>
              <a:tr h="362575">
                <a:tc>
                  <a:txBody>
                    <a:bodyPr/>
                    <a:lstStyle/>
                    <a:p>
                      <a:pPr indent="0" lvl="0" marL="0" marR="0" rtl="0" algn="l">
                        <a:spcBef>
                          <a:spcPts val="0"/>
                        </a:spcBef>
                        <a:spcAft>
                          <a:spcPts val="0"/>
                        </a:spcAft>
                        <a:buNone/>
                      </a:pPr>
                      <a:r>
                        <a:rPr lang="fr-FR" sz="1400" u="none" strike="noStrike"/>
                        <a:t>Charges d'exploitation</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7 200 000 </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7 416 000 </a:t>
                      </a:r>
                      <a:endParaRPr b="0" i="0" sz="1400" u="none" strike="noStrike">
                        <a:solidFill>
                          <a:srgbClr val="000000"/>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7 638 480 </a:t>
                      </a:r>
                      <a:endParaRPr b="0" i="0" sz="1400" u="none" strike="noStrike">
                        <a:solidFill>
                          <a:srgbClr val="000000"/>
                        </a:solidFill>
                        <a:latin typeface="Verdana"/>
                        <a:ea typeface="Verdana"/>
                        <a:cs typeface="Verdana"/>
                        <a:sym typeface="Verdana"/>
                      </a:endParaRPr>
                    </a:p>
                  </a:txBody>
                  <a:tcPr marT="0" marB="0" marR="0" marL="0" anchor="b"/>
                </a:tc>
              </a:tr>
              <a:tr h="580125">
                <a:tc>
                  <a:txBody>
                    <a:bodyPr/>
                    <a:lstStyle/>
                    <a:p>
                      <a:pPr indent="0" lvl="0" marL="0" marR="0" rtl="0" algn="l">
                        <a:spcBef>
                          <a:spcPts val="0"/>
                        </a:spcBef>
                        <a:spcAft>
                          <a:spcPts val="0"/>
                        </a:spcAft>
                        <a:buNone/>
                      </a:pPr>
                      <a:r>
                        <a:rPr lang="fr-FR" sz="1400" u="none" strike="noStrike"/>
                        <a:t>Bénefice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8 124 000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8 674 200 </a:t>
                      </a:r>
                      <a:endParaRPr b="1" i="0" sz="1400" u="none" strike="noStrike">
                        <a:solidFill>
                          <a:srgbClr val="FFFFFF"/>
                        </a:solidFill>
                        <a:latin typeface="Verdana"/>
                        <a:ea typeface="Verdana"/>
                        <a:cs typeface="Verdana"/>
                        <a:sym typeface="Verdana"/>
                      </a:endParaRPr>
                    </a:p>
                  </a:txBody>
                  <a:tcPr marT="0" marB="0" marR="0" marL="0" anchor="b"/>
                </a:tc>
                <a:tc>
                  <a:txBody>
                    <a:bodyPr/>
                    <a:lstStyle/>
                    <a:p>
                      <a:pPr indent="0" lvl="0" marL="0" marR="0" rtl="0" algn="l">
                        <a:spcBef>
                          <a:spcPts val="0"/>
                        </a:spcBef>
                        <a:spcAft>
                          <a:spcPts val="0"/>
                        </a:spcAft>
                        <a:buNone/>
                      </a:pPr>
                      <a:r>
                        <a:rPr lang="fr-FR" sz="1400" u="none" strike="noStrike"/>
                        <a:t>              9 256 230 </a:t>
                      </a:r>
                      <a:endParaRPr b="1" i="0" sz="1400" u="none" strike="noStrike">
                        <a:solidFill>
                          <a:srgbClr val="FFFFFF"/>
                        </a:solidFill>
                        <a:latin typeface="Verdana"/>
                        <a:ea typeface="Verdana"/>
                        <a:cs typeface="Verdana"/>
                        <a:sym typeface="Verdana"/>
                      </a:endParaRPr>
                    </a:p>
                  </a:txBody>
                  <a:tcPr marT="0" marB="0" marR="0" marL="0" anchor="b"/>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321" name="Shape 321"/>
        <p:cNvGrpSpPr/>
        <p:nvPr/>
      </p:nvGrpSpPr>
      <p:grpSpPr>
        <a:xfrm>
          <a:off x="0" y="0"/>
          <a:ext cx="0" cy="0"/>
          <a:chOff x="0" y="0"/>
          <a:chExt cx="0" cy="0"/>
        </a:xfrm>
      </p:grpSpPr>
      <p:sp>
        <p:nvSpPr>
          <p:cNvPr id="322" name="Google Shape;322;p19"/>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3" name="Google Shape;323;p19"/>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19"/>
          <p:cNvSpPr txBox="1"/>
          <p:nvPr/>
        </p:nvSpPr>
        <p:spPr>
          <a:xfrm>
            <a:off x="179512" y="404665"/>
            <a:ext cx="7964388"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PLAN D’UTILISATION DES GAINS</a:t>
            </a:r>
            <a:endParaRPr b="1" sz="2400">
              <a:solidFill>
                <a:srgbClr val="FFCC00"/>
              </a:solidFill>
              <a:latin typeface="Arial"/>
              <a:ea typeface="Arial"/>
              <a:cs typeface="Arial"/>
              <a:sym typeface="Arial"/>
            </a:endParaRPr>
          </a:p>
        </p:txBody>
      </p:sp>
      <p:sp>
        <p:nvSpPr>
          <p:cNvPr descr="Icône De Sirène Durgence En Style Plat Illustration De Vecteur Dalarme De  Police Sur Le Fond Blanc Isolé Concept Daffaires Dalerte Médicale Vecteurs  libres de droits et plus d'images vectorielles de Icône -" id="325" name="Google Shape;325;p19"/>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Icône De Sirène Durgence En Style Plat Illustration De Vecteur Dalarme De  Police Sur Le Fond Blanc Isolé Concept Daffaires Dalerte Médicale Vecteurs  libres de droits et plus d'images vectorielles de Icône -" id="326" name="Google Shape;326;p19"/>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327" name="Google Shape;327;p19"/>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pic>
        <p:nvPicPr>
          <p:cNvPr id="328" name="Google Shape;328;p19"/>
          <p:cNvPicPr preferRelativeResize="0"/>
          <p:nvPr/>
        </p:nvPicPr>
        <p:blipFill>
          <a:blip r:embed="rId4">
            <a:alphaModFix/>
          </a:blip>
          <a:stretch>
            <a:fillRect/>
          </a:stretch>
        </p:blipFill>
        <p:spPr>
          <a:xfrm>
            <a:off x="538400" y="1018730"/>
            <a:ext cx="7825087" cy="528220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94901"/>
          </a:srgbClr>
        </a:solidFill>
      </p:bgPr>
    </p:bg>
    <p:spTree>
      <p:nvGrpSpPr>
        <p:cNvPr id="96" name="Shape 96"/>
        <p:cNvGrpSpPr/>
        <p:nvPr/>
      </p:nvGrpSpPr>
      <p:grpSpPr>
        <a:xfrm>
          <a:off x="0" y="0"/>
          <a:ext cx="0" cy="0"/>
          <a:chOff x="0" y="0"/>
          <a:chExt cx="0" cy="0"/>
        </a:xfrm>
      </p:grpSpPr>
      <p:sp>
        <p:nvSpPr>
          <p:cNvPr id="97" name="Google Shape;97;p2"/>
          <p:cNvSpPr txBox="1"/>
          <p:nvPr/>
        </p:nvSpPr>
        <p:spPr>
          <a:xfrm>
            <a:off x="1928794" y="428604"/>
            <a:ext cx="6215106" cy="5848706"/>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000"/>
              <a:buFont typeface="Calibri"/>
              <a:buNone/>
            </a:pPr>
            <a:r>
              <a:t/>
            </a:r>
            <a:endParaRPr b="1" i="0" sz="2000" u="none" cap="none" strike="noStrike">
              <a:solidFill>
                <a:srgbClr val="8F0D57"/>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2000"/>
              <a:buFont typeface="Calibri"/>
              <a:buNone/>
            </a:pPr>
            <a:r>
              <a:t/>
            </a:r>
            <a:endParaRPr b="1" i="0" sz="2000" u="none" cap="none" strike="noStrike">
              <a:solidFill>
                <a:srgbClr val="8F0D57"/>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000"/>
              <a:buFont typeface="Calibri"/>
              <a:buNone/>
            </a:pPr>
            <a:r>
              <a:t/>
            </a:r>
            <a:endParaRPr b="1" i="0" sz="2000" u="none" cap="none" strike="noStrike">
              <a:solidFill>
                <a:srgbClr val="8F0D57"/>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000"/>
              <a:buFont typeface="Calibri"/>
              <a:buNone/>
            </a:pPr>
            <a:r>
              <a:t/>
            </a:r>
            <a:endParaRPr b="1" i="0" sz="2000" u="none" cap="none" strike="noStrike">
              <a:solidFill>
                <a:srgbClr val="8F0D57"/>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400"/>
              <a:buFont typeface="Calibri"/>
              <a:buNone/>
            </a:pPr>
            <a:r>
              <a:t/>
            </a:r>
            <a:endParaRPr b="1" i="0" sz="2400" u="none" cap="none" strike="noStrike">
              <a:solidFill>
                <a:srgbClr val="3F3F3F"/>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400"/>
              <a:buFont typeface="Calibri"/>
              <a:buNone/>
            </a:pPr>
            <a:r>
              <a:t/>
            </a:r>
            <a:endParaRPr b="1" i="0" sz="2400" u="none" cap="none" strike="noStrike">
              <a:solidFill>
                <a:srgbClr val="3F3F3F"/>
              </a:solidFill>
              <a:latin typeface="Arial"/>
              <a:ea typeface="Arial"/>
              <a:cs typeface="Arial"/>
              <a:sym typeface="Arial"/>
            </a:endParaRPr>
          </a:p>
          <a:p>
            <a:pPr indent="0" lvl="0" marL="0" marR="0" rtl="0" algn="just">
              <a:lnSpc>
                <a:spcPct val="100000"/>
              </a:lnSpc>
              <a:spcBef>
                <a:spcPts val="0"/>
              </a:spcBef>
              <a:spcAft>
                <a:spcPts val="0"/>
              </a:spcAft>
              <a:buClr>
                <a:srgbClr val="FFCC00"/>
              </a:buClr>
              <a:buSzPts val="2800"/>
              <a:buFont typeface="Arial"/>
              <a:buNone/>
            </a:pPr>
            <a:r>
              <a:rPr b="1" i="0" lang="fr-FR" sz="2800" u="none" cap="none" strike="noStrike">
                <a:solidFill>
                  <a:srgbClr val="FFCC00"/>
                </a:solidFill>
                <a:latin typeface="Arial"/>
                <a:ea typeface="Arial"/>
                <a:cs typeface="Arial"/>
                <a:sym typeface="Arial"/>
              </a:rPr>
              <a:t>SOMMAIRE </a:t>
            </a:r>
            <a:endParaRPr b="1" i="0" sz="2400" u="none" cap="none" strike="noStrike">
              <a:solidFill>
                <a:srgbClr val="FFCC00"/>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Page  de garde</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Sommaire</a:t>
            </a:r>
            <a:endParaRPr b="1" i="0" sz="1800" u="none" cap="none" strike="noStrike">
              <a:solidFill>
                <a:schemeClr val="lt1"/>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La vision</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 problème</a:t>
            </a:r>
            <a:endParaRPr/>
          </a:p>
          <a:p>
            <a:pPr indent="-114300" lvl="0" marL="0" marR="0" rtl="0" algn="just">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La concurrence/les alternatives</a:t>
            </a:r>
            <a:endParaRPr b="1" i="0" sz="1800" u="none" cap="none" strike="noStrike">
              <a:solidFill>
                <a:schemeClr val="lt1"/>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La solution</a:t>
            </a:r>
            <a:endParaRPr/>
          </a:p>
          <a:p>
            <a:pPr indent="-114300" lvl="0" marL="0" marR="0" rtl="0" algn="just">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 produit</a:t>
            </a:r>
            <a:endParaRPr b="1" i="0" sz="1800" u="none" cap="none" strike="noStrike">
              <a:solidFill>
                <a:schemeClr val="lt1"/>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 marché: les chiffres</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 marché: la cible</a:t>
            </a:r>
            <a:endParaRPr b="1" i="0" sz="1800" u="none" cap="none" strike="noStrike">
              <a:solidFill>
                <a:schemeClr val="lt1"/>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 modèle économique</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Principaux résultats obtenues a date</a:t>
            </a:r>
            <a:endParaRPr b="1" i="0" sz="1800" u="none" cap="none" strike="noStrike">
              <a:solidFill>
                <a:schemeClr val="lt1"/>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L’équipe</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Les états financiers : Couts</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Synthèse des charges d’exploitation</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Synthèse des recettes</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Plan d’utilisation des gains</a:t>
            </a:r>
            <a:endParaRPr b="1" i="0" sz="1800" u="none" cap="none" strike="noStrike">
              <a:solidFill>
                <a:schemeClr val="lt1"/>
              </a:solidFill>
              <a:latin typeface="Arial"/>
              <a:ea typeface="Arial"/>
              <a:cs typeface="Arial"/>
              <a:sym typeface="Arial"/>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Les objectifs</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Les résultats</a:t>
            </a:r>
            <a:endParaRPr/>
          </a:p>
          <a:p>
            <a:pPr indent="-114300" lvl="0" marL="0" marR="0" rtl="0" algn="just">
              <a:lnSpc>
                <a:spcPct val="100000"/>
              </a:lnSpc>
              <a:spcBef>
                <a:spcPts val="0"/>
              </a:spcBef>
              <a:spcAft>
                <a:spcPts val="0"/>
              </a:spcAft>
              <a:buClr>
                <a:srgbClr val="FFCC00"/>
              </a:buClr>
              <a:buSzPts val="1800"/>
              <a:buFont typeface="Noto Sans Symbols"/>
              <a:buChar char="❖"/>
            </a:pPr>
            <a:r>
              <a:rPr b="1" i="0" lang="fr-FR" sz="1800" u="none" cap="none" strike="noStrike">
                <a:solidFill>
                  <a:schemeClr val="lt1"/>
                </a:solidFill>
                <a:latin typeface="Arial"/>
                <a:ea typeface="Arial"/>
                <a:cs typeface="Arial"/>
                <a:sym typeface="Arial"/>
              </a:rPr>
              <a:t> Impact recherché</a:t>
            </a:r>
            <a:endParaRPr b="1" i="0" sz="18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t/>
            </a:r>
            <a:endParaRPr b="1" i="0" sz="1800" u="none" cap="none" strike="noStrike">
              <a:solidFill>
                <a:srgbClr val="3F3F3F"/>
              </a:solidFill>
              <a:latin typeface="Arial"/>
              <a:ea typeface="Arial"/>
              <a:cs typeface="Arial"/>
              <a:sym typeface="Arial"/>
            </a:endParaRPr>
          </a:p>
          <a:p>
            <a:pPr indent="0" lvl="0" marL="0" marR="0" rtl="0" algn="just">
              <a:lnSpc>
                <a:spcPct val="100000"/>
              </a:lnSpc>
              <a:spcBef>
                <a:spcPts val="0"/>
              </a:spcBef>
              <a:spcAft>
                <a:spcPts val="0"/>
              </a:spcAft>
              <a:buNone/>
            </a:pPr>
            <a:r>
              <a:t/>
            </a:r>
            <a:endParaRPr b="1" i="0" sz="1800" u="none" cap="none" strike="noStrike">
              <a:solidFill>
                <a:srgbClr val="3F3F3F"/>
              </a:solidFill>
              <a:latin typeface="Arial"/>
              <a:ea typeface="Arial"/>
              <a:cs typeface="Arial"/>
              <a:sym typeface="Arial"/>
            </a:endParaRPr>
          </a:p>
          <a:p>
            <a:pPr indent="0" lvl="0" marL="0" marR="0" rtl="0" algn="just">
              <a:spcBef>
                <a:spcPts val="0"/>
              </a:spcBef>
              <a:spcAft>
                <a:spcPts val="0"/>
              </a:spcAft>
              <a:buNone/>
            </a:pPr>
            <a:r>
              <a:t/>
            </a:r>
            <a:endParaRPr b="1" i="0" sz="2400" u="none" cap="none" strike="noStrike">
              <a:solidFill>
                <a:srgbClr val="3F3F3F"/>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2000"/>
              <a:buFont typeface="Calibri"/>
              <a:buNone/>
            </a:pPr>
            <a:r>
              <a:t/>
            </a:r>
            <a:endParaRPr b="0" i="0" sz="2000" u="none" cap="none" strike="noStrike">
              <a:solidFill>
                <a:schemeClr val="dk1"/>
              </a:solidFill>
              <a:latin typeface="Arial"/>
              <a:ea typeface="Arial"/>
              <a:cs typeface="Arial"/>
              <a:sym typeface="Arial"/>
            </a:endParaRPr>
          </a:p>
          <a:p>
            <a:pPr indent="0" lvl="1" marL="457200" marR="0" rtl="0" algn="l">
              <a:lnSpc>
                <a:spcPct val="100000"/>
              </a:lnSpc>
              <a:spcBef>
                <a:spcPts val="0"/>
              </a:spcBef>
              <a:spcAft>
                <a:spcPts val="0"/>
              </a:spcAft>
              <a:buClr>
                <a:schemeClr val="dk1"/>
              </a:buClr>
              <a:buSzPts val="2000"/>
              <a:buFont typeface="Calibri"/>
              <a:buNone/>
            </a:pPr>
            <a:r>
              <a:t/>
            </a:r>
            <a:endParaRPr b="1" i="0" sz="2000" u="none" cap="none" strike="noStrike">
              <a:solidFill>
                <a:srgbClr val="8F0D57"/>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2000"/>
              <a:buFont typeface="Calibri"/>
              <a:buNone/>
            </a:pPr>
            <a:r>
              <a:t/>
            </a:r>
            <a:endParaRPr b="1" i="0" sz="2000" u="none" cap="none" strike="noStrike">
              <a:solidFill>
                <a:srgbClr val="8F0D57"/>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2000"/>
              <a:buFont typeface="Calibri"/>
              <a:buNone/>
            </a:pPr>
            <a:r>
              <a:t/>
            </a:r>
            <a:endParaRPr b="0" i="0" sz="2000" u="none" cap="none" strike="noStrike">
              <a:solidFill>
                <a:srgbClr val="888888"/>
              </a:solidFill>
              <a:latin typeface="Calibri"/>
              <a:ea typeface="Calibri"/>
              <a:cs typeface="Calibri"/>
              <a:sym typeface="Calibri"/>
            </a:endParaRPr>
          </a:p>
        </p:txBody>
      </p:sp>
      <p:sp>
        <p:nvSpPr>
          <p:cNvPr id="98" name="Google Shape;98;p2"/>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9" name="Google Shape;99;p2"/>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00" name="Google Shape;100;p2"/>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332" name="Shape 332"/>
        <p:cNvGrpSpPr/>
        <p:nvPr/>
      </p:nvGrpSpPr>
      <p:grpSpPr>
        <a:xfrm>
          <a:off x="0" y="0"/>
          <a:ext cx="0" cy="0"/>
          <a:chOff x="0" y="0"/>
          <a:chExt cx="0" cy="0"/>
        </a:xfrm>
      </p:grpSpPr>
      <p:sp>
        <p:nvSpPr>
          <p:cNvPr id="333" name="Google Shape;333;p20"/>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20"/>
          <p:cNvSpPr/>
          <p:nvPr/>
        </p:nvSpPr>
        <p:spPr>
          <a:xfrm>
            <a:off x="8143900" y="28572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5" name="Google Shape;335;p20"/>
          <p:cNvSpPr txBox="1"/>
          <p:nvPr/>
        </p:nvSpPr>
        <p:spPr>
          <a:xfrm>
            <a:off x="179512" y="404665"/>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LES OBJECTIFS</a:t>
            </a:r>
            <a:endParaRPr/>
          </a:p>
        </p:txBody>
      </p:sp>
      <p:sp>
        <p:nvSpPr>
          <p:cNvPr id="336" name="Google Shape;336;p20"/>
          <p:cNvSpPr txBox="1"/>
          <p:nvPr/>
        </p:nvSpPr>
        <p:spPr>
          <a:xfrm>
            <a:off x="357158" y="1357298"/>
            <a:ext cx="2857520" cy="2893100"/>
          </a:xfrm>
          <a:prstGeom prst="rect">
            <a:avLst/>
          </a:prstGeom>
          <a:solidFill>
            <a:srgbClr val="FBD4B4"/>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fr-FR" sz="1800">
                <a:solidFill>
                  <a:schemeClr val="dk1"/>
                </a:solidFill>
                <a:latin typeface="Calibri"/>
                <a:ea typeface="Calibri"/>
                <a:cs typeface="Calibri"/>
                <a:sym typeface="Calibri"/>
              </a:rPr>
              <a:t>A COURT TERME</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Développer le  site web et le mettre en ligne</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Mise en place base de données de formateurs consultants</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Mise en place base de données assistants/Gérants</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Mise en place </a:t>
            </a:r>
            <a:endParaRPr/>
          </a:p>
          <a:p>
            <a:pPr indent="0" lvl="0" marL="0" marR="0" rtl="0" algn="l">
              <a:spcBef>
                <a:spcPts val="0"/>
              </a:spcBef>
              <a:spcAft>
                <a:spcPts val="0"/>
              </a:spcAft>
              <a:buNone/>
            </a:pPr>
            <a:r>
              <a:rPr lang="fr-FR" sz="1200">
                <a:solidFill>
                  <a:schemeClr val="dk1"/>
                </a:solidFill>
                <a:latin typeface="Calibri"/>
                <a:ea typeface="Calibri"/>
                <a:cs typeface="Calibri"/>
                <a:sym typeface="Calibri"/>
              </a:rPr>
              <a:t>campagne d’acquisition et validation client</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Inscrire Buro241 dans les différents groupements professionnels existants au Gabon</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37" name="Google Shape;337;p20"/>
          <p:cNvSpPr txBox="1"/>
          <p:nvPr/>
        </p:nvSpPr>
        <p:spPr>
          <a:xfrm>
            <a:off x="3357554" y="1357298"/>
            <a:ext cx="2857520" cy="1477328"/>
          </a:xfrm>
          <a:prstGeom prst="rect">
            <a:avLst/>
          </a:prstGeom>
          <a:solidFill>
            <a:srgbClr val="D8D8D8"/>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800">
                <a:solidFill>
                  <a:schemeClr val="dk1"/>
                </a:solidFill>
                <a:latin typeface="Calibri"/>
                <a:ea typeface="Calibri"/>
                <a:cs typeface="Calibri"/>
                <a:sym typeface="Calibri"/>
              </a:rPr>
              <a:t>A MOYEN TERME</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Renforcer mon catalogue de formation</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Offrir mes formations en intra entreprises</a:t>
            </a:r>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2 formations en présentiel validées </a:t>
            </a:r>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338" name="Google Shape;338;p20"/>
          <p:cNvSpPr txBox="1"/>
          <p:nvPr/>
        </p:nvSpPr>
        <p:spPr>
          <a:xfrm>
            <a:off x="6357950" y="1357298"/>
            <a:ext cx="2643206" cy="1107996"/>
          </a:xfrm>
          <a:prstGeom prst="rect">
            <a:avLst/>
          </a:prstGeom>
          <a:solidFill>
            <a:srgbClr val="DDD9C3"/>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800">
                <a:solidFill>
                  <a:schemeClr val="dk1"/>
                </a:solidFill>
                <a:latin typeface="Calibri"/>
                <a:ea typeface="Calibri"/>
                <a:cs typeface="Calibri"/>
                <a:sym typeface="Calibri"/>
              </a:rPr>
              <a:t>A LONG TERME</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Buro241 sous forme d’application</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Couverture nationale</a:t>
            </a:r>
            <a:endParaRPr/>
          </a:p>
          <a:p>
            <a:pPr indent="-76200" lvl="0" marL="0" marR="0" rtl="0" algn="l">
              <a:spcBef>
                <a:spcPts val="0"/>
              </a:spcBef>
              <a:spcAft>
                <a:spcPts val="0"/>
              </a:spcAft>
              <a:buClr>
                <a:schemeClr val="dk1"/>
              </a:buClr>
              <a:buSzPts val="1200"/>
              <a:buFont typeface="Arial"/>
              <a:buChar char="•"/>
            </a:pPr>
            <a:r>
              <a:rPr lang="fr-FR" sz="1200">
                <a:solidFill>
                  <a:schemeClr val="dk1"/>
                </a:solidFill>
                <a:latin typeface="Calibri"/>
                <a:ea typeface="Calibri"/>
                <a:cs typeface="Calibri"/>
                <a:sym typeface="Calibri"/>
              </a:rPr>
              <a:t>une agence ouverte dans une capitale africaine</a:t>
            </a:r>
            <a:endParaRPr/>
          </a:p>
        </p:txBody>
      </p:sp>
      <p:sp>
        <p:nvSpPr>
          <p:cNvPr descr="L'importance d'objectifs marketing clairs et mesurables" id="339" name="Google Shape;339;p20"/>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40" name="Google Shape;340;p20"/>
          <p:cNvSpPr txBox="1"/>
          <p:nvPr/>
        </p:nvSpPr>
        <p:spPr>
          <a:xfrm>
            <a:off x="357158" y="4429132"/>
            <a:ext cx="2857520" cy="1508105"/>
          </a:xfrm>
          <a:prstGeom prst="rect">
            <a:avLst/>
          </a:prstGeom>
          <a:solidFill>
            <a:srgbClr val="FBD4B4"/>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fr-FR" sz="1200">
                <a:solidFill>
                  <a:schemeClr val="dk1"/>
                </a:solidFill>
                <a:latin typeface="Calibri"/>
                <a:ea typeface="Calibri"/>
                <a:cs typeface="Calibri"/>
                <a:sym typeface="Calibri"/>
              </a:rPr>
              <a:t>OBJECTIFS</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30 entreprises démarchées/mois</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10 adhésions entreprises/mois</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10 contrats signés/mois</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2 formations en présentiel validées</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1" name="Google Shape;341;p20"/>
          <p:cNvSpPr txBox="1"/>
          <p:nvPr/>
        </p:nvSpPr>
        <p:spPr>
          <a:xfrm>
            <a:off x="3357554" y="2928934"/>
            <a:ext cx="2857520" cy="1938992"/>
          </a:xfrm>
          <a:prstGeom prst="rect">
            <a:avLst/>
          </a:prstGeom>
          <a:solidFill>
            <a:srgbClr val="D8D8D8"/>
          </a:solid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t/>
            </a:r>
            <a:endParaRPr sz="1200">
              <a:solidFill>
                <a:schemeClr val="dk1"/>
              </a:solidFill>
              <a:latin typeface="Calibri"/>
              <a:ea typeface="Calibri"/>
              <a:cs typeface="Calibri"/>
              <a:sym typeface="Calibri"/>
            </a:endParaRPr>
          </a:p>
          <a:p>
            <a:pPr indent="0" lvl="0" marL="0" marR="0" rtl="0" algn="ctr">
              <a:spcBef>
                <a:spcPts val="0"/>
              </a:spcBef>
              <a:spcAft>
                <a:spcPts val="0"/>
              </a:spcAft>
              <a:buNone/>
            </a:pPr>
            <a:r>
              <a:rPr lang="fr-FR" sz="1200">
                <a:solidFill>
                  <a:schemeClr val="dk1"/>
                </a:solidFill>
                <a:latin typeface="Calibri"/>
                <a:ea typeface="Calibri"/>
                <a:cs typeface="Calibri"/>
                <a:sym typeface="Calibri"/>
              </a:rPr>
              <a:t>OBJECTIFS</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300 entreprises inscrites (9.000.000 F)</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100 assistantes inscrites (1.000.000 F)</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50 gérants inscrits (500.000 F)</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50 entreprises abonnées de base (1.500.000 F)</a:t>
            </a:r>
            <a:endParaRPr/>
          </a:p>
          <a:p>
            <a:pPr indent="0" lvl="0" marL="0" marR="0" rtl="0" algn="ctr">
              <a:spcBef>
                <a:spcPts val="0"/>
              </a:spcBef>
              <a:spcAft>
                <a:spcPts val="0"/>
              </a:spcAft>
              <a:buNone/>
            </a:pPr>
            <a:r>
              <a:rPr b="1" lang="fr-FR" sz="1200">
                <a:solidFill>
                  <a:srgbClr val="974806"/>
                </a:solidFill>
                <a:latin typeface="Calibri"/>
                <a:ea typeface="Calibri"/>
                <a:cs typeface="Calibri"/>
                <a:sym typeface="Calibri"/>
              </a:rPr>
              <a:t>2 formations en présentiel validées </a:t>
            </a:r>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descr="png-clipart-check-mark-computer-icons-green-check-circle-angle-text -  Objectif Alpinisme" id="342" name="Google Shape;342;p20"/>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png-clipart-check-mark-computer-icons-green-check-circle-angle-text -  Objectif Alpinisme" id="343" name="Google Shape;343;p20"/>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344" name="Google Shape;344;p20"/>
          <p:cNvPicPr preferRelativeResize="0"/>
          <p:nvPr/>
        </p:nvPicPr>
        <p:blipFill rotWithShape="1">
          <a:blip r:embed="rId3">
            <a:alphaModFix/>
          </a:blip>
          <a:srcRect b="0" l="0" r="0" t="0"/>
          <a:stretch/>
        </p:blipFill>
        <p:spPr>
          <a:xfrm>
            <a:off x="6612324" y="3357562"/>
            <a:ext cx="2531676" cy="2428867"/>
          </a:xfrm>
          <a:prstGeom prst="rect">
            <a:avLst/>
          </a:prstGeom>
          <a:noFill/>
          <a:ln>
            <a:noFill/>
          </a:ln>
        </p:spPr>
      </p:pic>
      <p:pic>
        <p:nvPicPr>
          <p:cNvPr id="345" name="Google Shape;345;p20"/>
          <p:cNvPicPr preferRelativeResize="0"/>
          <p:nvPr/>
        </p:nvPicPr>
        <p:blipFill rotWithShape="1">
          <a:blip r:embed="rId4">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349" name="Shape 349"/>
        <p:cNvGrpSpPr/>
        <p:nvPr/>
      </p:nvGrpSpPr>
      <p:grpSpPr>
        <a:xfrm>
          <a:off x="0" y="0"/>
          <a:ext cx="0" cy="0"/>
          <a:chOff x="0" y="0"/>
          <a:chExt cx="0" cy="0"/>
        </a:xfrm>
      </p:grpSpPr>
      <p:sp>
        <p:nvSpPr>
          <p:cNvPr id="350" name="Google Shape;350;p21"/>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1" name="Google Shape;351;p21"/>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2" name="Google Shape;352;p21"/>
          <p:cNvSpPr txBox="1"/>
          <p:nvPr/>
        </p:nvSpPr>
        <p:spPr>
          <a:xfrm>
            <a:off x="179512" y="404665"/>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IMPACT RECHERCHE</a:t>
            </a:r>
            <a:endParaRPr b="1" sz="2400">
              <a:solidFill>
                <a:srgbClr val="FFCC00"/>
              </a:solidFill>
              <a:latin typeface="Arial"/>
              <a:ea typeface="Arial"/>
              <a:cs typeface="Arial"/>
              <a:sym typeface="Arial"/>
            </a:endParaRPr>
          </a:p>
        </p:txBody>
      </p:sp>
      <p:sp>
        <p:nvSpPr>
          <p:cNvPr descr="L'importance d'objectifs marketing clairs et mesurables" id="353" name="Google Shape;353;p21"/>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54" name="Google Shape;354;p21"/>
          <p:cNvSpPr txBox="1"/>
          <p:nvPr/>
        </p:nvSpPr>
        <p:spPr>
          <a:xfrm>
            <a:off x="928662" y="928670"/>
            <a:ext cx="6929400" cy="7296000"/>
          </a:xfrm>
          <a:prstGeom prst="rect">
            <a:avLst/>
          </a:prstGeom>
          <a:noFill/>
          <a:ln>
            <a:noFill/>
          </a:ln>
        </p:spPr>
        <p:txBody>
          <a:bodyPr anchorCtr="0" anchor="t" bIns="45700" lIns="91425" spcFirstLastPara="1" rIns="91425" wrap="square" tIns="45700">
            <a:spAutoFit/>
          </a:bodyPr>
          <a:lstStyle/>
          <a:p>
            <a:pPr indent="-146050" lvl="0" marL="0" marR="0" rtl="0" algn="just">
              <a:spcBef>
                <a:spcPts val="0"/>
              </a:spcBef>
              <a:spcAft>
                <a:spcPts val="0"/>
              </a:spcAft>
              <a:buClr>
                <a:schemeClr val="dk1"/>
              </a:buClr>
              <a:buSzPts val="2300"/>
              <a:buFont typeface="Arial"/>
              <a:buChar char="•"/>
            </a:pPr>
            <a:r>
              <a:rPr lang="fr-FR" sz="2300">
                <a:solidFill>
                  <a:schemeClr val="dk1"/>
                </a:solidFill>
                <a:latin typeface="Calibri"/>
                <a:ea typeface="Calibri"/>
                <a:cs typeface="Calibri"/>
                <a:sym typeface="Calibri"/>
              </a:rPr>
              <a:t>Mise en place d’outils de productivité qui permettront à Buro241 de travailler plus rapidement, efficacement et économiquement(dématérialisation du travail administratif)</a:t>
            </a:r>
            <a:endParaRPr sz="2300">
              <a:solidFill>
                <a:schemeClr val="dk1"/>
              </a:solidFill>
              <a:latin typeface="Calibri"/>
              <a:ea typeface="Calibri"/>
              <a:cs typeface="Calibri"/>
              <a:sym typeface="Calibri"/>
            </a:endParaRPr>
          </a:p>
          <a:p>
            <a:pPr indent="-152400" lvl="0" marL="0" marR="0" rtl="0" algn="just">
              <a:spcBef>
                <a:spcPts val="0"/>
              </a:spcBef>
              <a:spcAft>
                <a:spcPts val="0"/>
              </a:spcAft>
              <a:buClr>
                <a:schemeClr val="dk1"/>
              </a:buClr>
              <a:buSzPts val="2400"/>
              <a:buFont typeface="Arial"/>
              <a:buChar char="•"/>
            </a:pPr>
            <a:r>
              <a:rPr lang="fr-FR" sz="2400">
                <a:solidFill>
                  <a:schemeClr val="dk1"/>
                </a:solidFill>
                <a:latin typeface="Calibri"/>
                <a:ea typeface="Calibri"/>
                <a:cs typeface="Calibri"/>
                <a:sym typeface="Calibri"/>
              </a:rPr>
              <a:t>30 entreprises démarchées/mois,</a:t>
            </a:r>
            <a:endParaRPr sz="2400">
              <a:solidFill>
                <a:schemeClr val="dk1"/>
              </a:solidFill>
              <a:latin typeface="Calibri"/>
              <a:ea typeface="Calibri"/>
              <a:cs typeface="Calibri"/>
              <a:sym typeface="Calibri"/>
            </a:endParaRPr>
          </a:p>
          <a:p>
            <a:pPr indent="-152400" lvl="0" marL="0" marR="0" rtl="0" algn="just">
              <a:spcBef>
                <a:spcPts val="0"/>
              </a:spcBef>
              <a:spcAft>
                <a:spcPts val="0"/>
              </a:spcAft>
              <a:buClr>
                <a:schemeClr val="dk1"/>
              </a:buClr>
              <a:buSzPts val="2400"/>
              <a:buFont typeface="Arial"/>
              <a:buChar char="•"/>
            </a:pPr>
            <a:r>
              <a:rPr lang="fr-FR" sz="2400">
                <a:solidFill>
                  <a:schemeClr val="dk1"/>
                </a:solidFill>
                <a:latin typeface="Calibri"/>
                <a:ea typeface="Calibri"/>
                <a:cs typeface="Calibri"/>
                <a:sym typeface="Calibri"/>
              </a:rPr>
              <a:t>10 adhésions d’entreprises/ mois sur le site,</a:t>
            </a:r>
            <a:endParaRPr sz="2400">
              <a:solidFill>
                <a:schemeClr val="dk1"/>
              </a:solidFill>
              <a:latin typeface="Calibri"/>
              <a:ea typeface="Calibri"/>
              <a:cs typeface="Calibri"/>
              <a:sym typeface="Calibri"/>
            </a:endParaRPr>
          </a:p>
          <a:p>
            <a:pPr indent="-152400" lvl="0" marL="0" marR="0" rtl="0" algn="just">
              <a:spcBef>
                <a:spcPts val="0"/>
              </a:spcBef>
              <a:spcAft>
                <a:spcPts val="0"/>
              </a:spcAft>
              <a:buClr>
                <a:schemeClr val="dk1"/>
              </a:buClr>
              <a:buSzPts val="2400"/>
              <a:buFont typeface="Arial"/>
              <a:buChar char="•"/>
            </a:pPr>
            <a:r>
              <a:rPr lang="fr-FR" sz="2400">
                <a:solidFill>
                  <a:schemeClr val="dk1"/>
                </a:solidFill>
                <a:latin typeface="Calibri"/>
                <a:ea typeface="Calibri"/>
                <a:cs typeface="Calibri"/>
                <a:sym typeface="Calibri"/>
              </a:rPr>
              <a:t>5 contrats signés/mois, </a:t>
            </a:r>
            <a:endParaRPr sz="2400">
              <a:solidFill>
                <a:schemeClr val="dk1"/>
              </a:solidFill>
              <a:latin typeface="Calibri"/>
              <a:ea typeface="Calibri"/>
              <a:cs typeface="Calibri"/>
              <a:sym typeface="Calibri"/>
            </a:endParaRPr>
          </a:p>
          <a:p>
            <a:pPr indent="-152400" lvl="0" marL="0" marR="0" rtl="0" algn="just">
              <a:spcBef>
                <a:spcPts val="0"/>
              </a:spcBef>
              <a:spcAft>
                <a:spcPts val="0"/>
              </a:spcAft>
              <a:buClr>
                <a:schemeClr val="dk1"/>
              </a:buClr>
              <a:buSzPts val="2400"/>
              <a:buFont typeface="Arial"/>
              <a:buChar char="•"/>
            </a:pPr>
            <a:r>
              <a:rPr lang="fr-FR" sz="2400">
                <a:solidFill>
                  <a:schemeClr val="dk1"/>
                </a:solidFill>
                <a:latin typeface="Calibri"/>
                <a:ea typeface="Calibri"/>
                <a:cs typeface="Calibri"/>
                <a:sym typeface="Calibri"/>
              </a:rPr>
              <a:t>1 formation payante en présentiel / mois</a:t>
            </a:r>
            <a:endParaRPr/>
          </a:p>
          <a:p>
            <a:pPr indent="0" lvl="0" marL="0" marR="0" rtl="0" algn="just">
              <a:spcBef>
                <a:spcPts val="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b="1" lang="fr-FR" sz="2400" u="sng">
                <a:solidFill>
                  <a:schemeClr val="dk1"/>
                </a:solidFill>
                <a:latin typeface="Calibri"/>
                <a:ea typeface="Calibri"/>
                <a:cs typeface="Calibri"/>
                <a:sym typeface="Calibri"/>
              </a:rPr>
              <a:t>Objectifs fin 2025</a:t>
            </a:r>
            <a:endParaRPr b="1" sz="2400" u="sng">
              <a:solidFill>
                <a:schemeClr val="dk1"/>
              </a:solidFill>
              <a:latin typeface="Calibri"/>
              <a:ea typeface="Calibri"/>
              <a:cs typeface="Calibri"/>
              <a:sym typeface="Calibri"/>
            </a:endParaRPr>
          </a:p>
          <a:p>
            <a:pPr indent="-152400" lvl="1" marL="457200" marR="0" rtl="0" algn="l">
              <a:spcBef>
                <a:spcPts val="0"/>
              </a:spcBef>
              <a:spcAft>
                <a:spcPts val="0"/>
              </a:spcAft>
              <a:buClr>
                <a:schemeClr val="dk1"/>
              </a:buClr>
              <a:buSzPts val="2400"/>
              <a:buFont typeface="Courier New"/>
              <a:buChar char="o"/>
            </a:pPr>
            <a:r>
              <a:rPr b="0" i="0" lang="fr-FR" sz="2400" u="none" cap="none" strike="noStrike">
                <a:solidFill>
                  <a:schemeClr val="dk1"/>
                </a:solidFill>
                <a:latin typeface="Calibri"/>
                <a:ea typeface="Calibri"/>
                <a:cs typeface="Calibri"/>
                <a:sym typeface="Calibri"/>
              </a:rPr>
              <a:t>300 entreprises inscrites sur la plateforme</a:t>
            </a:r>
            <a:endParaRPr b="0" i="0" sz="2400" u="none" cap="none" strike="noStrike">
              <a:solidFill>
                <a:schemeClr val="dk1"/>
              </a:solidFill>
              <a:latin typeface="Calibri"/>
              <a:ea typeface="Calibri"/>
              <a:cs typeface="Calibri"/>
              <a:sym typeface="Calibri"/>
            </a:endParaRPr>
          </a:p>
          <a:p>
            <a:pPr indent="-152400" lvl="1" marL="457200" marR="0" rtl="0" algn="l">
              <a:spcBef>
                <a:spcPts val="0"/>
              </a:spcBef>
              <a:spcAft>
                <a:spcPts val="0"/>
              </a:spcAft>
              <a:buClr>
                <a:schemeClr val="dk1"/>
              </a:buClr>
              <a:buSzPts val="2400"/>
              <a:buFont typeface="Courier New"/>
              <a:buChar char="o"/>
            </a:pPr>
            <a:r>
              <a:rPr b="0" i="0" lang="fr-FR" sz="2400" u="none" cap="none" strike="noStrike">
                <a:solidFill>
                  <a:schemeClr val="dk1"/>
                </a:solidFill>
                <a:latin typeface="Calibri"/>
                <a:ea typeface="Calibri"/>
                <a:cs typeface="Calibri"/>
                <a:sym typeface="Calibri"/>
              </a:rPr>
              <a:t>100 assistantes inscrites sur la plateforme</a:t>
            </a:r>
            <a:endParaRPr b="0" i="0" sz="2400" u="none" cap="none" strike="noStrike">
              <a:solidFill>
                <a:schemeClr val="dk1"/>
              </a:solidFill>
              <a:latin typeface="Calibri"/>
              <a:ea typeface="Calibri"/>
              <a:cs typeface="Calibri"/>
              <a:sym typeface="Calibri"/>
            </a:endParaRPr>
          </a:p>
          <a:p>
            <a:pPr indent="-152400" lvl="1" marL="457200" marR="0" rtl="0" algn="l">
              <a:spcBef>
                <a:spcPts val="0"/>
              </a:spcBef>
              <a:spcAft>
                <a:spcPts val="0"/>
              </a:spcAft>
              <a:buClr>
                <a:schemeClr val="dk1"/>
              </a:buClr>
              <a:buSzPts val="2400"/>
              <a:buFont typeface="Courier New"/>
              <a:buChar char="o"/>
            </a:pPr>
            <a:r>
              <a:rPr b="0" i="0" lang="fr-FR" sz="2400" u="none" cap="none" strike="noStrike">
                <a:solidFill>
                  <a:schemeClr val="dk1"/>
                </a:solidFill>
                <a:latin typeface="Calibri"/>
                <a:ea typeface="Calibri"/>
                <a:cs typeface="Calibri"/>
                <a:sym typeface="Calibri"/>
              </a:rPr>
              <a:t>50 gérants inscrits sur la plateforme</a:t>
            </a:r>
            <a:endParaRPr b="0" i="0" sz="2400" u="none" cap="none" strike="noStrike">
              <a:solidFill>
                <a:schemeClr val="dk1"/>
              </a:solidFill>
              <a:latin typeface="Calibri"/>
              <a:ea typeface="Calibri"/>
              <a:cs typeface="Calibri"/>
              <a:sym typeface="Calibri"/>
            </a:endParaRPr>
          </a:p>
          <a:p>
            <a:pPr indent="-152400" lvl="1" marL="457200" marR="0" rtl="0" algn="l">
              <a:spcBef>
                <a:spcPts val="0"/>
              </a:spcBef>
              <a:spcAft>
                <a:spcPts val="0"/>
              </a:spcAft>
              <a:buClr>
                <a:schemeClr val="dk1"/>
              </a:buClr>
              <a:buSzPts val="2400"/>
              <a:buFont typeface="Courier New"/>
              <a:buChar char="o"/>
            </a:pPr>
            <a:r>
              <a:rPr b="0" i="0" lang="fr-FR" sz="2400" u="none" cap="none" strike="noStrike">
                <a:solidFill>
                  <a:schemeClr val="dk1"/>
                </a:solidFill>
                <a:latin typeface="Calibri"/>
                <a:ea typeface="Calibri"/>
                <a:cs typeface="Calibri"/>
                <a:sym typeface="Calibri"/>
              </a:rPr>
              <a:t>2 formations en présentiel par mois</a:t>
            </a:r>
            <a:endParaRPr b="0" i="0" sz="2400" u="none" cap="none" strike="noStrike">
              <a:solidFill>
                <a:schemeClr val="dk1"/>
              </a:solidFill>
              <a:latin typeface="Calibri"/>
              <a:ea typeface="Calibri"/>
              <a:cs typeface="Calibri"/>
              <a:sym typeface="Calibri"/>
            </a:endParaRPr>
          </a:p>
          <a:p>
            <a:pPr indent="-152400" lvl="1" marL="457200" marR="0" rtl="0" algn="l">
              <a:spcBef>
                <a:spcPts val="0"/>
              </a:spcBef>
              <a:spcAft>
                <a:spcPts val="0"/>
              </a:spcAft>
              <a:buClr>
                <a:schemeClr val="dk1"/>
              </a:buClr>
              <a:buSzPts val="2400"/>
              <a:buFont typeface="Courier New"/>
              <a:buChar char="o"/>
            </a:pPr>
            <a:r>
              <a:rPr b="0" i="0" lang="fr-FR" sz="2400" u="none" cap="none" strike="noStrike">
                <a:solidFill>
                  <a:schemeClr val="dk1"/>
                </a:solidFill>
                <a:latin typeface="Calibri"/>
                <a:ea typeface="Calibri"/>
                <a:cs typeface="Calibri"/>
                <a:sym typeface="Calibri"/>
              </a:rPr>
              <a:t>4 formations en ligne par mois</a:t>
            </a:r>
            <a:endParaRPr b="0" i="0" sz="2400" u="none" cap="none" strike="noStrike">
              <a:solidFill>
                <a:schemeClr val="dk1"/>
              </a:solidFill>
              <a:latin typeface="Calibri"/>
              <a:ea typeface="Calibri"/>
              <a:cs typeface="Calibri"/>
              <a:sym typeface="Calibri"/>
            </a:endParaRPr>
          </a:p>
          <a:p>
            <a:pPr indent="0" lvl="0" marL="0" marR="0" rtl="0" algn="ctr">
              <a:spcBef>
                <a:spcPts val="0"/>
              </a:spcBef>
              <a:spcAft>
                <a:spcPts val="0"/>
              </a:spcAft>
              <a:buClr>
                <a:schemeClr val="dk1"/>
              </a:buClr>
              <a:buSzPts val="2800"/>
              <a:buFont typeface="Arial"/>
              <a:buNone/>
            </a:pPr>
            <a:r>
              <a:t/>
            </a:r>
            <a:endParaRPr sz="2800">
              <a:solidFill>
                <a:schemeClr val="dk1"/>
              </a:solidFill>
              <a:latin typeface="Calibri"/>
              <a:ea typeface="Calibri"/>
              <a:cs typeface="Calibri"/>
              <a:sym typeface="Calibri"/>
            </a:endParaRPr>
          </a:p>
          <a:p>
            <a:pPr indent="0" lvl="0" marL="0" marR="0" rtl="0" algn="ctr">
              <a:spcBef>
                <a:spcPts val="0"/>
              </a:spcBef>
              <a:spcAft>
                <a:spcPts val="0"/>
              </a:spcAft>
              <a:buClr>
                <a:schemeClr val="dk1"/>
              </a:buClr>
              <a:buSzPts val="2800"/>
              <a:buFont typeface="Arial"/>
              <a:buNone/>
            </a:pPr>
            <a:r>
              <a:t/>
            </a:r>
            <a:endParaRPr sz="28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2800">
              <a:solidFill>
                <a:schemeClr val="dk1"/>
              </a:solidFill>
              <a:latin typeface="Calibri"/>
              <a:ea typeface="Calibri"/>
              <a:cs typeface="Calibri"/>
              <a:sym typeface="Calibri"/>
            </a:endParaRPr>
          </a:p>
        </p:txBody>
      </p:sp>
      <p:pic>
        <p:nvPicPr>
          <p:cNvPr id="355" name="Google Shape;355;p21"/>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94901"/>
          </a:srgbClr>
        </a:solidFill>
      </p:bgPr>
    </p:bg>
    <p:spTree>
      <p:nvGrpSpPr>
        <p:cNvPr id="359" name="Shape 359"/>
        <p:cNvGrpSpPr/>
        <p:nvPr/>
      </p:nvGrpSpPr>
      <p:grpSpPr>
        <a:xfrm>
          <a:off x="0" y="0"/>
          <a:ext cx="0" cy="0"/>
          <a:chOff x="0" y="0"/>
          <a:chExt cx="0" cy="0"/>
        </a:xfrm>
      </p:grpSpPr>
      <p:sp>
        <p:nvSpPr>
          <p:cNvPr id="360" name="Google Shape;360;p22"/>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1" name="Google Shape;361;p22"/>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descr="L'importance d'objectifs marketing clairs et mesurables" id="362" name="Google Shape;362;p22"/>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63" name="Google Shape;363;p22"/>
          <p:cNvSpPr txBox="1"/>
          <p:nvPr/>
        </p:nvSpPr>
        <p:spPr>
          <a:xfrm>
            <a:off x="785786" y="2285992"/>
            <a:ext cx="7786742"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7200">
                <a:solidFill>
                  <a:srgbClr val="FFCC00"/>
                </a:solidFill>
                <a:latin typeface="Calibri"/>
                <a:ea typeface="Calibri"/>
                <a:cs typeface="Calibri"/>
                <a:sym typeface="Calibri"/>
              </a:rPr>
              <a:t>MERCI !</a:t>
            </a:r>
            <a:endParaRPr/>
          </a:p>
        </p:txBody>
      </p:sp>
      <p:pic>
        <p:nvPicPr>
          <p:cNvPr id="364" name="Google Shape;364;p22"/>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04" name="Shape 104"/>
        <p:cNvGrpSpPr/>
        <p:nvPr/>
      </p:nvGrpSpPr>
      <p:grpSpPr>
        <a:xfrm>
          <a:off x="0" y="0"/>
          <a:ext cx="0" cy="0"/>
          <a:chOff x="0" y="0"/>
          <a:chExt cx="0" cy="0"/>
        </a:xfrm>
      </p:grpSpPr>
      <p:sp>
        <p:nvSpPr>
          <p:cNvPr id="105" name="Google Shape;105;p3"/>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3"/>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3"/>
          <p:cNvSpPr txBox="1"/>
          <p:nvPr/>
        </p:nvSpPr>
        <p:spPr>
          <a:xfrm>
            <a:off x="179512" y="404665"/>
            <a:ext cx="6048672"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i="0" lang="fr-FR" sz="2400" u="none" cap="none" strike="noStrike">
                <a:solidFill>
                  <a:srgbClr val="FFC000"/>
                </a:solidFill>
                <a:latin typeface="Arial"/>
                <a:ea typeface="Arial"/>
                <a:cs typeface="Arial"/>
                <a:sym typeface="Arial"/>
              </a:rPr>
              <a:t>LA VISION</a:t>
            </a:r>
            <a:endParaRPr/>
          </a:p>
        </p:txBody>
      </p:sp>
      <p:sp>
        <p:nvSpPr>
          <p:cNvPr id="108" name="Google Shape;108;p3"/>
          <p:cNvSpPr txBox="1"/>
          <p:nvPr/>
        </p:nvSpPr>
        <p:spPr>
          <a:xfrm>
            <a:off x="3650796" y="2514600"/>
            <a:ext cx="1828800" cy="182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9" name="Google Shape;109;p3"/>
          <p:cNvSpPr txBox="1"/>
          <p:nvPr/>
        </p:nvSpPr>
        <p:spPr>
          <a:xfrm>
            <a:off x="393794" y="928670"/>
            <a:ext cx="8750206" cy="569386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6000">
                <a:solidFill>
                  <a:srgbClr val="FFCC00"/>
                </a:solidFill>
                <a:latin typeface="Calibri"/>
                <a:ea typeface="Calibri"/>
                <a:cs typeface="Calibri"/>
                <a:sym typeface="Calibri"/>
              </a:rPr>
              <a:t>“</a:t>
            </a:r>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OFFRIR UN SERVICE DE RENFORT DES FONCTIONS</a:t>
            </a:r>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OPERATIONNELLES AUX MILLIERS DE TPE GABONAISES QUI</a:t>
            </a:r>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MANQUENT D’EXPERT METIERS AU SEIN DE LEUR EQUIPE,</a:t>
            </a:r>
            <a:endParaRPr b="1" sz="4000">
              <a:solidFill>
                <a:srgbClr val="FFCC00"/>
              </a:solidFill>
              <a:latin typeface="Calibri"/>
              <a:ea typeface="Calibri"/>
              <a:cs typeface="Calibri"/>
              <a:sym typeface="Calibri"/>
            </a:endParaRPr>
          </a:p>
          <a:p>
            <a:pPr indent="0" lvl="0" marL="0" marR="0" rtl="0" algn="ctr">
              <a:spcBef>
                <a:spcPts val="0"/>
              </a:spcBef>
              <a:spcAft>
                <a:spcPts val="0"/>
              </a:spcAft>
              <a:buNone/>
            </a:pPr>
            <a:r>
              <a:rPr b="1" lang="fr-FR" sz="2800">
                <a:solidFill>
                  <a:srgbClr val="FFCC00"/>
                </a:solidFill>
                <a:latin typeface="Calibri"/>
                <a:ea typeface="Calibri"/>
                <a:cs typeface="Calibri"/>
                <a:sym typeface="Calibri"/>
              </a:rPr>
              <a:t>Et</a:t>
            </a:r>
            <a:endParaRPr b="1" sz="4000">
              <a:solidFill>
                <a:srgbClr val="FFCC00"/>
              </a:solidFill>
              <a:latin typeface="Calibri"/>
              <a:ea typeface="Calibri"/>
              <a:cs typeface="Calibri"/>
              <a:sym typeface="Calibri"/>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ETRE UNE REFERENCE AU GABON DANS L’EXTERNALISATION</a:t>
            </a:r>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EN TOUTE CONFIANCE DES FONCTIONS D’ASSISTANTS DE</a:t>
            </a:r>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BUREAU QUALIFIÉS ET GERANTS DE COMMERCE DIGNE DE</a:t>
            </a:r>
            <a:endParaRPr/>
          </a:p>
          <a:p>
            <a:pPr indent="0" lvl="0" marL="0" marR="0" rtl="0" algn="ctr">
              <a:spcBef>
                <a:spcPts val="0"/>
              </a:spcBef>
              <a:spcAft>
                <a:spcPts val="0"/>
              </a:spcAft>
              <a:buNone/>
            </a:pPr>
            <a:r>
              <a:rPr b="1" lang="fr-FR" sz="2400">
                <a:solidFill>
                  <a:schemeClr val="dk1"/>
                </a:solidFill>
                <a:latin typeface="Calibri"/>
                <a:ea typeface="Calibri"/>
                <a:cs typeface="Calibri"/>
                <a:sym typeface="Calibri"/>
              </a:rPr>
              <a:t>CONFIANCE.</a:t>
            </a:r>
            <a:endParaRPr/>
          </a:p>
          <a:p>
            <a:pPr indent="0" lvl="0" marL="0" marR="0" rtl="0" algn="ctr">
              <a:spcBef>
                <a:spcPts val="0"/>
              </a:spcBef>
              <a:spcAft>
                <a:spcPts val="0"/>
              </a:spcAft>
              <a:buNone/>
            </a:pPr>
            <a:r>
              <a:rPr lang="fr-FR" sz="6000">
                <a:solidFill>
                  <a:srgbClr val="FFCC00"/>
                </a:solidFill>
                <a:latin typeface="Calibri"/>
                <a:ea typeface="Calibri"/>
                <a:cs typeface="Calibri"/>
                <a:sym typeface="Calibri"/>
              </a:rPr>
              <a:t>“</a:t>
            </a:r>
            <a:endParaRPr sz="60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2400" u="sng">
                <a:solidFill>
                  <a:srgbClr val="FFC000"/>
                </a:solidFill>
                <a:latin typeface="Calibri"/>
                <a:ea typeface="Calibri"/>
                <a:cs typeface="Calibri"/>
                <a:sym typeface="Calibri"/>
              </a:rPr>
              <a:t>300 CLIENTS TPE/PME POUR FIN 2025</a:t>
            </a:r>
            <a:endParaRPr/>
          </a:p>
          <a:p>
            <a:pPr indent="0" lvl="0" marL="0" marR="0" rtl="0" algn="ctr">
              <a:spcBef>
                <a:spcPts val="0"/>
              </a:spcBef>
              <a:spcAft>
                <a:spcPts val="0"/>
              </a:spcAft>
              <a:buNone/>
            </a:pPr>
            <a:r>
              <a:t/>
            </a:r>
            <a:endParaRPr sz="2400">
              <a:solidFill>
                <a:schemeClr val="dk1"/>
              </a:solidFill>
              <a:latin typeface="Calibri"/>
              <a:ea typeface="Calibri"/>
              <a:cs typeface="Calibri"/>
              <a:sym typeface="Calibri"/>
            </a:endParaRPr>
          </a:p>
        </p:txBody>
      </p:sp>
      <p:pic>
        <p:nvPicPr>
          <p:cNvPr id="110" name="Google Shape;110;p3"/>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14" name="Shape 114"/>
        <p:cNvGrpSpPr/>
        <p:nvPr/>
      </p:nvGrpSpPr>
      <p:grpSpPr>
        <a:xfrm>
          <a:off x="0" y="0"/>
          <a:ext cx="0" cy="0"/>
          <a:chOff x="0" y="0"/>
          <a:chExt cx="0" cy="0"/>
        </a:xfrm>
      </p:grpSpPr>
      <p:sp>
        <p:nvSpPr>
          <p:cNvPr id="115" name="Google Shape;115;p4"/>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4"/>
          <p:cNvSpPr/>
          <p:nvPr/>
        </p:nvSpPr>
        <p:spPr>
          <a:xfrm>
            <a:off x="1331640" y="1916832"/>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 name="Google Shape;117;p4"/>
          <p:cNvSpPr txBox="1"/>
          <p:nvPr/>
        </p:nvSpPr>
        <p:spPr>
          <a:xfrm>
            <a:off x="179512" y="404665"/>
            <a:ext cx="6048672" cy="646331"/>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3600">
                <a:solidFill>
                  <a:srgbClr val="FFC000"/>
                </a:solidFill>
                <a:latin typeface="Arial"/>
                <a:ea typeface="Arial"/>
                <a:cs typeface="Arial"/>
                <a:sym typeface="Arial"/>
              </a:rPr>
              <a:t>LE PROBLEME</a:t>
            </a:r>
            <a:endParaRPr/>
          </a:p>
        </p:txBody>
      </p:sp>
      <p:sp>
        <p:nvSpPr>
          <p:cNvPr id="118" name="Google Shape;118;p4"/>
          <p:cNvSpPr txBox="1"/>
          <p:nvPr/>
        </p:nvSpPr>
        <p:spPr>
          <a:xfrm>
            <a:off x="428596" y="1287244"/>
            <a:ext cx="3604960" cy="64325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fr-FR" sz="4000">
                <a:solidFill>
                  <a:schemeClr val="dk1"/>
                </a:solidFill>
                <a:latin typeface="Calibri"/>
                <a:ea typeface="Calibri"/>
                <a:cs typeface="Calibri"/>
                <a:sym typeface="Calibri"/>
              </a:rPr>
              <a:t>Celui du manque de temps</a:t>
            </a:r>
            <a:endParaRPr/>
          </a:p>
          <a:p>
            <a:pPr indent="0" lvl="0" marL="0" marR="0" rtl="0" algn="ctr">
              <a:spcBef>
                <a:spcPts val="0"/>
              </a:spcBef>
              <a:spcAft>
                <a:spcPts val="0"/>
              </a:spcAft>
              <a:buNone/>
            </a:pPr>
            <a:r>
              <a:t/>
            </a:r>
            <a:endParaRPr b="1" i="1" sz="4000">
              <a:solidFill>
                <a:schemeClr val="dk1"/>
              </a:solidFill>
              <a:latin typeface="Calibri"/>
              <a:ea typeface="Calibri"/>
              <a:cs typeface="Calibri"/>
              <a:sym typeface="Calibri"/>
            </a:endParaRPr>
          </a:p>
          <a:p>
            <a:pPr indent="0" lvl="0" marL="0" marR="0" rtl="0" algn="ctr">
              <a:spcBef>
                <a:spcPts val="0"/>
              </a:spcBef>
              <a:spcAft>
                <a:spcPts val="0"/>
              </a:spcAft>
              <a:buNone/>
            </a:pPr>
            <a:r>
              <a:rPr lang="fr-FR" sz="2800">
                <a:solidFill>
                  <a:schemeClr val="dk1"/>
                </a:solidFill>
                <a:latin typeface="Calibri"/>
                <a:ea typeface="Calibri"/>
                <a:cs typeface="Calibri"/>
                <a:sym typeface="Calibri"/>
              </a:rPr>
              <a:t>Que les entrepreneurs rencontrent entre la gestion des tâches administratives et celle de leur activité principale.</a:t>
            </a:r>
            <a:endParaRPr sz="28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i="1" sz="40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p:txBody>
      </p:sp>
      <p:sp>
        <p:nvSpPr>
          <p:cNvPr id="119" name="Google Shape;119;p4"/>
          <p:cNvSpPr/>
          <p:nvPr/>
        </p:nvSpPr>
        <p:spPr>
          <a:xfrm>
            <a:off x="8429652" y="5072074"/>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0" name="Google Shape;120;p4"/>
          <p:cNvSpPr/>
          <p:nvPr/>
        </p:nvSpPr>
        <p:spPr>
          <a:xfrm>
            <a:off x="4500562" y="4000504"/>
            <a:ext cx="3500462" cy="255454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fr-FR" sz="2000">
                <a:solidFill>
                  <a:schemeClr val="dk1"/>
                </a:solidFill>
                <a:latin typeface="Calibri"/>
                <a:ea typeface="Calibri"/>
                <a:cs typeface="Calibri"/>
                <a:sym typeface="Calibri"/>
              </a:rPr>
              <a:t>Manque de soutien administratif flexible et abordable</a:t>
            </a:r>
            <a:endParaRPr/>
          </a:p>
          <a:p>
            <a:pPr indent="0" lvl="0" marL="0" marR="0" rtl="0" algn="ctr">
              <a:spcBef>
                <a:spcPts val="0"/>
              </a:spcBef>
              <a:spcAft>
                <a:spcPts val="0"/>
              </a:spcAft>
              <a:buNone/>
            </a:pPr>
            <a:r>
              <a:rPr lang="fr-FR" sz="2000">
                <a:solidFill>
                  <a:schemeClr val="dk1"/>
                </a:solidFill>
                <a:latin typeface="Calibri"/>
                <a:ea typeface="Calibri"/>
                <a:cs typeface="Calibri"/>
                <a:sym typeface="Calibri"/>
              </a:rPr>
              <a:t>pour les chefs d’entreprise qui ont des petits budgets et ne peuvent recruter à plein temps du personnel administratif et de gestion qualité</a:t>
            </a:r>
            <a:endParaRPr sz="2000">
              <a:solidFill>
                <a:schemeClr val="dk1"/>
              </a:solidFill>
              <a:latin typeface="Calibri"/>
              <a:ea typeface="Calibri"/>
              <a:cs typeface="Calibri"/>
              <a:sym typeface="Calibri"/>
            </a:endParaRPr>
          </a:p>
        </p:txBody>
      </p:sp>
      <p:cxnSp>
        <p:nvCxnSpPr>
          <p:cNvPr id="121" name="Google Shape;121;p4"/>
          <p:cNvCxnSpPr/>
          <p:nvPr/>
        </p:nvCxnSpPr>
        <p:spPr>
          <a:xfrm rot="5400000">
            <a:off x="1893075" y="4107661"/>
            <a:ext cx="4643470" cy="1588"/>
          </a:xfrm>
          <a:prstGeom prst="straightConnector1">
            <a:avLst/>
          </a:prstGeom>
          <a:noFill/>
          <a:ln cap="flat" cmpd="sng" w="28575">
            <a:solidFill>
              <a:srgbClr val="FFCC00"/>
            </a:solidFill>
            <a:prstDash val="solid"/>
            <a:round/>
            <a:headEnd len="sm" w="sm" type="none"/>
            <a:tailEnd len="sm" w="sm" type="none"/>
          </a:ln>
        </p:spPr>
      </p:cxnSp>
      <p:pic>
        <p:nvPicPr>
          <p:cNvPr descr="Réflexions : Temps et …. confinement | ABAVBA - Les Belges d'Agadir et de  la région – De Belgen van Agadir en de regio" id="122" name="Google Shape;122;p4"/>
          <p:cNvPicPr preferRelativeResize="0"/>
          <p:nvPr/>
        </p:nvPicPr>
        <p:blipFill rotWithShape="1">
          <a:blip r:embed="rId3">
            <a:alphaModFix/>
          </a:blip>
          <a:srcRect b="0" l="0" r="0" t="0"/>
          <a:stretch/>
        </p:blipFill>
        <p:spPr>
          <a:xfrm>
            <a:off x="4714876" y="1285860"/>
            <a:ext cx="3461279" cy="2771781"/>
          </a:xfrm>
          <a:prstGeom prst="rect">
            <a:avLst/>
          </a:prstGeom>
          <a:noFill/>
          <a:ln>
            <a:noFill/>
          </a:ln>
        </p:spPr>
      </p:pic>
      <p:pic>
        <p:nvPicPr>
          <p:cNvPr id="123" name="Google Shape;123;p4"/>
          <p:cNvPicPr preferRelativeResize="0"/>
          <p:nvPr/>
        </p:nvPicPr>
        <p:blipFill rotWithShape="1">
          <a:blip r:embed="rId4">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27" name="Shape 127"/>
        <p:cNvGrpSpPr/>
        <p:nvPr/>
      </p:nvGrpSpPr>
      <p:grpSpPr>
        <a:xfrm>
          <a:off x="0" y="0"/>
          <a:ext cx="0" cy="0"/>
          <a:chOff x="0" y="0"/>
          <a:chExt cx="0" cy="0"/>
        </a:xfrm>
      </p:grpSpPr>
      <p:sp>
        <p:nvSpPr>
          <p:cNvPr id="128" name="Google Shape;128;p5"/>
          <p:cNvSpPr/>
          <p:nvPr/>
        </p:nvSpPr>
        <p:spPr>
          <a:xfrm>
            <a:off x="0" y="1772816"/>
            <a:ext cx="9144000" cy="5085184"/>
          </a:xfrm>
          <a:prstGeom prst="triangle">
            <a:avLst>
              <a:gd fmla="val 100000" name="adj"/>
            </a:avLst>
          </a:prstGeom>
          <a:solidFill>
            <a:srgbClr val="24406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 name="Google Shape;129;p5"/>
          <p:cNvSpPr/>
          <p:nvPr/>
        </p:nvSpPr>
        <p:spPr>
          <a:xfrm>
            <a:off x="611560" y="5373216"/>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5"/>
          <p:cNvSpPr/>
          <p:nvPr/>
        </p:nvSpPr>
        <p:spPr>
          <a:xfrm>
            <a:off x="4214810" y="350043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 name="Google Shape;131;p5"/>
          <p:cNvSpPr/>
          <p:nvPr/>
        </p:nvSpPr>
        <p:spPr>
          <a:xfrm>
            <a:off x="1763688" y="836712"/>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5"/>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5"/>
          <p:cNvSpPr txBox="1"/>
          <p:nvPr/>
        </p:nvSpPr>
        <p:spPr>
          <a:xfrm>
            <a:off x="827584" y="620688"/>
            <a:ext cx="2376264" cy="141577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3200">
                <a:solidFill>
                  <a:schemeClr val="dk1"/>
                </a:solidFill>
                <a:latin typeface="Calibri"/>
                <a:ea typeface="Calibri"/>
                <a:cs typeface="Calibri"/>
                <a:sym typeface="Calibri"/>
              </a:rPr>
              <a:t>21% </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c est la part de chaque journée réservée aux taches administratives</a:t>
            </a:r>
            <a:endParaRPr/>
          </a:p>
        </p:txBody>
      </p:sp>
      <p:sp>
        <p:nvSpPr>
          <p:cNvPr id="134" name="Google Shape;134;p5"/>
          <p:cNvSpPr txBox="1"/>
          <p:nvPr/>
        </p:nvSpPr>
        <p:spPr>
          <a:xfrm>
            <a:off x="6156176" y="692696"/>
            <a:ext cx="2376264" cy="141577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3200">
                <a:solidFill>
                  <a:schemeClr val="dk1"/>
                </a:solidFill>
                <a:latin typeface="Calibri"/>
                <a:ea typeface="Calibri"/>
                <a:cs typeface="Calibri"/>
                <a:sym typeface="Calibri"/>
              </a:rPr>
              <a:t>20%</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des dirigeants des TPE/PME travaillent 7/7 jours</a:t>
            </a:r>
            <a:endParaRPr/>
          </a:p>
        </p:txBody>
      </p:sp>
      <p:sp>
        <p:nvSpPr>
          <p:cNvPr id="135" name="Google Shape;135;p5"/>
          <p:cNvSpPr txBox="1"/>
          <p:nvPr/>
        </p:nvSpPr>
        <p:spPr>
          <a:xfrm>
            <a:off x="3286116" y="2571744"/>
            <a:ext cx="2376264" cy="169277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3200">
                <a:solidFill>
                  <a:schemeClr val="dk1"/>
                </a:solidFill>
                <a:latin typeface="Calibri"/>
                <a:ea typeface="Calibri"/>
                <a:cs typeface="Calibri"/>
                <a:sym typeface="Calibri"/>
              </a:rPr>
              <a:t>54%</a:t>
            </a:r>
            <a:r>
              <a:rPr lang="fr-FR" sz="1800">
                <a:solidFill>
                  <a:schemeClr val="dk1"/>
                </a:solidFill>
                <a:latin typeface="Calibri"/>
                <a:ea typeface="Calibri"/>
                <a:cs typeface="Calibri"/>
                <a:sym typeface="Calibri"/>
              </a:rPr>
              <a:t> </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Un dirigeant consacre peine plus de la moitié de son temps à son métier</a:t>
            </a:r>
            <a:endParaRPr/>
          </a:p>
        </p:txBody>
      </p:sp>
      <p:sp>
        <p:nvSpPr>
          <p:cNvPr id="136" name="Google Shape;136;p5"/>
          <p:cNvSpPr/>
          <p:nvPr/>
        </p:nvSpPr>
        <p:spPr>
          <a:xfrm>
            <a:off x="8075240" y="75839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7" name="Google Shape;137;p5"/>
          <p:cNvSpPr txBox="1"/>
          <p:nvPr/>
        </p:nvSpPr>
        <p:spPr>
          <a:xfrm>
            <a:off x="467544" y="4293096"/>
            <a:ext cx="2376264" cy="169277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3200">
                <a:solidFill>
                  <a:schemeClr val="dk1"/>
                </a:solidFill>
                <a:latin typeface="Calibri"/>
                <a:ea typeface="Calibri"/>
                <a:cs typeface="Calibri"/>
                <a:sym typeface="Calibri"/>
              </a:rPr>
              <a:t>72%</a:t>
            </a:r>
            <a:r>
              <a:rPr b="1" lang="fr-FR" sz="1800">
                <a:solidFill>
                  <a:schemeClr val="dk1"/>
                </a:solidFill>
                <a:latin typeface="Calibri"/>
                <a:ea typeface="Calibri"/>
                <a:cs typeface="Calibri"/>
                <a:sym typeface="Calibri"/>
              </a:rPr>
              <a:t> </a:t>
            </a:r>
            <a:endParaRPr/>
          </a:p>
          <a:p>
            <a:pPr indent="0" lvl="0" marL="0" marR="0" rtl="0" algn="ctr">
              <a:spcBef>
                <a:spcPts val="0"/>
              </a:spcBef>
              <a:spcAft>
                <a:spcPts val="0"/>
              </a:spcAft>
              <a:buNone/>
            </a:pPr>
            <a:r>
              <a:rPr b="1" lang="fr-FR" sz="1800">
                <a:solidFill>
                  <a:schemeClr val="dk1"/>
                </a:solidFill>
                <a:latin typeface="Calibri"/>
                <a:ea typeface="Calibri"/>
                <a:cs typeface="Calibri"/>
                <a:sym typeface="Calibri"/>
              </a:rPr>
              <a:t>des patrons des TPE/PME continuent leur journée de travail à la maison</a:t>
            </a:r>
            <a:endParaRPr/>
          </a:p>
        </p:txBody>
      </p:sp>
      <p:sp>
        <p:nvSpPr>
          <p:cNvPr id="138" name="Google Shape;138;p5"/>
          <p:cNvSpPr txBox="1"/>
          <p:nvPr/>
        </p:nvSpPr>
        <p:spPr>
          <a:xfrm>
            <a:off x="4443396" y="4139479"/>
            <a:ext cx="4537074" cy="2677656"/>
          </a:xfrm>
          <a:prstGeom prst="rect">
            <a:avLst/>
          </a:prstGeom>
          <a:noFill/>
          <a:ln>
            <a:noFill/>
          </a:ln>
        </p:spPr>
        <p:txBody>
          <a:bodyPr anchorCtr="0" anchor="t" bIns="45700" lIns="91425" spcFirstLastPara="1" rIns="91425" wrap="square" tIns="45700">
            <a:spAutoFit/>
          </a:bodyPr>
          <a:lstStyle/>
          <a:p>
            <a:pPr indent="-177800" lvl="0" marL="0" marR="0" rtl="0" algn="ctr">
              <a:spcBef>
                <a:spcPts val="0"/>
              </a:spcBef>
              <a:spcAft>
                <a:spcPts val="0"/>
              </a:spcAft>
              <a:buClr>
                <a:srgbClr val="FFC000"/>
              </a:buClr>
              <a:buSzPts val="2800"/>
              <a:buFont typeface="Arial"/>
              <a:buChar char="•"/>
            </a:pPr>
            <a:r>
              <a:rPr b="1" lang="fr-FR" sz="2800">
                <a:solidFill>
                  <a:schemeClr val="dk1"/>
                </a:solidFill>
                <a:latin typeface="Calibri"/>
                <a:ea typeface="Calibri"/>
                <a:cs typeface="Calibri"/>
                <a:sym typeface="Calibri"/>
              </a:rPr>
              <a:t> </a:t>
            </a:r>
            <a:r>
              <a:rPr b="1" lang="fr-FR" sz="2800" u="sng">
                <a:solidFill>
                  <a:srgbClr val="FFC000"/>
                </a:solidFill>
                <a:latin typeface="Calibri"/>
                <a:ea typeface="Calibri"/>
                <a:cs typeface="Calibri"/>
                <a:sym typeface="Calibri"/>
              </a:rPr>
              <a:t>Refus</a:t>
            </a:r>
            <a:r>
              <a:rPr b="1" lang="fr-FR" sz="2800">
                <a:solidFill>
                  <a:schemeClr val="dk1"/>
                </a:solidFill>
                <a:latin typeface="Calibri"/>
                <a:ea typeface="Calibri"/>
                <a:cs typeface="Calibri"/>
                <a:sym typeface="Calibri"/>
              </a:rPr>
              <a:t> de déléguer</a:t>
            </a:r>
            <a:endParaRPr/>
          </a:p>
          <a:p>
            <a:pPr indent="-177800" lvl="0" marL="0" marR="0" rtl="0" algn="ctr">
              <a:spcBef>
                <a:spcPts val="0"/>
              </a:spcBef>
              <a:spcAft>
                <a:spcPts val="0"/>
              </a:spcAft>
              <a:buClr>
                <a:srgbClr val="FFC000"/>
              </a:buClr>
              <a:buSzPts val="2800"/>
              <a:buFont typeface="Arial"/>
              <a:buChar char="•"/>
            </a:pPr>
            <a:r>
              <a:rPr b="1" lang="fr-FR" sz="2800">
                <a:solidFill>
                  <a:schemeClr val="dk1"/>
                </a:solidFill>
                <a:latin typeface="Calibri"/>
                <a:ea typeface="Calibri"/>
                <a:cs typeface="Calibri"/>
                <a:sym typeface="Calibri"/>
              </a:rPr>
              <a:t> </a:t>
            </a:r>
            <a:r>
              <a:rPr b="1" lang="fr-FR" sz="2800" u="sng">
                <a:solidFill>
                  <a:srgbClr val="FFC000"/>
                </a:solidFill>
                <a:latin typeface="Calibri"/>
                <a:ea typeface="Calibri"/>
                <a:cs typeface="Calibri"/>
                <a:sym typeface="Calibri"/>
              </a:rPr>
              <a:t>On ne sait pas </a:t>
            </a:r>
            <a:r>
              <a:rPr b="1" lang="fr-FR" sz="2800">
                <a:solidFill>
                  <a:schemeClr val="dk1"/>
                </a:solidFill>
                <a:latin typeface="Calibri"/>
                <a:ea typeface="Calibri"/>
                <a:cs typeface="Calibri"/>
                <a:sym typeface="Calibri"/>
              </a:rPr>
              <a:t>déléguer</a:t>
            </a:r>
            <a:endParaRPr/>
          </a:p>
          <a:p>
            <a:pPr indent="-177800" lvl="0" marL="0" marR="0" rtl="0" algn="ctr">
              <a:spcBef>
                <a:spcPts val="0"/>
              </a:spcBef>
              <a:spcAft>
                <a:spcPts val="0"/>
              </a:spcAft>
              <a:buClr>
                <a:srgbClr val="FFC000"/>
              </a:buClr>
              <a:buSzPts val="2800"/>
              <a:buFont typeface="Arial"/>
              <a:buChar char="•"/>
            </a:pPr>
            <a:r>
              <a:rPr b="1" lang="fr-FR" sz="2800">
                <a:solidFill>
                  <a:schemeClr val="dk1"/>
                </a:solidFill>
                <a:latin typeface="Calibri"/>
                <a:ea typeface="Calibri"/>
                <a:cs typeface="Calibri"/>
                <a:sym typeface="Calibri"/>
              </a:rPr>
              <a:t> </a:t>
            </a:r>
            <a:r>
              <a:rPr b="1" lang="fr-FR" sz="2800" u="sng">
                <a:solidFill>
                  <a:srgbClr val="FFC000"/>
                </a:solidFill>
                <a:latin typeface="Calibri"/>
                <a:ea typeface="Calibri"/>
                <a:cs typeface="Calibri"/>
                <a:sym typeface="Calibri"/>
              </a:rPr>
              <a:t>Budget qui ne permet pas </a:t>
            </a:r>
            <a:r>
              <a:rPr b="1" lang="fr-FR" sz="2800">
                <a:solidFill>
                  <a:schemeClr val="dk1"/>
                </a:solidFill>
                <a:latin typeface="Calibri"/>
                <a:ea typeface="Calibri"/>
                <a:cs typeface="Calibri"/>
                <a:sym typeface="Calibri"/>
              </a:rPr>
              <a:t>de recruter la compétence nécessaire</a:t>
            </a:r>
            <a:endParaRPr/>
          </a:p>
          <a:p>
            <a:pPr indent="0" lvl="0" marL="0" marR="0" rtl="0" algn="ctr">
              <a:spcBef>
                <a:spcPts val="0"/>
              </a:spcBef>
              <a:spcAft>
                <a:spcPts val="0"/>
              </a:spcAft>
              <a:buNone/>
            </a:pPr>
            <a:r>
              <a:t/>
            </a:r>
            <a:endParaRPr b="1" sz="2800">
              <a:solidFill>
                <a:schemeClr val="dk1"/>
              </a:solidFill>
              <a:latin typeface="Calibri"/>
              <a:ea typeface="Calibri"/>
              <a:cs typeface="Calibri"/>
              <a:sym typeface="Calibri"/>
            </a:endParaRPr>
          </a:p>
        </p:txBody>
      </p:sp>
      <p:pic>
        <p:nvPicPr>
          <p:cNvPr id="139" name="Google Shape;139;p5"/>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
        <p:nvSpPr>
          <p:cNvPr id="140" name="Google Shape;140;p5"/>
          <p:cNvSpPr txBox="1"/>
          <p:nvPr/>
        </p:nvSpPr>
        <p:spPr>
          <a:xfrm>
            <a:off x="0" y="6143644"/>
            <a:ext cx="62865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800">
                <a:solidFill>
                  <a:schemeClr val="lt1"/>
                </a:solidFill>
                <a:latin typeface="Calibri"/>
                <a:ea typeface="Calibri"/>
                <a:cs typeface="Calibri"/>
                <a:sym typeface="Calibri"/>
              </a:rPr>
              <a:t>(</a:t>
            </a:r>
            <a:r>
              <a:rPr b="1" lang="fr-FR" sz="1200">
                <a:solidFill>
                  <a:schemeClr val="lt1"/>
                </a:solidFill>
                <a:latin typeface="Calibri"/>
                <a:ea typeface="Calibri"/>
                <a:cs typeface="Calibri"/>
                <a:sym typeface="Calibri"/>
              </a:rPr>
              <a:t>Etude personnelle sur un echantillons de 100 personnes-2023</a:t>
            </a:r>
            <a:r>
              <a:rPr b="1" lang="fr-FR" sz="1800">
                <a:solidFill>
                  <a:schemeClr val="lt1"/>
                </a:solidFill>
                <a:latin typeface="Calibri"/>
                <a:ea typeface="Calibri"/>
                <a:cs typeface="Calibri"/>
                <a:sym typeface="Calibri"/>
              </a:rPr>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44" name="Shape 144"/>
        <p:cNvGrpSpPr/>
        <p:nvPr/>
      </p:nvGrpSpPr>
      <p:grpSpPr>
        <a:xfrm>
          <a:off x="0" y="0"/>
          <a:ext cx="0" cy="0"/>
          <a:chOff x="0" y="0"/>
          <a:chExt cx="0" cy="0"/>
        </a:xfrm>
      </p:grpSpPr>
      <p:sp>
        <p:nvSpPr>
          <p:cNvPr id="145" name="Google Shape;145;p6"/>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46" name="Google Shape;146;p6"/>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
        <p:nvSpPr>
          <p:cNvPr id="147" name="Google Shape;147;p6"/>
          <p:cNvSpPr/>
          <p:nvPr/>
        </p:nvSpPr>
        <p:spPr>
          <a:xfrm>
            <a:off x="8286776" y="1571612"/>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8" name="Google Shape;148;p6"/>
          <p:cNvSpPr txBox="1"/>
          <p:nvPr/>
        </p:nvSpPr>
        <p:spPr>
          <a:xfrm>
            <a:off x="400024" y="1407694"/>
            <a:ext cx="8280920" cy="43396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i="1" sz="3200">
              <a:solidFill>
                <a:schemeClr val="dk1"/>
              </a:solidFill>
              <a:latin typeface="Calibri"/>
              <a:ea typeface="Calibri"/>
              <a:cs typeface="Calibri"/>
              <a:sym typeface="Calibri"/>
            </a:endParaRPr>
          </a:p>
          <a:p>
            <a:pPr indent="-203200" lvl="0" marL="0" marR="0" rtl="0" algn="ctr">
              <a:spcBef>
                <a:spcPts val="0"/>
              </a:spcBef>
              <a:spcAft>
                <a:spcPts val="0"/>
              </a:spcAft>
              <a:buClr>
                <a:schemeClr val="dk1"/>
              </a:buClr>
              <a:buSzPts val="3200"/>
              <a:buFont typeface="Arial"/>
              <a:buChar char="•"/>
            </a:pPr>
            <a:r>
              <a:rPr b="1" i="1" lang="fr-FR" sz="3200">
                <a:solidFill>
                  <a:schemeClr val="dk1"/>
                </a:solidFill>
                <a:latin typeface="Calibri"/>
                <a:ea typeface="Calibri"/>
                <a:cs typeface="Calibri"/>
                <a:sym typeface="Calibri"/>
              </a:rPr>
              <a:t>Les agences d'intérim (HSD,ALT’interim,ISP,…)</a:t>
            </a:r>
            <a:endParaRPr/>
          </a:p>
          <a:p>
            <a:pPr indent="-203200" lvl="0" marL="0" marR="0" rtl="0" algn="ctr">
              <a:spcBef>
                <a:spcPts val="0"/>
              </a:spcBef>
              <a:spcAft>
                <a:spcPts val="0"/>
              </a:spcAft>
              <a:buClr>
                <a:schemeClr val="dk1"/>
              </a:buClr>
              <a:buSzPts val="3200"/>
              <a:buFont typeface="Arial"/>
              <a:buChar char="•"/>
            </a:pPr>
            <a:r>
              <a:rPr b="1" i="1" lang="fr-FR" sz="3200">
                <a:solidFill>
                  <a:schemeClr val="dk1"/>
                </a:solidFill>
                <a:latin typeface="Calibri"/>
                <a:ea typeface="Calibri"/>
                <a:cs typeface="Calibri"/>
                <a:sym typeface="Calibri"/>
              </a:rPr>
              <a:t>Les cabinets spécialisés en assistance administrative(ASAP,EAAA,…) </a:t>
            </a:r>
            <a:endParaRPr/>
          </a:p>
          <a:p>
            <a:pPr indent="-203200" lvl="0" marL="0" marR="0" rtl="0" algn="ctr">
              <a:spcBef>
                <a:spcPts val="0"/>
              </a:spcBef>
              <a:spcAft>
                <a:spcPts val="0"/>
              </a:spcAft>
              <a:buClr>
                <a:schemeClr val="dk1"/>
              </a:buClr>
              <a:buSzPts val="3200"/>
              <a:buFont typeface="Arial"/>
              <a:buChar char="•"/>
            </a:pPr>
            <a:r>
              <a:rPr b="1" i="1" lang="fr-FR" sz="3200">
                <a:solidFill>
                  <a:schemeClr val="dk1"/>
                </a:solidFill>
                <a:latin typeface="Calibri"/>
                <a:ea typeface="Calibri"/>
                <a:cs typeface="Calibri"/>
                <a:sym typeface="Calibri"/>
              </a:rPr>
              <a:t>Les assistantes indépendantes</a:t>
            </a:r>
            <a:endParaRPr/>
          </a:p>
          <a:p>
            <a:pPr indent="-203200" lvl="0" marL="0" marR="0" rtl="0" algn="ctr">
              <a:spcBef>
                <a:spcPts val="0"/>
              </a:spcBef>
              <a:spcAft>
                <a:spcPts val="0"/>
              </a:spcAft>
              <a:buClr>
                <a:schemeClr val="dk1"/>
              </a:buClr>
              <a:buSzPts val="3200"/>
              <a:buFont typeface="Arial"/>
              <a:buChar char="•"/>
            </a:pPr>
            <a:r>
              <a:rPr b="1" i="1" lang="fr-FR" sz="3200">
                <a:solidFill>
                  <a:schemeClr val="dk1"/>
                </a:solidFill>
                <a:latin typeface="Calibri"/>
                <a:ea typeface="Calibri"/>
                <a:cs typeface="Calibri"/>
                <a:sym typeface="Calibri"/>
              </a:rPr>
              <a:t>Le chef d'entreprise qui ne sait ou ne veut pas déléguer ce genre de taches</a:t>
            </a:r>
            <a:endParaRPr/>
          </a:p>
          <a:p>
            <a:pPr indent="-203200" lvl="0" marL="0" marR="0" rtl="0" algn="ctr">
              <a:spcBef>
                <a:spcPts val="0"/>
              </a:spcBef>
              <a:spcAft>
                <a:spcPts val="0"/>
              </a:spcAft>
              <a:buClr>
                <a:schemeClr val="dk1"/>
              </a:buClr>
              <a:buSzPts val="3200"/>
              <a:buFont typeface="Arial"/>
              <a:buChar char="•"/>
            </a:pPr>
            <a:r>
              <a:rPr b="1" i="1" lang="fr-FR" sz="3200">
                <a:solidFill>
                  <a:schemeClr val="dk1"/>
                </a:solidFill>
                <a:latin typeface="Calibri"/>
                <a:ea typeface="Calibri"/>
                <a:cs typeface="Calibri"/>
                <a:sym typeface="Calibri"/>
              </a:rPr>
              <a:t>La famille du chef d’entreprise</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p:txBody>
      </p:sp>
      <p:sp>
        <p:nvSpPr>
          <p:cNvPr id="149" name="Google Shape;149;p6"/>
          <p:cNvSpPr txBox="1"/>
          <p:nvPr/>
        </p:nvSpPr>
        <p:spPr>
          <a:xfrm>
            <a:off x="179512" y="404665"/>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LES ALTERNATIVES/LES ALTERNATIVES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53" name="Shape 153"/>
        <p:cNvGrpSpPr/>
        <p:nvPr/>
      </p:nvGrpSpPr>
      <p:grpSpPr>
        <a:xfrm>
          <a:off x="0" y="0"/>
          <a:ext cx="0" cy="0"/>
          <a:chOff x="0" y="0"/>
          <a:chExt cx="0" cy="0"/>
        </a:xfrm>
      </p:grpSpPr>
      <p:sp>
        <p:nvSpPr>
          <p:cNvPr id="154" name="Google Shape;154;p7"/>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7"/>
          <p:cNvSpPr/>
          <p:nvPr/>
        </p:nvSpPr>
        <p:spPr>
          <a:xfrm>
            <a:off x="8100392" y="260648"/>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7"/>
          <p:cNvSpPr txBox="1"/>
          <p:nvPr/>
        </p:nvSpPr>
        <p:spPr>
          <a:xfrm>
            <a:off x="179512" y="404665"/>
            <a:ext cx="7776864" cy="523220"/>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800">
                <a:solidFill>
                  <a:srgbClr val="FFCC00"/>
                </a:solidFill>
                <a:latin typeface="Arial"/>
                <a:ea typeface="Arial"/>
                <a:cs typeface="Arial"/>
                <a:sym typeface="Arial"/>
              </a:rPr>
              <a:t>LA SOLUTION </a:t>
            </a:r>
            <a:endParaRPr/>
          </a:p>
        </p:txBody>
      </p:sp>
      <p:sp>
        <p:nvSpPr>
          <p:cNvPr id="157" name="Google Shape;157;p7"/>
          <p:cNvSpPr/>
          <p:nvPr/>
        </p:nvSpPr>
        <p:spPr>
          <a:xfrm>
            <a:off x="251520" y="1268761"/>
            <a:ext cx="8712968" cy="513986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3200">
                <a:solidFill>
                  <a:srgbClr val="FFCC00"/>
                </a:solidFill>
                <a:latin typeface="Calibri"/>
                <a:ea typeface="Calibri"/>
                <a:cs typeface="Calibri"/>
                <a:sym typeface="Calibri"/>
              </a:rPr>
              <a:t>*UNE PLATEFORME NUMÉRIQUE*</a:t>
            </a:r>
            <a:endParaRPr/>
          </a:p>
          <a:p>
            <a:pPr indent="0" lvl="0" marL="0" marR="0" rtl="0" algn="ctr">
              <a:spcBef>
                <a:spcPts val="0"/>
              </a:spcBef>
              <a:spcAft>
                <a:spcPts val="0"/>
              </a:spcAft>
              <a:buNone/>
            </a:pPr>
            <a:r>
              <a:rPr lang="fr-FR" sz="1800" u="sng">
                <a:solidFill>
                  <a:schemeClr val="dk1"/>
                </a:solidFill>
                <a:latin typeface="Calibri"/>
                <a:ea typeface="Calibri"/>
                <a:cs typeface="Calibri"/>
                <a:sym typeface="Calibri"/>
              </a:rPr>
              <a:t>qui mettra en relation</a:t>
            </a:r>
            <a:endParaRPr/>
          </a:p>
          <a:p>
            <a:pPr indent="0" lvl="0" marL="0" marR="0" rtl="0" algn="ctr">
              <a:spcBef>
                <a:spcPts val="0"/>
              </a:spcBef>
              <a:spcAft>
                <a:spcPts val="0"/>
              </a:spcAft>
              <a:buNone/>
            </a:pPr>
            <a:r>
              <a:rPr lang="fr-FR" sz="1800">
                <a:solidFill>
                  <a:schemeClr val="dk1"/>
                </a:solidFill>
                <a:latin typeface="Calibri"/>
                <a:ea typeface="Calibri"/>
                <a:cs typeface="Calibri"/>
                <a:sym typeface="Calibri"/>
              </a:rPr>
              <a:t>des chefs d'entreprise de TPE avec des assistantes de bureau expérimentées</a:t>
            </a:r>
            <a:endParaRPr/>
          </a:p>
          <a:p>
            <a:pPr indent="0" lvl="0" marL="0" marR="0" rtl="0" algn="ctr">
              <a:spcBef>
                <a:spcPts val="0"/>
              </a:spcBef>
              <a:spcAft>
                <a:spcPts val="0"/>
              </a:spcAft>
              <a:buNone/>
            </a:pPr>
            <a:r>
              <a:rPr lang="fr-FR" sz="1800">
                <a:solidFill>
                  <a:schemeClr val="dk1"/>
                </a:solidFill>
                <a:latin typeface="Calibri"/>
                <a:ea typeface="Calibri"/>
                <a:cs typeface="Calibri"/>
                <a:sym typeface="Calibri"/>
              </a:rPr>
              <a:t>(à distance ou sur site) </a:t>
            </a:r>
            <a:endParaRPr/>
          </a:p>
          <a:p>
            <a:pPr indent="0" lvl="0" marL="0" marR="0" rtl="0" algn="ctr">
              <a:spcBef>
                <a:spcPts val="0"/>
              </a:spcBef>
              <a:spcAft>
                <a:spcPts val="0"/>
              </a:spcAft>
              <a:buNone/>
            </a:pPr>
            <a:r>
              <a:rPr lang="fr-FR" sz="1800">
                <a:solidFill>
                  <a:schemeClr val="dk1"/>
                </a:solidFill>
                <a:latin typeface="Calibri"/>
                <a:ea typeface="Calibri"/>
                <a:cs typeface="Calibri"/>
                <a:sym typeface="Calibri"/>
              </a:rPr>
              <a:t>et </a:t>
            </a:r>
            <a:endParaRPr/>
          </a:p>
          <a:p>
            <a:pPr indent="0" lvl="0" marL="0" marR="0" rtl="0" algn="ctr">
              <a:spcBef>
                <a:spcPts val="0"/>
              </a:spcBef>
              <a:spcAft>
                <a:spcPts val="0"/>
              </a:spcAft>
              <a:buNone/>
            </a:pPr>
            <a:r>
              <a:rPr lang="fr-FR" sz="1800">
                <a:solidFill>
                  <a:schemeClr val="dk1"/>
                </a:solidFill>
                <a:latin typeface="Calibri"/>
                <a:ea typeface="Calibri"/>
                <a:cs typeface="Calibri"/>
                <a:sym typeface="Calibri"/>
              </a:rPr>
              <a:t>des propriétaires de commerces avec des gérants digne de confiance.</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285750" lvl="0" marL="285750" marR="0" rtl="0" algn="ctr">
              <a:spcBef>
                <a:spcPts val="0"/>
              </a:spcBef>
              <a:spcAft>
                <a:spcPts val="0"/>
              </a:spcAft>
              <a:buNone/>
            </a:pPr>
            <a:r>
              <a:rPr b="1" lang="fr-FR" sz="2400" u="sng">
                <a:solidFill>
                  <a:srgbClr val="FFCC00"/>
                </a:solidFill>
                <a:latin typeface="Calibri"/>
                <a:ea typeface="Calibri"/>
                <a:cs typeface="Calibri"/>
                <a:sym typeface="Calibri"/>
              </a:rPr>
              <a:t>Avantages</a:t>
            </a:r>
            <a:endParaRPr b="1" sz="2400" u="sng">
              <a:solidFill>
                <a:srgbClr val="FFCC00"/>
              </a:solidFill>
              <a:latin typeface="Calibri"/>
              <a:ea typeface="Calibri"/>
              <a:cs typeface="Calibri"/>
              <a:sym typeface="Calibri"/>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0% tâches administratives</a:t>
            </a:r>
            <a:r>
              <a:rPr b="0" i="0" lang="fr-FR" sz="1600" u="none" cap="none" strike="noStrike">
                <a:solidFill>
                  <a:srgbClr val="FFCC00"/>
                </a:solidFill>
                <a:latin typeface="Calibri"/>
                <a:ea typeface="Calibri"/>
                <a:cs typeface="Calibri"/>
                <a:sym typeface="Calibri"/>
              </a:rPr>
              <a:t>. </a:t>
            </a:r>
            <a:r>
              <a:rPr b="0" i="0" lang="fr-FR" sz="1600" u="none" cap="none" strike="noStrike">
                <a:solidFill>
                  <a:schemeClr val="dk1"/>
                </a:solidFill>
                <a:latin typeface="Calibri"/>
                <a:ea typeface="Calibri"/>
                <a:cs typeface="Calibri"/>
                <a:sym typeface="Calibri"/>
              </a:rPr>
              <a:t>Le besoin de se délester des tâches périphériques</a:t>
            </a:r>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100% de temps consacré à  l'activité principale</a:t>
            </a:r>
            <a:r>
              <a:rPr b="0" i="0" lang="fr-FR" sz="1600" u="none" cap="none" strike="noStrike">
                <a:solidFill>
                  <a:schemeClr val="dk1"/>
                </a:solidFill>
                <a:latin typeface="Calibri"/>
                <a:ea typeface="Calibri"/>
                <a:cs typeface="Calibri"/>
                <a:sym typeface="Calibri"/>
              </a:rPr>
              <a:t>. Une aide face à un surplus d'activités </a:t>
            </a:r>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0% de formation à faire. </a:t>
            </a:r>
            <a:r>
              <a:rPr b="0" i="0" lang="fr-FR" sz="1600" u="none" cap="none" strike="noStrike">
                <a:solidFill>
                  <a:schemeClr val="dk1"/>
                </a:solidFill>
                <a:latin typeface="Calibri"/>
                <a:ea typeface="Calibri"/>
                <a:cs typeface="Calibri"/>
                <a:sym typeface="Calibri"/>
              </a:rPr>
              <a:t>Une assistance qualifié qui permet de gagner en temps et en réactivité </a:t>
            </a:r>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Des personnes de confiance</a:t>
            </a:r>
            <a:r>
              <a:rPr b="1" i="0" lang="fr-FR" sz="1600" u="none" cap="none" strike="noStrike">
                <a:solidFill>
                  <a:schemeClr val="dk1"/>
                </a:solidFill>
                <a:latin typeface="Calibri"/>
                <a:ea typeface="Calibri"/>
                <a:cs typeface="Calibri"/>
                <a:sym typeface="Calibri"/>
              </a:rPr>
              <a:t>. </a:t>
            </a:r>
            <a:r>
              <a:rPr b="0" i="0" lang="fr-FR" sz="1600" u="none" cap="none" strike="noStrike">
                <a:solidFill>
                  <a:schemeClr val="dk1"/>
                </a:solidFill>
                <a:latin typeface="Calibri"/>
                <a:ea typeface="Calibri"/>
                <a:cs typeface="Calibri"/>
                <a:sym typeface="Calibri"/>
              </a:rPr>
              <a:t>Enquêtes de moralité et de références</a:t>
            </a:r>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Pas de contrat de travail</a:t>
            </a:r>
            <a:r>
              <a:rPr b="0" i="0" lang="fr-FR" sz="1600" u="none" cap="none" strike="noStrike">
                <a:solidFill>
                  <a:schemeClr val="dk1"/>
                </a:solidFill>
                <a:latin typeface="Calibri"/>
                <a:ea typeface="Calibri"/>
                <a:cs typeface="Calibri"/>
                <a:sym typeface="Calibri"/>
              </a:rPr>
              <a:t>, pas de gestion de personnel</a:t>
            </a:r>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Vous ne payez que le temps nécessaire</a:t>
            </a:r>
            <a:r>
              <a:rPr b="0" i="0" lang="fr-FR" sz="1600" u="none" cap="none" strike="noStrike">
                <a:solidFill>
                  <a:schemeClr val="dk1"/>
                </a:solidFill>
                <a:latin typeface="Calibri"/>
                <a:ea typeface="Calibri"/>
                <a:cs typeface="Calibri"/>
                <a:sym typeface="Calibri"/>
              </a:rPr>
              <a:t>.</a:t>
            </a:r>
            <a:endParaRPr/>
          </a:p>
          <a:p>
            <a:pPr indent="-342900" lvl="1" marL="800100" marR="0" rtl="0" algn="l">
              <a:spcBef>
                <a:spcPts val="0"/>
              </a:spcBef>
              <a:spcAft>
                <a:spcPts val="0"/>
              </a:spcAft>
              <a:buClr>
                <a:srgbClr val="FFCC00"/>
              </a:buClr>
              <a:buSzPts val="1600"/>
              <a:buFont typeface="Arial"/>
              <a:buChar char="•"/>
            </a:pPr>
            <a:r>
              <a:rPr b="1" i="0" lang="fr-FR" sz="1600" u="none" cap="none" strike="noStrike">
                <a:solidFill>
                  <a:srgbClr val="FFCC00"/>
                </a:solidFill>
                <a:latin typeface="Calibri"/>
                <a:ea typeface="Calibri"/>
                <a:cs typeface="Calibri"/>
                <a:sym typeface="Calibri"/>
              </a:rPr>
              <a:t>Pas de frais d'agence</a:t>
            </a:r>
            <a:r>
              <a:rPr b="1" i="0" lang="fr-FR" sz="1600" u="none" cap="none" strike="noStrike">
                <a:solidFill>
                  <a:schemeClr val="dk1"/>
                </a:solidFill>
                <a:latin typeface="Calibri"/>
                <a:ea typeface="Calibri"/>
                <a:cs typeface="Calibri"/>
                <a:sym typeface="Calibri"/>
              </a:rPr>
              <a:t> </a:t>
            </a:r>
            <a:r>
              <a:rPr b="0" i="0" lang="fr-FR" sz="1600" u="none" cap="none" strike="noStrike">
                <a:solidFill>
                  <a:schemeClr val="dk1"/>
                </a:solidFill>
                <a:latin typeface="Calibri"/>
                <a:ea typeface="Calibri"/>
                <a:cs typeface="Calibri"/>
                <a:sym typeface="Calibri"/>
              </a:rPr>
              <a:t>ou </a:t>
            </a:r>
            <a:r>
              <a:rPr b="1" i="0" lang="fr-FR" sz="1600" u="none" cap="none" strike="noStrike">
                <a:solidFill>
                  <a:srgbClr val="FFCC00"/>
                </a:solidFill>
                <a:latin typeface="Calibri"/>
                <a:ea typeface="Calibri"/>
                <a:cs typeface="Calibri"/>
                <a:sym typeface="Calibri"/>
              </a:rPr>
              <a:t>d'intérim</a:t>
            </a:r>
            <a:r>
              <a:rPr b="0" i="0" lang="fr-FR" sz="1600" u="none" cap="none" strike="noStrike">
                <a:solidFill>
                  <a:schemeClr val="dk1"/>
                </a:solidFill>
                <a:latin typeface="Calibri"/>
                <a:ea typeface="Calibri"/>
                <a:cs typeface="Calibri"/>
                <a:sym typeface="Calibri"/>
              </a:rPr>
              <a:t>. Dématérialisation du processus</a:t>
            </a:r>
            <a:endParaRPr/>
          </a:p>
          <a:p>
            <a:pPr indent="-342900" lvl="1" marL="800100" marR="0" rtl="0" algn="l">
              <a:spcBef>
                <a:spcPts val="0"/>
              </a:spcBef>
              <a:spcAft>
                <a:spcPts val="0"/>
              </a:spcAft>
              <a:buNone/>
            </a:pPr>
            <a:r>
              <a:rPr b="0" i="0" lang="fr-FR" sz="1600" u="none" cap="none" strike="noStrike">
                <a:solidFill>
                  <a:schemeClr val="dk1"/>
                </a:solidFill>
                <a:latin typeface="Calibri"/>
                <a:ea typeface="Calibri"/>
                <a:cs typeface="Calibri"/>
                <a:sym typeface="Calibri"/>
              </a:rPr>
              <a:t> </a:t>
            </a:r>
            <a:endParaRPr/>
          </a:p>
          <a:p>
            <a:pPr indent="-285750" lvl="0" marL="28575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58" name="Google Shape;158;p7"/>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62" name="Shape 162"/>
        <p:cNvGrpSpPr/>
        <p:nvPr/>
      </p:nvGrpSpPr>
      <p:grpSpPr>
        <a:xfrm>
          <a:off x="0" y="0"/>
          <a:ext cx="0" cy="0"/>
          <a:chOff x="0" y="0"/>
          <a:chExt cx="0" cy="0"/>
        </a:xfrm>
      </p:grpSpPr>
      <p:sp>
        <p:nvSpPr>
          <p:cNvPr id="163" name="Google Shape;163;p8"/>
          <p:cNvSpPr/>
          <p:nvPr/>
        </p:nvSpPr>
        <p:spPr>
          <a:xfrm>
            <a:off x="0" y="6453336"/>
            <a:ext cx="8244408" cy="404664"/>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64" name="Google Shape;164;p8"/>
          <p:cNvPicPr preferRelativeResize="0"/>
          <p:nvPr/>
        </p:nvPicPr>
        <p:blipFill rotWithShape="1">
          <a:blip r:embed="rId3">
            <a:alphaModFix/>
          </a:blip>
          <a:srcRect b="0" l="0" r="0" t="0"/>
          <a:stretch/>
        </p:blipFill>
        <p:spPr>
          <a:xfrm>
            <a:off x="8286712" y="6035525"/>
            <a:ext cx="857288" cy="822475"/>
          </a:xfrm>
          <a:prstGeom prst="rect">
            <a:avLst/>
          </a:prstGeom>
          <a:noFill/>
          <a:ln>
            <a:noFill/>
          </a:ln>
        </p:spPr>
      </p:pic>
      <p:grpSp>
        <p:nvGrpSpPr>
          <p:cNvPr id="165" name="Google Shape;165;p8"/>
          <p:cNvGrpSpPr/>
          <p:nvPr/>
        </p:nvGrpSpPr>
        <p:grpSpPr>
          <a:xfrm>
            <a:off x="285720" y="428604"/>
            <a:ext cx="8458256" cy="5596665"/>
            <a:chOff x="285720" y="428604"/>
            <a:chExt cx="8458256" cy="5596665"/>
          </a:xfrm>
        </p:grpSpPr>
        <p:sp>
          <p:nvSpPr>
            <p:cNvPr id="166" name="Google Shape;166;p8"/>
            <p:cNvSpPr/>
            <p:nvPr/>
          </p:nvSpPr>
          <p:spPr>
            <a:xfrm>
              <a:off x="8286776" y="1571612"/>
              <a:ext cx="457200" cy="457200"/>
            </a:xfrm>
            <a:prstGeom prst="flowChartConnector">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8"/>
            <p:cNvSpPr txBox="1"/>
            <p:nvPr/>
          </p:nvSpPr>
          <p:spPr>
            <a:xfrm>
              <a:off x="285720" y="428604"/>
              <a:ext cx="7776864" cy="523220"/>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800">
                  <a:solidFill>
                    <a:srgbClr val="FFCC00"/>
                  </a:solidFill>
                  <a:latin typeface="Arial"/>
                  <a:ea typeface="Arial"/>
                  <a:cs typeface="Arial"/>
                  <a:sym typeface="Arial"/>
                </a:rPr>
                <a:t>LE PRODUIT – Un site internet</a:t>
              </a:r>
              <a:endParaRPr/>
            </a:p>
          </p:txBody>
        </p:sp>
        <p:pic>
          <p:nvPicPr>
            <p:cNvPr id="168" name="Google Shape;168;p8"/>
            <p:cNvPicPr preferRelativeResize="0"/>
            <p:nvPr/>
          </p:nvPicPr>
          <p:blipFill rotWithShape="1">
            <a:blip r:embed="rId4">
              <a:alphaModFix/>
            </a:blip>
            <a:srcRect b="0" l="0" r="0" t="0"/>
            <a:stretch/>
          </p:blipFill>
          <p:spPr>
            <a:xfrm>
              <a:off x="2428860" y="785794"/>
              <a:ext cx="3922267" cy="2602212"/>
            </a:xfrm>
            <a:prstGeom prst="rect">
              <a:avLst/>
            </a:prstGeom>
            <a:noFill/>
            <a:ln>
              <a:noFill/>
            </a:ln>
          </p:spPr>
        </p:pic>
        <p:grpSp>
          <p:nvGrpSpPr>
            <p:cNvPr id="169" name="Google Shape;169;p8"/>
            <p:cNvGrpSpPr/>
            <p:nvPr/>
          </p:nvGrpSpPr>
          <p:grpSpPr>
            <a:xfrm>
              <a:off x="500034" y="3714752"/>
              <a:ext cx="7483235" cy="2310517"/>
              <a:chOff x="428596" y="3714752"/>
              <a:chExt cx="7483235" cy="2310517"/>
            </a:xfrm>
          </p:grpSpPr>
          <p:pic>
            <p:nvPicPr>
              <p:cNvPr id="170" name="Google Shape;170;p8"/>
              <p:cNvPicPr preferRelativeResize="0"/>
              <p:nvPr/>
            </p:nvPicPr>
            <p:blipFill rotWithShape="1">
              <a:blip r:embed="rId5">
                <a:alphaModFix/>
              </a:blip>
              <a:srcRect b="0" l="0" r="0" t="0"/>
              <a:stretch/>
            </p:blipFill>
            <p:spPr>
              <a:xfrm>
                <a:off x="428596" y="3714752"/>
                <a:ext cx="2803054" cy="2310517"/>
              </a:xfrm>
              <a:prstGeom prst="rect">
                <a:avLst/>
              </a:prstGeom>
              <a:noFill/>
              <a:ln>
                <a:noFill/>
              </a:ln>
            </p:spPr>
          </p:pic>
          <p:pic>
            <p:nvPicPr>
              <p:cNvPr id="171" name="Google Shape;171;p8"/>
              <p:cNvPicPr preferRelativeResize="0"/>
              <p:nvPr/>
            </p:nvPicPr>
            <p:blipFill rotWithShape="1">
              <a:blip r:embed="rId6">
                <a:alphaModFix/>
              </a:blip>
              <a:srcRect b="0" l="0" r="0" t="0"/>
              <a:stretch/>
            </p:blipFill>
            <p:spPr>
              <a:xfrm>
                <a:off x="5364088" y="3789040"/>
                <a:ext cx="2547743" cy="2153063"/>
              </a:xfrm>
              <a:prstGeom prst="rect">
                <a:avLst/>
              </a:prstGeom>
              <a:noFill/>
              <a:ln>
                <a:noFill/>
              </a:ln>
            </p:spPr>
          </p:pic>
        </p:gr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243E">
            <a:alpha val="44705"/>
          </a:srgbClr>
        </a:solidFill>
      </p:bgPr>
    </p:bg>
    <p:spTree>
      <p:nvGrpSpPr>
        <p:cNvPr id="175" name="Shape 175"/>
        <p:cNvGrpSpPr/>
        <p:nvPr/>
      </p:nvGrpSpPr>
      <p:grpSpPr>
        <a:xfrm>
          <a:off x="0" y="0"/>
          <a:ext cx="0" cy="0"/>
          <a:chOff x="0" y="0"/>
          <a:chExt cx="0" cy="0"/>
        </a:xfrm>
      </p:grpSpPr>
      <p:grpSp>
        <p:nvGrpSpPr>
          <p:cNvPr id="176" name="Google Shape;176;p9"/>
          <p:cNvGrpSpPr/>
          <p:nvPr/>
        </p:nvGrpSpPr>
        <p:grpSpPr>
          <a:xfrm>
            <a:off x="0" y="-144463"/>
            <a:ext cx="8498452" cy="6822794"/>
            <a:chOff x="0" y="-144463"/>
            <a:chExt cx="8498452" cy="6822794"/>
          </a:xfrm>
        </p:grpSpPr>
        <p:sp>
          <p:nvSpPr>
            <p:cNvPr id="177" name="Google Shape;177;p9"/>
            <p:cNvSpPr txBox="1"/>
            <p:nvPr/>
          </p:nvSpPr>
          <p:spPr>
            <a:xfrm>
              <a:off x="0" y="286348"/>
              <a:ext cx="7776864" cy="461665"/>
            </a:xfrm>
            <a:prstGeom prst="rect">
              <a:avLst/>
            </a:prstGeom>
            <a:solidFill>
              <a:srgbClr val="10253F">
                <a:alpha val="75686"/>
              </a:srgbClr>
            </a:solidFill>
            <a:ln>
              <a:noFill/>
            </a:ln>
            <a:effectLst>
              <a:outerShdw blurRad="76200" kx="-800400" rotWithShape="0" algn="bl" dir="2700000" dist="12700" sy="-23000">
                <a:srgbClr val="000000">
                  <a:alpha val="20000"/>
                </a:srgbClr>
              </a:outerShdw>
            </a:effectLst>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Arial"/>
                  <a:ea typeface="Arial"/>
                  <a:cs typeface="Arial"/>
                  <a:sym typeface="Arial"/>
                </a:rPr>
                <a:t>LE PRODUIT – La maquette</a:t>
              </a:r>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178" name="Google Shape;178;p9"/>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data:image/png;base64,iVBORw0KGgoAAAANSUhEUgAAAfQAAAEsCAYAAAA1u0HIAAAAAXNSR0IArs4c6QAAIABJREFUeF7tnQe8FNX1x8+d7buv8HrjAQ9QVAQbRQRji9hjRyzRWIhd7JpoNDGa2BVLYi+xIVbESqxRBBGsgKiUB6/3uvvetrn/z8Ed/+O6ZXZ3dnd25uznk88n8mbOPed77szv9mFAPyJABIgAESACRCDnCbCcj4ACIAJEgAgQASJABIAEnSoBESACRIAIEAEdECBB10ESKQQiQASIABEgAiToVAeIABEgAkSACOiAAAm6DpJIIRABIkAEiAARIEGnOkAEiAARIAJEQAcESNB1kEQKgQgQASJABIgACTrVASJABIgAESACOiBAgq6DJFIIRIAIEAEiQARI0KkOEAEiQASIABHQAQESdB0kkUIgAkSACBABIkCCTnWACBABIkAEjE5gIgC8AAA7AsAWADgNAD5SAYoLAO4DgD+EbF0NAHcAQEAF278yQYKeDqpkkwgQASJABHKFAOrgJSGhHQCAcwDgOQDgKgQwDQBeBYAqAPgXAFwJAG4V7EY0EU/QTwaApxMs/BQAeCbBe+JdXgYAJwHAfwCgJ97FOfb3vwDADSGfHwxVrKEciyGauzMB4JPQH78GgBMA4PsMxSavu+8AAP53V6jsWH9L1r1U8pgOf5KNA++bAADPA8AuISOzAGBZ6P/H+lsqZdK9PxGwAcCxoedktcagoG+/Cb2LZ4TqCbr4JQB8DACLAOCzdPU+k2Ch9LlCsUVt+S0AKO1BK9EkEwBcDwD4blgMAGcDQFsScSi+ReuC7ghV7msBoD7spaw4SI1fmIoQaDw0IEFXliGlLx5l1lK/igQ9dYaJWhAAYPeQABwOAPJGVKK20nH9aAC4CwCOjmP8KQC4DAA60uFEgjaVPlfHAMBLCnvQiWhSXainj26fDgDfJeh/wpdrXdCVJiThwOmGjBDQqqBnJPgECtFaPSdBTyB5Kl2q5ZGPIgDA0cPjFcaKc8Y4tKyXkUZ52Fp7Vn+RkkQEPXzYUmFuU7pM0/BSiswYN5OgK8uz1uo5CbqyvKl5lZYF/QAAeAUA8gGgGwCuCU3J4PQnakg1APwZAM4LAcF56ENk0zRqcsq2La09qxkXdPmQMs6v4wKBU0OrCKeH5oqeAIBHZcM0JaF5+IOiZE+ap5fDvQ4A3gCAmwDg4NBczr9DawCCoYo3GQAuDM2V4BASzv28HJo/2RpWltwHaf7XDgDzAeBIALCEKiyuWHwfAMSw+5X6hg9CtDl0HIZDRmcAwN6yOSuch14OAMgN567Cy0ZX8N59AOBcAMAHsji0avPF0DCQNJ8sdzuV8iKlKpagR+LrBYCLAACHwDA/7wEA5vB1AMC/hf9wTg+HJ6UYcXUqrvlYAACzZes/lMyhl8rmjaO9kPCFdj8A/D7kyKWhYUj8z3hTJ8n4isN7OMyJc2/4i7TGQskLBuf7zgSAOQCwW2gV77uhZw7nPMPrTyqCji/4RJ4zjAvv2QEAzgKA/UI+4r9jPtG/hQDwZpQ6EOsFL7d7WOj5QUH6NPQM4LxmtAVKWD9PBIDjQs8R1glcR4DPD/oT6b7wZ/7WCPUT3zf3hKYQJd/ldSc8HinnOBwvrUfBf8M6jvdh/W8GgIdDQ8ZSrzjRnMfiiAvG7gxd8HjoHRoe/0gAeDb0nsJLo62lSoar5BuuGMd3Lz5/+G7B5xHf4R8AwCMAsD5sIVu8ZyORuqpUkyRfk+EvsTkKAHAxHcaH9W4lALwV0qmYUxmZ6KHLK+stoYcVX7bhP/miAaXw5Al7GwBwaAgFUPrhCwIbCubQysV/hCCFl40CeTEA4ItfWtko9+FbAED7uPoRIYf/UJSxwstFR6lv0YQAfca5qJtjPWkAgDHh/+QPGFZ89An/F+mHLyYUzi9kf0ylvGguKhV05Is9ANwqgkIe/ou0UAVjxBem1CuQ34Mi8JVMCJUI+mDIHnLBH+YFG4fyla4oVPhC3w4Afgy97L+RXR+tYZasr2oIOi5ewkaRtMBNzglfFsgQG6Xy4dFkBT2Z5wzfQSicD0R5tiR/E52bjecL2sVtStjAly9UQn+wI3G3rAEdXh8jPT94jfyZR4HBRpzU+Auvn/I51UQFHQVMarBLdv8OAH8DAOy8JJPzWK8ZbFBifvCHdQbfS9hwTmRIPRWuWC4+cziUH0k78O/YUDs/1CiXntlYgh6vfoRrglJNQl+S4Y/b5bCxJNev8JxgxxI7L9iZi/jLtKDHqjT4N0mAlcKLtQofX+JYEbGVPxcAHorzwsAFC3id9IKO50P4i/GPoZa79O9KfYsm6PJhLuyJozi3AACKwxWhxTPSA4YvDWwQ4Q9XVmLPEV/UsX74UsD7mkIXJVterDKUCnq8eoG5wfm7tQnGKNlVIug4YvE7GUdswCGfTplz8hcb5uQCWUMqWh6V5iOSr6kKOr4EUQhjvSSwXKy7KEDSizBZQU/mOZPv/8U8YYMKG0vWUC8PRyikRjQ2urF3q2Q7kRJfMHZszOAQstQYxzqLu3QiNSzl9RQbjeELnRLZFSQX4EQFPfx5wQYx7nPGBnqyOY/1DMq3XknX4XsVO0vIChcsRxollNtMhSv2dnFUIt6CPPQJR1RWhQqOJehK6odcE+LpgTQikQx/+V51fMejaONoMzbOpgDAvbJnGBuh+B6KuNsrEUGP99LFv0caEgyvrLi/D8UJh7j3D71IpIcH9+lh629YQULwkvAHCEUNXwjy4XP5lgS8B19wWD4KGbaK8IUhtfrkD1mkBGILGHvi2JvDSo6teOlliUOYOJWACVHqG14XTQjCpyrkWwFxeBhfRChwOCyND7QvVK78BYn/hD18FPe+0DAVVg6ptyY1oML9CB8ui1WeWoKOLX/s4WJvEl8OOMyHPWTphw8gbqXCn7R6VGK/NPRSxhdaXqhBg9tFpJ9SQce5QOS8b6gnIp8HDD8gQs4uVh5T8TUVQZdvmUH/sHWPvVHsXRaGFi3hyAf+wutuMoKe7HMWPkyNz6D0w/hx9AmfN2xg4aiLkj284b7gOwd3ymwGgMpQT3ZeqBB5YzE8x8gMF3fhlBr2iHEqDxsU0vsqvDEQ/j7CevmnkN87hzoVUp3FFzY2GKUXc7w5dHnjGF3HBgU2xPDZlxo4qeQ81nOMIw34LOK7OdIPp/2wB49TY/0RLkiVK04XYYMTfyjamEtcle4PzdXjO03KifwdHk3Qk62rWH6sRkKy/OW5j7RWDd99h4ZGB3H4HUeUIjZqMy3o4T0tbIWj4ODLG3/hDYJ4cyDhDxAK83/DKtSBAIAPlvQQ4PAePtjST94z/TCUMJyTChd03KeIL0R5hcXycAhWmuvA/14RMqzEN7xUiaBjGVeF/I7XO5H3InEYGx8GeWtO/nBg4waHqVBM5X4kUl6sF0EiPfTwHi8+oDgnt1eoAHkjQ96TxgYUzjlhRZd+BaFWLTaw8KdU0MMfSPmwu7yhFGlPfbQ8puJrKoIub5wgA9zbjPO30i/8pSZ/dpIR9GSfM/lzgqNGWM9x/3W8Hl+seif3Jfydg/ehuGKDD4Ua5+YbQuXtAQBLQoeA4DOBvT3p3YH34fsS/cXnBn/htuWx4P3Yo8QGt/STz0WH18lEBR2n//B9Kf+lkvNYPPFvKMrYAMQ1RJGmHfEaHPZGYceOjnyuNxWu4etW5IKNZeIzix007HTg++5zWaMvmn4kW1exvFialCx/ee7xfYaNQNzTn8iUxrb8ZVrQw1ul6EOsxUSJCHq0g0vkAicXMKkCy4UDH0JJlMMFXckDJBcdue+xDlWJFn+k4Tt8OWDLFF9EGyMc4ICVGys8Vgj8/TPEF4dupJ/84cIXJ7b+NkQY7cDr45UX7yWQiKDjQ4n+Sr9w/nK28hcjNj6wt4wjEPKfPO9KBR3vR59xAQq+SOTD7vKGEPbSsOcmXzMRLY+p+JqKoMea78c4wxvTcv7JCHqyz5mct5Q/7H1i4yN89ClefZP+LvclWv2IZAsbgE+G/oCjFniYVfgipPCXtnzkSP7Myp8tqaxY77NEBT3SPvVUcq6ErbTIEEc3pIWrke7DRhBOR+HUCf5S4RrOGxfFvabE2Rjim2xdxWJj5TBZ/tgYQW3CESDphyMRGCeOemAjRdGBaokIerLb1uKt/lVL0KP5F2t+KlK9wJXh/4vQQ4+0ajOW6MRrjEhlR4s/3rwRJhzXBeDqVumlEy4A8eo9DtfhymdcHZpMefHsJyLo4XxjsY1Xp+I9eLFygwsrcW4Qe1fSancc6pWfxxze28XylIy0RDsJMJo/qQh6+BBtvFzhdBL+D0eAkhH0ZJ8zjBGnhFAAIv2w14cvO+z14Vytkp+S+hHJjpL7Unnm1RL0aB2EVHKuhKv8GlxUNi40bYrPA450yn/y6YhUuMZr6MTyOxrvZOtqvPdKKvzjzemjsON0L54vH3X0igT919VBEpZYD650VyoPdzxBx7/jMBfOk+EwV7RFOrgaE6/BRkiigo5lyFv6iZYX7yWQi4IuP9cZ48MFhtjjkD7cgFuesOeGDSr5L9cFXd7YyISgyxtwOEeLPT4cWZoUQ9jDVzFHq39KBIQEPfKap3jPdLS/4xQONgiltQnyEQol+Yj2LtWCoEcbeQ3vRCYq6PJnDt87uKUU1wfEWvyH2xVxEWfEtSRGEHT5kCcurEBx9CioteEVLHxIGE2EDwcpTbwSIZBfg8OjuwLAEQCA+2kx8fKfNP+Mi0TkaxLkvS4FIf98idLy4i1QSpegy4fMIk3jYCDJDrnjvfJpCRyyxcYSDrPjL9I0Bv57tJdWKr7GW2OC5aII4sIx/MlfMPIY5CMxSupBMoKe7HMm9wd7fduH9lbjIiAcLZP/whfvRYtFCfNI9yoZGg5f2yEfAo43KpfuHnoqOY/GUj6MHO/AmPBrpenLVLjGmuKIV5ej8U6lrsbKoRr8UZMrQiMfuDZIOkNEijXS2oyfOeSSoEea04r3AGGg8RZARKsU4YKO8xnY+myX3SBfUCeff8dLlPgWSwii+SWdzISLeqTWsPxFHm9RXLyHIPzv8cqLZS9dgi7PKS4iweEqFF3pl+yiOOn+8G0kuBASRS7WwxRN0FP1VW43fA1I+OpheT2It0AnVt6SEfRkn7NYfuD0BzbApR0LSj/wE848fNFktF0b8vn8VBfFRZoCTETQpak/iY+SUxdTyXm0PITP78b6YhjuCsFFhviTNyJT4Rq+KC7S+pVoq8CTXRQXq07KbYZrUjr4Y6M+fHdF1A+gaV3Q5Q8mLrDAoU6cz8SWPG5tUyKasbawYGXBFwbuHcSKiKvcpS0BkbatYWW+EQBaQ71k7K1JW97CV5Qr8S2aoGNs2ErD7VPYU8GFcNI+c6myye3Le6nh29ZuD829oPAhCxyuwS04eA8OH0vHNyZbXjYEPTyn8m1r4Vuy0L9EFsVJ8cgXwUn/FquHGE3QU/VV3ptAkcG5Zlz97wzVXTyTQFp1LI8z0hYaaQsWxoMvX5yqwYVnyO8H2SLLZAQ92ecMRRt3MuDIE64ax7UK8p0cciGLtNAsUv0L9wXrOnLExZ/ICqdR5NsapRdk+JnlqWxbS1TQw8UAd9TgFk6cjsDVzsgo3pcLU8l5rA4EbgXGNQzSD7f6Yp6k/efYsMTDeHCkCOsO/uTvw1S5yp9F+cE2uCg1fPuwfCFrtHdwsnUV44qlSThCKn1dDa+V159Yz5w0IooMa0M7PeSL4MK1SL4Q8xd5S0TQY7245X8Lr8jx5k9i/X3P0MsmfJuENPytRDQxRlwFjQvI4v3km/bjHSQgt4WVLNbBMrEWFEaKH4+YlX8MAVf94gsJVzviinXc24yn7uG2GvzJD9zAxg4OtUc7JU7ut7RwBcUh2fKyIejh24fi5TUZQQ8XNSxDvo0tvMxo9ThVX+WjQInGiUOgeEwpnrcQ6xd+IEcygp7Mc4ZTX/L9zegHige+lPFcBXzxYiME6zf+wvd9x4op3iIj6d7wkTfsGeNKdyUHy+A+cmklN9qL9z6KtxgTR2CwYSP/SY31nRQIOt6XbM5jscTGPr4fcHpByQ/fh/LDrvCeVLjGW7Ar90nJtGcydVUS2HialAx/5Iq5l3QO3984V45l4rooXLiMnUd8HvAcCYwx4gJRrQt6eWgVN+7llf+kuWHssUvfa48lmggFXwx/jVEbw7dahAt6rGNrIx1NGu/hllyJJgTxjjqU7o+0SALPbce5dGlIPlLY4UdpplJeNKzpGnLH8mLlFF8ouB8Wh6pwkVUygo49I1x9LR0FG2m/uzzuWA3TVHyNdWwsrgDHhiqKQKQ48flGBtjTiyZQKKLYY8UeVaonxSXznOHLGoU60hGpcr6RjmmNJS7xjvbEeyMd4ar0iFKc2pJOLpT8iPfMx/o79q7xHSWth5BsSsO6uLYgXg8d70k25/GEWunnU7FO4ugCNiTlq7FT4Yq+xXs/RTrGOBbvZOoq+hFPk/CaRJ85JXUV7coXQEfMl9YFHZ0eE+pt4tYI6QMjeOYtCjm2wpUIOtqRPjyCwzf4IXusoLE+1BBp1SXuT8aeOB6ziENkOFyJczqRthLEe7jjCbokWvhRFjwMB88HloazlHycBQUJP3SBH3aRFlZIH7tAfniIR/gHT7CSJ1tepAqWTkGXcoqnDeIJVlgW5hNfgHhyFE5b4MlyeCpeMoKO9uWHwkQ6pEepoKfiq1QP8Jx7rHfSB42w54aLPPGlGS1Oyb9Rob3AuJJcWlCJByChDTwwKfzDRMn00KWyEn3O8D58oWFc2BPB+if5mM6Ps+BHorCREOlkM/QJn3985+CKY6xbUgMAG8LRPuoS75mP93dsvOFoIh79iTnA5xz9vC308Rolgp5szuMJOv4d3ym/CU194nMlzxMOL2N9Qn/l64zC7SbDVbIR7eMseFIdjqrgdKy8ERGPdzJ1NZ4mSWd+JPrMoRajJuEzgNO4afk4i5Ik6/UaJdvW9Bo7xUUEiAARIAI5RiBeDz3HwlHVXRJ0VXGSMSJABIgAEUgnARL06HRJ0NNZ88g2ESACRIAIqEqABJ0EXdUKRcaIABEgAkQgOwRI0EnQs1PzqFQ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UnGSMCRIAIEAEikB0CJOjZ4U6lEgEiQASIABFQlQAJuqo4yRgRIAJEgAgQgewQIEHPDncqlQgQASJABIiAqgRI0FXFScaIABEgAkSACGSHAAl6drhTqUSACBABIkAEVCVAgq4qTjJGBIgAESACRCA7BEjQs8OdSiUCRIAIEAEioCoBEnRVcZIxIkAEiAARIALZIUCCnh3uVCoRIAJEgAgQAVUJkKCripOMEQEiQASIABHIDgES9Oxwp1KJABEgAkSACKhKgARdVZxkjAgQASJABIhAdgiQoGeHO5VKBIgAESACREBVAiToquIkY0SACBABIkAEskOABD073KlUIkAEiAARIAKqEiBBVxWnMY1xzo/vGQqeajGzaU6zUCxyDsN+3hEEvqzQZvoPY2yJMclQ1OkgwDk/sjsYONUMbC+nIJTiS8zDxS6fyD8rMZuxvr2UjnLJJhHQOgESdK1nSMP+cc736R0W7+/wBEYu/La3cEWDB9rdgW0eV+dbYK9RTjhx0oj+PCtbX+wwn8sY+0LD4ZBrGifAOZ/W6ff/q1cMbvdwe3PB+/290ODz/lTfrDbYL78Q/lhR1VdmsmwpNlvOY4wt03hI5B4RUJUACbqqOI1jjHN+IgA8+9cP2uCNHwZiBn7CzoVw0Z6lw1YTO5Yx9qZxKFGkahHgnP8uwPkL1zRutj7Z2RbT7Ikl5XDHqHGiADCXMfaCWj4kaMcBAHcBwMcA8EyMe5Vel2DxdLkRCZCgGzHrKcbMOd8PAN4789VG9k3bsCJrs0a74JYDK4esJjaDMfZ12E0loZfeQWH/jtedAADfxyhkAgCcCQDXA8CQImcSuwhfuH8DgEfj+KHEKsZ5HwD8NUFb8hh3B4D9AeDvUQqM5W+qrBLxQwkPRddwzqf4OV/2+03rrR/29yq6Z0ZeAby03UQU9X0YY59EuCm8zj0IAJekUIdmhuUl/L/RBSzzJgC4BgC6Qj5Fuk5RjHQREQgnQIJOdSJhAt1D/vV3fdo14a0fY/fMww2fOGkEnL5b0bJip3lWBEEPf9Ep9StVkVJajhrXqSHoqTRaUmWVFUHv8PlW3tHWOPXxjtaEcoA99WurRq0ptVonRWlAYqNIGpY/GQD2TlHU4/kXSdDj3UN/JwKKCZCgK0ZFFyIBzvnJ69q9/zrtlYaCZIi8dtLogap8yxzG2Nuy++O96FBIsPdUCABzAUDquXfKevbvhHrpp4euKwIAfEnvAABSD03eC8Oe0ZEAgHGcDQB4P17vCfXI0b0rAOAAADg41EPfGhpGxevxd4psOBXtRSpHjkku6GgLe/5SObHsYXnjQ/FJPfT3w3qEEkMUqfmyEQW5X5HsSD19eU9R3nuVj5JEE/Ro1ydTRX5xD+f8iE2+4af3WvtlUvXt/R0n9+1kd/2RMbZIZhjjwFGSC2Q95fDGlpybVDekXvVfAOAGWZ3Bf4/HT153ItVfJaNRKfMkA/omQIKu7/yqHl3XUODdu5Z1HvD2hsR655IjJ08eAWfuUfyfApvptAQF/XkAOD/Uo5L3pkbJhtzx/98DABeFhrTxxS3/b7xvbGi4Wnph42gB9tKkv90eNvcpH8KeIrtfLgAYSrRyYgk6zrE2hfyR+4r3yAUHBaQm1KiRBP1fYcO3kqCg/9IUgRI74YIeHr9c/EplrCU/Yl0vCWDS9bA74Hv+1pbGOYn2zqUC55aUw3XVo98ssVgOkzkhzVvvGWVKJ1K9kXrvGPfvQ7k4JmQT58jl/OVz53J+eLk0EoUNx2jXpcwtaeB0Y04TIEHP6fRl3nm3P9h7xNP1hf1eManCxxZZ4eEjR24utJtQWKVftDl0qUeNQi0XOHlPMVzQ5dfJBRzLko8EYM9dejHjMLa8h4sC+lRI6MMFHXvt4fP6scqRv5zDe+j4Qo9WjtTwQL+j9YzRT+ypY4NE+v+4k0ASdHkDJJYd/JskSNiTDe+9SrZxRERaryAJeqzrU15l3hPwNx78/bc19V5lazXCK2W5xQKf7rRbZ77JXBahwmLenpb9e3jjTmrsyPM2BwA2RVjopoTfepmgY+MoGueUuSX1cNJNOU+ABD3nU5i5ADjnxSKHjukPbRCSLdUiMPjg9LFuu0XICxP0WHPo4XO/sQRdvkAu/IWNRUpDm/hClS8uizZkHb7ITG5TanBgT00uDPJy5Av6Ig25S4vtwhsOaENaHR1N0CURkffWpSkDtIuCrsROuKDjaMguYTnG6YVVUQQ92vWxVncrqkI+URyu/WqFTdHFUS5q2W2GyAAKGGPuGHbkvfJwbvLcoKBLjSi5ObmgR+OB00xSPcf6lzZuqfCie3OXAAl67uYu457nqKDLBS38BRythy6fg462aly+3UiyG0/AEhF0JT10qRHyFgBMDg3dR5siQB9jLWqTC1K0XQOR7sceetp2Gagh6M277skFxvJlgh5tZbk0EjFGNrWC3BLtoUfjIR8hkk9fpLLQMePvASpQuwRI0LWbG016NuQP9h6WniH3dPTQw+dC5fOZ0mK5SHPo8m1qsQRSPhQdPncfPpwaLgzSorhIPXS8Vm4v0hy6NBwsLdCS4pD7G88O3istBJTm8yOtIZCmBiINuce6PuWh495goOGg9d+MVHnIXZriwekO+SiIxDycm3zNRvgcunxNBo74xOIhH3IPn0OXGojSFIwmn39yStsESNC1nR/NeZfGRXH4Yg3fh47xo1DJhQR7M/KeolP2Usa96MeG7UmXr1aWryTGf8ceOvbGsFxp+BzLjCbo4avcr5PtB49WjjyHSnvoOEyfyOp0SZhxvj58RCGaHeQoNQaQCw7bV4TiCV/TIK3mV7LKHeOVr/5PqQ7jorjbWhrnPJbgljWp0CiL4qTGlbzOha8yV2uVu5xH+GI8+S4NVbmlBJ1uzlkCJOg5m7rsOP7TtrXhf532SmNS24heO2nMQFW+OXzbWjaCoQM9skE9wTK3bVvzDj+91zpVt60l6AVdTgRygwAJem7kSVNepuFgmWzER4KeDepJlNnh9628o6Vx6uOdiR0sg73zv0Q+WCYJL+gWIqB9AiTo2s+R5jxMw9GvmouRHNIOgWSPfn15u4m4uj3a0a/aCZA8IQIqESBBVwmk0czQx1mMlvHsxpuDH2fJLjAq3ZAESNANmXZ1glb6+dR8q/BdkcOEn7Okz6eqg96QVpR8PnVeeVVfuZk+n2rICkJBAwk6VYKUCXDOj+8ZCp5qMbNpTrNQzAH4kE/sDAJfVmgz/YcxtiTlQsgAEQgR4Jwf2R0MnGoGtpdTEErxJeYRxS4f55+VmM1Y314iWETAiARI0I2YdYqZCBABIkAEdEeABF13KaWAiAARIAJEwIgESNCNmHWKmQgQASJABHRHgARddymlgIgAESACRMCIBEjQjZh1ipkIEAEiQAR0R4AEXXcppYCIABEgAkTAiARI0I2YdYqZCBABIkAEdEeABF13KaWA9EyAc45fh8P/1QJAjUcMjnaLwTEMWJmJQaGFCS4TMIeJMZsJwCIwJjAAAZlwAJFzCIqc+0UOwyKAGzj0cy72ABc6zCbWbDFBIwA0AUADANQzxur1zJNiIwIqR2m3AAAgAElEQVR6IkCCrqdsUiy6IcA53wkAJgPAzn3BwDQGbIc8k6m6PxjwNPu8vq0+r1A/POxs9vtsHQE/dAf80BsMQn8wAG4xCEOiCF5RBD/ncFlVLewnlsC5rzeBWWBgNTGwmxk4LQLkWQUosJlghN0ExQ4TlLss/tpC0+DIQkug3GWxuSzM5QvAVkGAtVYTw0+MrgGAbxhj63QDmwIhAjohQIKuk0RSGLlLgHOO3yHfyyuKs4ZEcd88k2mnnmDAu8bjDn7hGSxYP+Qx/+gdgk3DQ+DjPOFALw8J+jlLsOOd2M9iYjCq0AJjRlhh+1Kre2KZfWh8sc1aaBds3oD4jctq+gAAVgDAp4yxtsSs09VEgAioSYAEXU2aZIsIKCDAOXcBwAFeEA8aCvJD7QKrXu0e9H0y0Jf3hXsAvvK4oS8YUGBJ2SWpCHq0EvJtAuxUZoddq+yDe4109m9faisKirDVZmZvAwCK/LuMMbcyD+kqIkAE1CBAgq4GRbJBBOIQ4JyPA4DDegKBuUVm84wv3YPdb/R1Fy8b6IMvPYNp5ZcOQY/k8MRyO8wc5ercd4zTu12JrWbQzz/Js7AXAOANxtjGtAZJxokAEaCPs1AdIALpIhAS8WN6Av7TrYJp9Lt9Pd7FvZ1F7/f3wrAopqvYX9nNlKDLC7aZGexV64KDx+e17TXK5eIcNjgs7DkAeInEPWOpp4IMRoB66AZLOIWbXgKccycAnNQbCJxtE9jEN3p7hl7obi/+aKAvvQXHsJ4NQQ93Z3qNUzx2Yv6WWaPzSvEzumYGzwDAszQsn7VqQQXrkAAJug6TSiFlngDnfGZ7IDC/2GQ6+pOBvr6nutpK3ujtzrwjEUrUgqDL3Zo9Pr977qTCnolltlECY08CwJOMsU80AYucIAI5TIAEPYeTR65nnwDn/LROv/8qH/Daxzta857vbod2vz/7jsk80JqgS66VOE0wZ+KI5qN3LLA6LcIWm5ndxxh7QlPwyBkikEMESNBzKFnkqjYIcM7zAeB8jyhetnbIDfe3NZe+3aeN3ngkQloVdLmv+9e5PGfsUdw+rshqNwtsAQDczxgb0EbGyQsikBsESNBzI0/kpQYIcM5LAeDiAOeXLe3v7lvQ2lzxdZpXqKsRdi4IuhTnjmU2OG9a6YapNfYaE2N3AsACxliHGhzIBhHQOwESdL1nmOJLmQDnvBAArggCXLm4u6P79tbGik3e4ZTtZspALgm6xKS20ALnTyuu368uv0ZgcCsA3M4Y680UMyqHCOQiARL0XMwa+ZwxApzzq/2c/+WNnq6Bf7Y2VGzJISGXIOWioEu+1xRY4Nypxa37j80rtAjsBsbYzRlLPhVEBHKMAAl6jiWM3M0MAVzs5uHiP1cO9sNfm7ZUrR/yZKbgNJSSy4Iu4RhXbIX5e5a27lpl5w6z8GdaPJeGikImc54ACXrOp5ACUJMAbj/rDgQWtPt9o/7SVF/2cRb3j6sVlx4EXWIxtcYBV80qa67Is2y2m9lVjLFlanEiO0Qg1wmQoOd6Bsl/VQjg+epdQf+9NibM/VvTFsdTnfr5zoieBF1K9pyJhT0XzSg120zsMQC4hg6oUeUxICM5ToAEPccTSO6nToBzPtctivct7um0Xt9Unz8QDKZuVEMW9CjoiNdlFeCa35Q3/GaMy2YzsfmMsYUawk6uEIGMEyBBzzhyKlArBHAbWl8w+OCAGNz3si0bsno8azqZ6FXQJWbTRzrhL/uWd7ospo/yrOwcxlhnOnmSbSKgVQIk6FrNDPmVVgKc8zkeMfjQs10dcG3jZtyWptuf3gVdStzlM8t6j96xgFtN20R9kW4TSoERgSgESNCpahiOQLvP96TI4MiL6n8szOZHUzIF3iiCjjyxt37DfhXdxU4TfvjlwkwxpnKIgBYIkKBrIQvkQ0YIcM6n9Ab9z33Q31c+f8uGAh/nGSk324UYSdCRtcXE4KYDKpunj3T2Oi3sNMbYqmzngMonApkgQIKeCcpURtYJcM7nAcBDl2/dBE936WcFuxKwRhN0iclxEws8V84qdzKAeYyxR5SwomuIQC4TIEHP5eyR74oI9AZ8D/UHxePO2vxDUS6cva4oqAQuMqqgIyI8G/7W2VVdBTbzCy4rOzcBbHQpEcg5AiToOZcyclgpAc55RYfft+RLj3v8WZu/LzLKEHs4HyMLOrKwmhjcMruye8cy28YSh/lwxli70jpE1xGBXCJAgp5L2SJfFRPgnE/rCwaXPNbRUnJLS4NJ8Y06vNDogi6l9OwpxTB35xFteTbhd4yxlTpMNYVkcAIk6AavAHoMn3N+dBBg0WVbN5oXdlFnjAT9/2v5ERMK4JrflAVMApvDGHtFj/WfYjIuARJ04+Zel5Fzzs8eFsW7T9u03m6ELWlKkkiC/ktKuLXt9oOqvHbzttPlHlTCkK4hArlAgAQ9F7JEPioigJ867Qz4r5qzYd2IdTn8dTRFwSZwEQn6r2FtX2KDBYdWD5Y6TTfRJ1kTqEx0qaYJkKBrOj3knFICnPMbN3qHzj9+w7oRzT6f0tsMcR0JeuQ0V+aZ4Z5DqwfriqwLGGPXGqIyUJC6JkCCruv0GiM4zvntX3oGz5274TtnXzBgjKATiJIEPTqsApsACw6tGdq53HY/Y+yKBLDSpURAcwRI0DWXEnIoEQKc8zuXDfTNP3nTemFYFBO51TDXkqDHTrXdzODuQ6qDe1Q77mGMXWqYikGB6o4ACbruUmqcgLBn/ulg//y5G9aZjbrHXEm2SdDjU8LjYu87rNq/e5UDh9+ppx4fGV2hQQIk6BpMCrkUnwDOmX/hGbz0mB/XOqhnHpsXCXr8+oRXYE/94d+NHNihzIY9dZpTV4aNrtIQARJ0DSWDXFFGAFez/zA8dM0RP6zJoznz+MxI0OMzkq7AOfUnjq7tri203Ear35Vzoyu1QYAEXRt5IC8UEsB95q1+3+2H/vBtHq1mVwaNBF0ZJ+kqXP3+1DG13SMcpj/TPvXE2NHV2SVAgp5d/lR6AgTwBLghUXzusB++tam1zzxQvxX6rr4WAj9s2OaJdcZ0KPzHX0EoLAT/V99A9xnnbPt3x7FHQf7l84HZbD97LPb1weB9D0LeBWdvux5/+G99f/4r+JZ/Bubtx0PhzTeCecyoBKJU/1IS9MSZ4j71x48eOWQ1sZPpRLnE+dEd2SFAgp4d7lRqggTwbPYg8GUnbfjOrOYJcCjavs9Xg2ve6b/wCIXe/eAjkH/1ZdvEGv/bt+xTcJ489xfCjf8hNQC41wsDty8Ax2EHg2XXyYD/7fnPs+CYc8zPgp9g2KpcToKeHEY8Ue6eQ6v9AoNZdPZ7cgzprswSIEHPLG8qLQkC+NW0ATH41V8a6yvVPpt9+M13tnlkP/SgX3gWLvTy3rjY07etV593zjzwLlv+cw89Uo/d/fDjYJ26xzaBz9aPBD158nj2+6UzSlvzbMIu9JW25DnSnZkhQIKeGc5USgoEuvy+5U91tu/yz5atjhTMRLzV88xC8H66AnzLf/r4VvFjD2wT30iCPnDzHeA6+6yfh9DDBTyaoJtqqn/VYFA7jlj2SNBTo41faTt6p4LPS52WaalZoruJQHoJkKCnly9ZT5HAQDD4wPLB/uN+v/G7khRN/er28CFyvAAF3jpzr23XDi9eAq5zzto2b449efd/nvnFnHi4gKM99wOPgP3II7aJvjQ/7zr1ZBJ0tZOXYXt3HVLVvXuVY5HLajo3w0VTcURAMQESdMWo6MJME+Ccz2vw+W6Zue6LokwdHIND5FKPWr4oLv+yi7YJdPgCuFiL4nAhnZDnAts+e9OQe6Yrj8rlWU0MXpo7uqsyz3w1Y+wRlc2TOSKgCgESdFUwkhG1CXDOpwDA5wd9/y187RlU23xUe9HmvFHM5T12NBBpiF1uOLzHnrEgwgqiIXd1yO9YZoMnj6kFBjCVMbZKHatkhQioR4AEXT2WZElFAh0+36abWxvqnu5sU9HqL02hIMvnxeWr0nHhm3yVO/bWg80tvxg6jzTkLl/ljn8fWvQyOE896Rfb3dIWUBTDJOjqET9uYoHnwull9S6rMFE9q2SJCKhDgARdHY5kRUUCnYHAEx/2dR97/pYNeSqajWhKvg89fN84zpv3Xfu3bfflnTvvV1vbIvXQ5fbke9rTHUcs+yTo6tK/dXZV8351rpcZYxeqa5msEYHUCJCgp8aP7laZAOd8TlvA/9DUNasLMzVvrnIImjNHgq5uSvBDLq+fNKa72Gk6lzG2SF3rZI0IJE+ABD15dnSnygQ456UeMbjh9E3fF6p5eIzKbuacORJ09VOGh87ceXBVj9XEtmeMdapfAlkkAokTIEFPnBndkSYCvYHASy90dxxwbePmn85RpZ8qBEjQVcH4KyOXzyzrPWz7gvfybcJx6SmBrBKBxAiQoCfGi65OEwHO+dxGv+/+KWtWF6epCMOaJUFPX+pfP2VMZ4XLfCFjbGH6SiHLREAZARJ0ZZzoqjQS4Jy73KK45YxN60toqF190CTo6jOVLOLQ+x0HV7XbTGwsY8ydvpLIMhGIT4AEPT4juiLNBLp8vkff7u85/tKtG/PTXJQhzZOgpzft//htZcOB4/Jw1fvF6S2JrBOB2ARI0KmGZJUA53ymWwwu3XXNaudAMJhVX/RaOAl6ejPrsgrwzql1AzYTO4Qxtiy9pZF1IhCdAAk61Y6sEugJ+D+/sXnrlHQeIJPVALNQeKHJDMVmM+SbTGBnApxcWgG78UK489MOsAgMGvv94A9yaHMHsuCdPoucM7Gw58I9S9c5LMIsfUZIUeUCARL0XMiSTn3knP9h/ZDn1n3Xf12m0xDTGtYkpwt2drhgB7sTtnc4AnVWu1hltZo4gOgJih6/GPRwYB6n2eQ0iyboH/YPmBjLM5sEFwC35FtN9sYBn79tICj4gqLlf1vcYBYYvLi2L61+69X4iyeMah49wnoNY+wJvcZIcWmbAAm6tvOja+8Gg4HWP2z6vuLjARIQJYne3ZUHe+cVwsz8wuD0vHzoCQR7B8TAWjtnn9Ta7csBYCMAbGGMeZTY45zbAADPzC8aCsLs9gH/jg4z26XIYSpZ2zEsrGgYAo9fhOe+7VVizvDXTK1x4AK5FqfFVG14GAQgKwRI0LOCnQrlnF/9bn/vZads/K6UaEQnMDOvAI4pLus/uLDIxIEN9Ph9H492OJ+xAnzEGEuL0nLOi9rd4hntbv+scpd5L4sAhfW9fttDq7pgVfMQpSsGgXsOrW6dUetcwBi7mUARgUwTIEHPNHEqDzjnI3yi2DL7+2/t64cVdSYNRa3SYoUTisvg1LLKQTuwbhtjj+eZzc8zxr7LBgjO+U5Nff7LLWbhUG9ALHn9+37zkh8GoIPm4H+VjnHFVnjq2Nohi8Cq09XgykYdoDJzgwAJem7kSVdedvp9dy/t6znrkq0bXboKLMVgJjtdcHZZ1eAxxWXOJp/v1ZFW622MsRUpmlX19nVtwwf6RX7dzhX2ma9/389eWNsH6zu9qpaR68ZuPKCi9aDx+Y8yxq7N9VjI/9wiQIKeW/nKeW/xvPYg5y17ffeVeYt3OOfjUSMAFPI/VY9qnpFX4Apw8e48wXwXY0zTCws454Wrmobum1BmO+7TrW7701/3krCHKkNNgQVenjvaLzCoYYx1qFFHyAYRUEKABF0JJbpGNQJ9fv8dr/d1z6NDZABwaP1P1aMGjxpRwmyC8DfG2G2qgc6gofWdw3ePKrCc/d+Nbv7Aqi4HDcUD3HxgRf0BY/OfoV56BisiFQUk6FQJMkaAc57v57zjN999Zdts8N752eVVcE31qECvGHyk3GS5TOnK9IwlK8GCOOfOTk/wzkKbcOZ9K7vMz36TlvV6CXqVvctrCy3wwgmjhkyMVTDGBrLnCZVsJAIk6EbKdpZjdQf91/23v+/Sszf/YNivqeHw+s0jxw5UWK0/1lispzPGvslyWlQtnnM+uaHf/2ynJzDhzmWdZiPPr997WM2GPUc6cC6dVryrWsvIWDQCJOhUNzJGYCAY6D72x3VFX3sGM1amlgrCXvn1NWPEQb//8kKr9S4t+aa2L9+0Dd88scx65YLlXexZg+5j37HMBo8dNbLVYhKq1OZL9ohAJAIk6FQvMkLAx/kZKwf67j52wzrDfYDFJZjg3tHj3FNdBZvKLJY5jLH1GYGe5UI45zs29PneXNfhHXPT/zpgyC9m2aPMF//0cbX1E0psuD6CTo/LPH7DlUiCbriUZyfgZu/whj811o97u687Ow5kqVQcYn9ozPZuh2B6vtJqPTNLbmS12B+7vC/ih0v+/G6r02hD8PvXuTw37F/5nd0i4Il89CMCaSVAgp5WvGQcCeAX1Zr8vnf2WLPaUPvODy4shofqtgtYmXAeY+xhI9eGgeHgBTYzu/NP77ZaPqo31mfDl55a11nkMB3NGPvEyHWAYk8/ARL09DM2fAlN3uGXH+tsO/q+tibDsDixpBxuqa3zWplwJGPsHcMEHiNQzvnBviBffMsnHdbX1vcbBsm5U0uaz9i96E3G2DzDBE2BZoUACXpWsBunUM65Kwi8d7c1q83tfr8hAj+jrBK3pHW7BNNsxthqQwStMEjO+R79XvHDBz/vyltkkK+6lThN8OYpY/wCY0WMMWMNTyisF3SZOgRI0NXhSFaiEOCcz/ugv/fmEzd+V2wESCjm11aPbnUKwn5GWfyWaF5xsVzPsPjZI6u68o0i6o8dPXLjpHL7LUafekm0rtD1iREgQU+MF12dIIEOv++LKxs27fZmr/4Xw+Ew+19rRvcXmsx7ZutDKgmmJ2uX/yTqwdX3fdblMMLw++zx+d1/27/iW4vA9s0adCpY9wRI0HWf4uwFyDkfNySK39Z9/Zkje15kpmRcAPfvMeMDDsGEYk7D7Aqwd/X7Zzgdpv9d+16r2QgL5T6dN27AIrDdGGP43Xr6EQHVCZCgq46UDEoE3MHgNW/3dV18Xv0GXX/zHLemvbbdzqJdEA6lBXCJ1f9NvYHja/KE5858tdGk9y1tt86u2LxfXf4DjLFbE6NEVxMBZQRI0JVxoquSIPBhX2/rZFde+cKuNvZWbzesdOvvSGs8NGbpDpO9IwTTlaVW6z1JYDL8LZt7/VcLnF/3+5cbHB4dHz4zvcYp3nZQ1TdOq7Cb4ZNOANJCgAQ9LVjJKOd8vMcvfnXT/zpcx00q8NQWme1B4OyVnk72Vl83fDaoD3F/uG6Cb4Ld8eoEh/MEynryBBr7fU991+49AfepJ29F+3d+fOa4QbuZ7UrD7trPVS56SIKei1nLAZ8551e8+ePAn65/v61IcvfAcXlw/KRCT22x2S4C/CzuKwZzc08yns1+Xnn12kqrbeccSInmXWzu921YuKZvnJ6/1HbLgZVt+4/N+wdjjEZzNF8jc89BEvTcy1lOeOwLiCsve6dl6vIGT0R/DxibBydMHjFUW2yycQbsle6feu7Lc0Tccd787QmTRQFgZ1rRrk6VxJXvIudrT3u5kel1Pn2/Ohf8ZZ/yZQV28yx1qJEVIvD/BEjQqTaoToBzvl2nJ/jmIU9tHq/E+P51Ljhh0ojh2lKzlaG447B8bzd8qmFxf237nYcrLJYbx9gcNymJka5RRmBVs+cO4HDJOUuadPluspkZfHLmOISRR4fMKKsTdJVyArp8aJSHT1emgwDn/ISvWofunLe4qTpR+/vWueDESUXe2hKTRRAYe6WnY5u4L9OQuP+xvApOL61cM9bumJRofHR9fAIbu7w/LP6+fzu9Dr0/fWxty4RS27mMscXxadAVREA5ARJ05azoSoUEOOf3LVjeec7T3/SaFN4S8bJ9xrjgpMlFvpElJrN5m7j/NCz/yUBfKmZTurfSYoWVE3cPWBnbgzH2TUrG6OaIBAZ9vl0tgnnVUc9tMXW4A7qj9McpJd3z9ih6ijF2se6Co4CySoAEPav49Vm42xvccN4bzePWtg+rFuDeo11w4uTCwOhSi2ASQFjc0wUo7h9nWNxvrx0XmFlQ8MxYm+MPqgVHhn5FYH2H9/m17UNz/vlxh+7oTCy3wwOH1/zgsAoTdBccBZRVAiToWcWvv8I55zs19AXeOWZh/ch0RTdz1DZxD9aVWZhZJu7/S7O4bztAZvudPXYmlDHGIq/2S1fQBrPLOXcOB3jnvMWNDj0ukPv0rHHDFhMbwxhrM1hqKdw0EiBBTyNcI5rmnB+7qnn4sXOXNBZkIv5t4j6pUKwrt4BFYMLi3k7AOfeP0iDuT9RN6Dt4RPFNjLHbMhGb0csY8Aav/bJl6NJL3275eeujXpg8dtTItkkVdpxHf0UvMVEc2SdAgp79HOjKg96hwMNPfd171pNf9WQ8rhm1Tjhx0gg+vsLCfxL3rm3i/uFAb8q+YO/85e0mDuabzPkpGyMDigkM+cX+eYsb8/XWSz9narH7zN2L72eMXaUYBl1IBOIQIEGnKqIqgZ6hwMbL32kZ+3WrevPnyTg4feQ2cYftKy2iVRL3vm74oD85cb9z1DiYmZd/xxi78/Jk/KF7kiPQ1O+/bXWz55IbPmxPaYFlcqWn7y6sn/88sGJVgc08NX2lkGWjESBBN1rG0xgv57ymqd+/7KjntoxOYzEJm5420rFN3CdUWkWbif28oO59heKOK9tXT9ydmxgrYoxlb4l9wpHn/g2c88KgyHuOeHYL09OK93ybAEtPrfNaTII997NEEWiFAAm6VjKhAz8451Oa+gNLj3quXrNznlOqHXDS5BGwQ5VVtJuEn+fc34sh7vMrauD4krLXt7M7j9BBmnIuhA3d3reW/jhw8GNfZn4aJ52w3v59XX+J0zSDMbYuneWQbeMQIEE3Tq7THinn/JSPt7jvyZVFTHuExH2nn8X9pzn3d/t/KRyf7rRbYKzNvjdjbEXaIVIBvyLAOd+zeSDwwZHP1uuqN3vfYdWd00c6L2SMLaS0EwE1CJCgq0GRbGwjwDm/6eHVPVc8tKor576YtVuVA06ePAImVllFhxl77j+Ju0cMwr/rtmuusNhqKM3ZI9A+GGi+7v3WqlXNQ9lzQuWSz51W7D5jt+K7GWPXqmyazBmUAAm6QROfjrCH/OKKl9b1Tb97eWc6zGfM5q6VDjh5lxGwc5VVLLSahaFg8IZCi+X6jDlABf2KwNYe353LGz0X37asQzfvLPxA0Q37V7xuMws0lUN1XhUCunk4VKFBRlIi4PYGt56xuLF2Y7cvJTtauvndP4wNFNqEyfRFtexmBb/E1jMcXDX7yc3O7HqiXunjiq3wxFG1mx1WYax6VsmSkQmQoBs5+yrGzjnHbUWB6Q9tAJGraDiLpnYut8Mts6u6K/LMJVl0g4oOEegbDm6d/2Zz7RoVjxTOJlyLCb+8NjZoEgRzNv2gsvVDgARdP7nMaiSc85073IGPD326fkRWHVGx8NN3K4J96vJe37ncTkOiKnJN1hTn/M4HV3Wd88jqHkeyNrR23/unj+3Ptwq7MMbqteYb+ZN7BEjQcy9nmvSYc37Hj12+eSe9uFU3J6ndd1g1FDmE0yaUOv6jSegGc4pzfvjXrcPPnLU4M8cKZwLvwjm1HeOKbHMYYx9mojwqQ98ESND1nd+MRcc5P3fx+v47b/yoXTdbiz4+cxy3m+kwmYxVojgF4SEz/iDv3OuRjboZor79oMqefcbkzWeMPaUVzuRH7hIgQc/d3GnKc68/+Lenvum97oHPuzXlV7LO7FBqg9tmV/VVFVh0M4WQLAst3dfhDrRf8lZzmV7Odp+/Z5n/lF0Kr2OM3awlzuRLbhIgQc/NvGnO6yFf8MH7V3b/ceGa5M5K11pAv9uhAOZMHLFyhzLbdK35ZmR/fugc+nThmv4Zr63v1wUGPJL4wj1L77ea2AW6CIiCyCoBEvSs4tdP4d6AuOKJL3umP7xaHz30S2aUwh41jgU7lNov1k+Wcj+Sb9s893/T6j3vrhw/60DKxEHj8+GafcpfcVqEY3I/OxRBtgmQoGc7Azop3+0Tl125tGWvzxo9uohowSHVfK9Rzt8xxl7XRUA6CaK+z3tSY6//mYvfatFFRPjVtdtmV33itAp76yIgCiKrBEjQs4pfP4V7fMHv573WtP33nV5dBPXayWM8VXnmKXSgjLbSiQfMNPT5vzlm4RZdLIzbscwGDxxRs85lNU3UFmnyJhcJkKDnYtY06LMvKLYf/eyWsjZ3QIPeJe7SsrPGBa0mVsAY08eQQ+IINHkH59zpC/L+mY9s1MX30WsLLfDc8aMa7GZhlCaBk1M5RYAEPafSpV1nhwJi6wGPb6rwBXP/mLgCmwBvnDIm4LCYcu4jM9qtIep5NuwXfYc8vdky4BXVM5olSyVOEyw5aUy31SzQaYRZyoGeiiVB11M2sxgL55xPfXBDFj1Qr2jsNT185Eh3qdOcp55VsqQWgT5vsPsPLzcUNfT51TKZNTsuqwDvnlbnsZgEV9acoIJ1Q4AEXTepzG4gehJ03IN+84FVPSMLLcXZpUqlRyLQNhhovezt5go97EX/6Tz3cX6TwKyUbSKQKgES9FQJ0v3bCOhJ0HettMM1+1S01xVZKyi92iOwtc/fdMMHrdVftQ5rz7kEPWIM4LM/jhcFxnSxJiDB8OlylQmQoKsM1Kjm9CToe1Q74MqZpS3jSuzVRs2nluPe3O1tvPmTjprVzUNadlOxb5+fPR4YQ2mnHxFIjQBVotT40d0/9c6xHol6mUNHQb96VllTXbFtJCVYewQ2dg0337qss4oEXXu5IY+yS4AEPbv8dVO6yHlw+kMbBJ77i9wBh9yv26+yeVShpUY3CdJRIJt7fG03fdRWTkPuOkoqhaIKARJ0VTCSkaDIfbMe3Wjx62DbGi6Ku+Pg6raKPHMlZVZ7BBr7/N1X/7eliBbFaS835FF2CZCgZ5e/bkr3B0X3b5/c7HT7cn9vMG5be+KY2p5Cm4lWuWuwhpA4wm4AABxxSURBVHZ6AoPzFje6aNuaBpNDLmWVAAl6VvHrp3BfQOw64tn64i5PMOeDyrcJ8NYpY/x2i4m2Emkwm0P+oP+wp+vN/XSwjAazQy5lkwAJejbp66js4YC49cQXttbqodeEaaGjX7VZOenoV23mhbzSBgESdG3kIee9cPuCa89Z0rTTdx36+DjLy3NHB2oLLZPp4yzaqpr4cZaWwcCq3z1T79SWZ8l5Qx9nSY4b3RWZAAk61QxVCHh84sdXLG2ZpZfPp959SBWMGmE5aVSh7TlVAJERVQhwzg9f3uBZfNGbzYIqBrNshD6fmuUE6Kx4EnSdJTRb4Xj84ss3fdR+9DsbBrLlgqrlXjKjFHavcdy7Y6n9IlUNk7GUCKzvHL57ddPQ/LuWd6ZkRys3HzQ+H67Zp/wVp0U4Ris+kR+5S4AEPXdzpynPfUF+370rOs9/7tteTfmVrDO/26EATp5U+Mm4Evveydqg+9QnsL7D+9mitb3TXlvfr77xLFg8cdIIuHDP0vutJnZBFoqnInVGgARdZwnNVjic86uf/rrvhgUrOnTxyVHci373IdXtpS4zneeerUoVodyWfn/vFUtbCvWwBx3Dm79nmf+UXQqvY4zdrCHM5EqOEiBBz9HEac1tzvnvP6ofXHD5O61FWvMtWX8+PWtcwGJipYyxvmRt0H3qEeCcFw4HxJ69H92km/fW7QdV9uwzJm8+Y+wp9UiRJaMS0M2DYdQEaiVuzvm+G3u8i+YuaijTik+p+vHoUSP7JlfYT2GMvZ6qLbo/dQKfN7rPDnJ44II3mlM3phELC+fUdowrss1hjH2oEZfIjRwmQIKew8nTkuuc8zEDPvHr/R/fVKAlv1Lx5aw9iobOnlLyAGPs0lTs0L3qEPi6ZeitT7a6D378yx51DGrAyvunj+3Ptwq7MMbqNeAOuZDjBEjQczyBWnI/KIqBWY9uMunhPHfkunO5HRYcWt1QaDeN0hJno/rSOuDvuvq/rcVr2nP/O+iYQ4uJwSdnjg2aBMFs1JxS3OoSIEFXl6ehrQ35xE1/eLWhbmO3Tzcclp5W5ymym6bQATPZTSkeKNPlCXx18FP1ujmOd1yxFZ44qnazwyqMzS5dKl0vBEjQ9ZJJDcThDYhLrnu/7fD3Ng1qwBt1XLhiZhmfMcp596hCKw27q4M0KSubenwLPm/0XHTbso6k7tfiTQeMzYMb9q943WYWjtCif+RT7hEgQc+9nGnWY875jY992X3xv1d2uzTrZIKOTal2wA37V7aU55mrE7yVLleRQNtgoPX691srVjUPqWg1u6bOnVbsPmO34rsZY9dm1xMqXS8ESND1kkkNxME5n/tZo+feC95oLtWAO6q58OpJY4Zr8s37McZWqGaUDCkmsK5t+MA8m/DmMQu36Gqu+b7Dqjunj3ReyBhbqBgGXUgEYhAgQafqoRoBzvlOXZ7g8oOf2qyble4I54zdimD2dvlvjy+2HaIaLDKkmMDXLUMfL2twz3rsC/2sbsfg3/59XX+J0zSDMbZOMQy6kAiQoFMdyBQBf1Acnv2fzbYBHXyrWmJW5jLDkpNHcxNjRXTITKZq0k/l4GEyQQ49RzxTzzrcgcwWnsbS8m0CLD21zmsxCfY0FkOmDUaAeugGS3i6wx30BlZe9d+2qXr56prE67p9y4N7VDvvqimwXJFuhmT//wl83uh5qnnAf8rfP2rXFRb8ytotB1Z8nmczT9NVYBRMVgmQoGcVv/4K55zf8sgX3ec9+Hl3np6iw7PdHz5y5IDDIuhqOkHrOer3BofOW9Jk18vZ7RLvs6cWD561e/G/GGNXaT0H5F/uECBBz51c5YSnnPOj17UP33faK426WxV+58FVPbtVOe7Mt5luzIlk5LiT+KnU+h7f/Gvfa8vxSH7t/pNHj2zeqdx+AWPsFd0FRwFljQAJetbQ67NgznlFQOSbZzy80aG3CEO99CG7edsHWzx6i09L8XDOnUN+seuPr+mvd46cl88bN2QWWB1jTH+tFS1VJIP5QoJusIRnItxhv7j+7CVNE9bq5IhOObM/7V0GE8sdi3Yos52QCZZGLaPDHXjg0wbPqX//sE13DcOJ5XZ48Iia7+0WYQej5pfiTg8BEvT0cDW0Vc753Q+v7jn5oVVdutqPjknFFe+vnjg66BcDU/Ks1q8Mneg0Bc85n+wP8tVHPrfFrKeV7RKuP04p6Zy3R9EzjLGL04SQzBqUAAm6QROfzrA550f+2OW9/6QXG2rSWU62bJ80eQQcOaHgx3Eltu2z5YOey93a51vz4tq+ic9+06vLMJ89rrZpuxLb+YyxxboMkILKGgES9Kyh12/BnHM8+nVw1qMbwRvgugz0gSNqODC4a0q18zJdBpiloL5p89wcEOGyPy5u0tWpcBJOmxm/sDYO/zOPMebOEmYqVqcESNB1mthshzXgEz++4YO2WR9s1s+HWuRMcYHck8eM5AJjE+lLbOrUNvyimsj52tNebmR626YmEdqvLg+u26/ik3yrsLc61MgKEfh/AiToVBvSQoBzftH7mwf/fNXS1oq0FKABozj0Pnfnwo3VBdbxGnAn513Y2uvd/OK6/jF6HWrHBN0yu7Jt/7q8fzDG7sn5hFEAmiNAgq65lOjDIc75uOEA/2rvRzfq6oCZ8Oz887eV/h3Lbc+PLLD+Xh+Zy04UP3Z5X9zY7T1Wj3vO5UQ/PnPcoN3MdmWMbcwOaSpVzwRI0PWc3SzH5vGJX17xTsvkz5o8QpZdSVvxTosATx1bOySK/O91xbZ/pq0gHRseGA5e0DMcvOWUlxqcHr+o20in1zjF2w6q/MZpNe2m2yApsKwSIEHPKn59F845v/KDzQPnXLm0rU7PkeJ8+qNHjQxu7fOftF2JbZGeY1U7Ns75wX6Rv3bGK40Wvc6bS8xunV2xeb+6/AcYY7eqzZHsEQEkQIJO9SBtBHDY3S/yL/d6eGN+2grRiOF9xrjgxgMqAx4/+02Jky3XiFuadoNzvocvyD/907ut1v/V63/B96fzxg1YBLYbDbdrulrmtHMk6DmdPu077xf5h9e/3zZp6YaBYu17m5qHv9uhAC6YXjJUZDftQSvfY7PEFe39PnHlgk878177vj818Dlw9+zx+d1/27/iW4vA9s0Bd8nFHCVAgp6jicsVtznn875tH77qjFcat22+1ftvzsRCOHOP4sFih2kaiXrkbKOY9wyLnz2yqit/0do+vVeJbfE9dvTIjZPK7bcwxh42RMAUZFYIkKBnBbtxCsVDZkTOew59ut7S5QkaInAU9bOnlQwWWIV9GWOrDRG0wiC7+v0zBAt77+FV3Q6jiHmJ0wRvnjLGLzBWRIfJKKwodFlSBEjQk8JGNyVCgHP+0GNf9Bz278+7dPdJ1WgccPj9qlllPquJHckYezsRXnq9dlNv4Pgql/Dsbcs6zK+t1/8wu5THc6eWNJ+xe9EbjLE/6jW3FJc2CJCgayMPuvaCcz6rZyj4yuz/bNbdx1piJQ4Xyv3zwEq/188vzbeb7tN1kuMEt7nXf3V1nunGP7/bavrIAAvg5DiWnlrXWeQwHcUYW2bkOkCxp58ACXr6GVMJADDsF1dd937rju9vdjuNBAS3tP3jt5Ueb5C/tV2J7TgjxS7F2tjveyoYhGOvea/VofetaeH53b/O5blh/8rv7BZhihFzTzFnlgAJemZ5G7Y0zvkfvu/yXn/Kiw1jjAbBYRHgmt+UwU5ltvraQuuhRlksh4vfWgb8S9a2e0f9/aN2i54PjYlWp58+rrZ+Qontb4yxJ4xW7ynezBMgQc88c8OW6A+KLWe82lj5XYfXkAxOmjQC5s8o4Ws7fLdOrrBfrWcIq5o9d+xWab9kwYoupuez2WPlcMcyGzx21MhWi0mo0nOuKTbtECBB104udO8J5/zqFY1DZ174RpNhP2aCQ/CXziwNlDrN39cWWE5ijH2jp8QP+ny7tg3wRT3DwfF3L+/U7VfTlOTs3sNqNuw50vEoY+xmJdfTNUQgVQIk6KkSpPsVE+Cc5wc5bzv++a2Ohj6/4vv0eCF+qe2CaSWBPq/4aKnTdCljzJPLcXLOnd93+h6vK7Ice//KLpNRe+VSDmsLLfDCCaOGTIxVMMYGcjm35HvuECBBz51c6cJTzvmN720aOPnq/7YZbi49PIFlLjOcM6Vk6MBxLra13//gDqX2i3MxyQPe4LVmgf35zR/6HY980QMd7kAuhqGqzzcfWFF/wNj8Zxhj16pqmIwRgRgESNCpemSUAOe8TOTQdMzCLZamfmP30iXwOAx/yi4jYK9RruHvO7wvTqlxXMAY0/QRapzzwuaBwLXFDtPZK5s8gYdXdRcZbQV7tAenpsACL88d7RcY1DDGOjL6gFFhhiZAgm7o9GcneOylv7Nh4Mxr32urzI4H2iwVhf34iYVw+IQCvqZteJnFym7YqcT+Xy15yznfc2OP7/oxhZaD3vxxQFy0ps9EQv7LDN14QEXrQePzce6ceudaqrwG8IUE3QBJ1lqInPMRfpE3//6lBsfGbp/W3Mu6PzgUf/j2+XDEhIKAzSx0uf3i83UjLP9mjK3PhnO4/ayh1z/PbhHm+kVetPi7PvuSHwZoaD1CMsYVW+GpY2uHLAKrZoz1ZiNfVKZxCZCgGzf3WY0cV7wvb/DMv+jNZuqlx8jElGoH7FeXBweMdfmCnA029ftXu32BxbNG5z2drmF5HE4HgL0BYP9+r3hckPOS/24YdHyweZCtah7Kar3ReuH3HFrdOqPWuYBWtms9U/r0jwRdn3nNiag8/mDzZW+3VH3eRCKhJGE7l9thWo0Ddq92wC6Vdt4zJA50D4s/MuDLdyqzvQMAGwFgi9IV87gyHQBGb+n37TYwHJxpM7HdihyW8YU2oWhdh9ezotFtWdEw5FjTPqzEPcNfM7XGAXccXNXitJgM880CwyddYwBI0DWWECO5g6fHben13XTc81vpBZhE4nHOfftSG4wrskJdkVUcU2QdLnGYbCLn3O3n3mE/9/lF7hdFMSgwJppMArOZmMluYVabAHmMMaHNHeBbe33mLb1+2Njjgx86vUBz4kkkAwBePGFU8+gR1mvoVLjk+NFdqRMgQU+dIVlIgcCQX/zk3hWdOy1a21eUghm6VUagwCZAod0ELosAdjMDk/DTYx4UOQwHOLj9IvQOB2HAKxI3lQjMmVjYc+GepescFmGWSibJDBFImAAJesLI6AY1CXDOZ+KHSw76z+Z8t48ERk22ZCszBFxWAd45tW7AZmKH0BfVMsOcSolMgASdakbWCXDO7/7vxsFj/vxua23WnSEHiECCBP7x28qGA8flvcwYy8mDgRIMly7XMAESdA0nxyiucc5d3iDfdNnbLeWfNeb0CahGSRnFGSIwfaQTF8K120xsLGPMTWCIQDYJkKBnkz6V/TMBzvncNnfg3sOfri8lLEQgVwi8fsqYzgqX+ULG2MJc8Zn81C8BEnT95jbnIhvwii++8UP/Abcv6xiRc86Tw78iIPqHoWHRTdDx8U9aV7b3XKidcw0IFjsE3L2w6dFLoX/dx+AcuQOMnXcP2Cvqtl033LYZNj18EXga1//inlj25IV3rXxt23+WTPtdWrNy+cyy3sO2L3gv3yYcl9aCyDgRUEiABF0hKLos/QQ456W+IP/h0rdbimjoPf28011CuLC2vHE/WMtqtwmt/P+jgDcvuQdGnXj9NpeaXr0Dao66DMyuETC4cTUMrF8BVYedD7HsSbFIjYGK2fPSKug41H7nwVU9VhPbnjHWmW6WZJ8IKCFAgq6EEl2TMQKc8zndnuC/D3+2vtgf5BkrlwpKPwEU564Vr/7cS5dKxJ5385IFUDpzzrZ/ksRdEvRI9+B14fYkO/g3x8gd0yboFhOD108a013sNJ3LGFuUfnJUAhFQRoAEXRknuiqDBDjn936w2X3MlUtb6MCZDHJPd1HYw/Z1NGzrbct/8h66YLVD29JHoWzfk3/VQw/3L9ye1IOXrkvXkPuts6ua96tz4ar2C9PNjOwTgUQIkKAnQouuzRgBt09ce+9nHWNeXNuPx5PSL8cJyEUbe974k8+J151xx889avn8es0RF/+qAYD3htvDe6Sh+r61/9tmPx2CftzEAs+F08vqXVZhYo6nhNzXIQESdB0mVQ8hcc6ncIDPT3u5Ab7r8OohJMPGgGK79bm/QfURF/288C0chjSn7ho9Ke6QeyR7eH/+DntC3rg9fjXXrhb4Hcts8OQxtcAApjLGVqlll+wQAbUIkKCrRZLsqE6Ac35W62Dg5mMXbinx0Xy66nwzYVDqbVcfdv42sY32k4bPcdGcfFg+XLwj2ZP36OX2o/Xuk4nbamLw0tzRXZV55qsZY48kY4PuIQLpJkCCnm7CZD8lAm5f8N9ftAzNueStluKUDNHNGSeAw+Jbn78BRp1w3S965tJQe8meR/0s8lIP25xXDH1rPoSKA07f5q98aD0w2BPRXnhg6di2dtchVd27VzkWuaymczMOkgokAgoJkKArBEWXZY9Ap8e/8pV1/VMfXNWdPSeo5IQJoEg3Lbn7F/dJe9FF3/DP+9DxAvkcOq5eX3/b3G33yfeox7KHe9uln9qCfvaUYjh6p4LPS52WaQlDoBuIQAYJkKBnEDYVlRwBznn5gFf85q7lnRVLvu9PzgjdRQSSIHDEhAK4ZEZpW75NmMwYa0/CBN1CBDJGgAQ9Y6ipoFQIcM6nBUW+bP5bLWY6dCYVknSvUgJ4eMyCQ6oCJoHNZIytVHofXUcEskWABD1b5KnchAlwzo8eDvDnzny10fZDF618Txgg3aCYwPYlNnj0qJFeu5nNZYy9qvhGupAIZJEACXoW4VPRiRPgnJ/d6QnefvorDXmtg4HEDdAdRCAOgco8Mzx+dO1gqdN0OWPsQQJGBHKFAAl6rmSK/PyZAOf86s09vmvOWtyY1+8ViQwRUI1AgU2AR44cOVhXZL2JMXazaobJEBHIAAES9AxApiLUJ8A5v3FNu/fSc5c0OoYDdOa7+oSNZ9FuZvDAESOHJpbb7mSMXWs8AhRxrhMgQc/1DBrYf875baubhy658M1mE33IxcAVQYXQ8YMr9x5aHdyj2nEXY+wKFUySCSKQcQIk6BlHTgWqSYBzfucXLUMXzH+z2UI9dTXJGscW9swXHFrt373KcR9j7FLjRE6R6o0ACbreMmrAeLCnvr7De/b5bzTl05y6AStACiHjnPn9h9UM7FBme5B65imApFs1QYAEXRNpICdSJYBz6g19/nPPe72pmFa/p0rTGPfjavZ/HV7TXVto+TfNmRsj53qPkgRd7xk2UHy4+r13KHjF+W80F9M+dQMlPolQcZ/5/YdVd49wmG6j1exJAKRbNEmABF2TaSGnkiWA+9R9QX7XpW+3OOhEuWQp6vs+PAHuzoOrhqwmdgntM9d3ro0WHQm60TJugHjxRDmRw/M3ftRuobPfDZDwBELEs9mv3afcLzA4gTH2SgK30qVEQPMESNA1nyJyMBkCePb7oFdcvHBNbyV9pS0Zgvq7B7+aNnfnEa15NuFIOptdf/mliABI0KkW6JYAfqWtayjw+ncd3nFXLW0t9gXpABrdJjtGYFYTg1tmV3bvWGbbWOIwH05fTTNiLTBGzCToxsizoaN0+4L/7veKx1+5tKXkuw76qIuRKsOOZTa4dXZVV4HN/ILLys41UuwUq/EIkKAbL+eGjJhzfhYHePjWT9o9L67tdxoSgsGCPm5igefKWeVOBjCPMfaIwcKncA1IgATdgEk3asic8ykeP3/ys0bPiGvea62m42L1WRPwGNebDqhsnj7S2eu0sNMYY6v0GSlFRQR+SYAEnWqE4Qhwzu/t9gRPuu6DtmLa2qav9OOWtBv2q+gudpqeZYxdqK/oKBoiEJsACTrVEEMS4JzP8QX5A698189uX9YxwpAQdBb05TPLeo/esYBbTewcxtginYVH4RCBuARI0OMiogv0SoBzXjro4w+4/cF9/v5heyn11nMz09gr/8u+5Z0ui+mjPOs2Me/MzUjIayKQGgES9NT40d06IMA5n+sN8gX/q3d7b/pfe63bJ+ogKv2H4LIKcM1vyht+M8Zls5nYfMbYQv1HTRESgegESNCpdhABAOCcuwDgJm+Qn3HP8s7AorV9RQRGuwTmTCzsuWhGqdlmYo8BwDWMMbd2vSXPiEBmCJCgZ4YzlZIjBDjnM4cD/Ja2QX/dLZ90VH/eNJQjnhvDzak1DrhqVllzRZ5ls93MrmKMLTNG5BQlEYhPgAQ9PiO6woAEOOd/GAqI//iqZZgtWNFZubHbZ0AK2gl5XLEV5u9Z2rprlZ07zMKfGWNPaMc78oQIaIMACbo28kBeaJQAfpLVL/Lr3t802Pfvz7srm/r9GvVUn27VFFjg3KnFrfuPzSu0COwG+tSpPvNMUalDgARdHY5kRccEOOe4re1ykcOVH2weaLp/ZfeYhj4S9nSmvLbQAudPK67fry6/RmBwKwDczhjrTWeZZJsI5DoBEvRczyD5nzECnPMyAJgf5PzSz5uGm/61snM8nQ2vLn48e/28aaUbptbYa0yM3QkACxhjHeqWQtaIgD4JkKDrM68UVRoJcM7zAeD8gMjnb+zxDT+2urv8/c1uOh8+Beb717k8Z+xR3D6uyGo3C2wBANzPGBtIwSTdSgQMR4AE3XApp4DVJICL57wBfoHHL45+5bt+36K1vdVdnqCaRejWVonTBHMmjmg+escCq9MibLGZ2X202E236abAMkCABD0DkKkI/RPgnM8CgNNEzk9b2+HduvDbvqKlGwaK9R954hHOHp/fPXdSYc/EMtso4afV6v9hjH2SuCW6gwgQATkBEnSqD0RARQKhA2pOCnA4mXO++ydbBjtfWjsw+rMmj6BiMTlnanqNUzx2Yv6WWaPzShljX5gZPAMA+AEVOhAm57JJDmuVAAm6VjNDfuU8Ac75OAA4dsjPT2QMxn+61e1+e8NgxacNbvAGeM7HFysAm5nBXrUuOHi7vLa9al0uzvkGh0V4DgBeYoxt1HXwFBwRyBIBEvQsgadijUUgJO6HDXiDc/Jtppnfd3pb/rfFY1u21V28tn1YFzAmltth5ihX929GO70TSm1VA97gsnybCb969gaJuC5STEFonAAJusYTRO7pj0BoWP63ALDfsJ8fYhJg1PpOb9/KJk/ely3DrnUdwzDg1fYHYvJtAuxUZofdquzu6TXOwQmltsKgCFvtFvYWAHwAAO/ScLr+6i5FpG0CJOjazg95ZwACnPMKANgLAPYc8AX3d5iFSX3DondDt9e3tmPY8UOnz1Xf64OtfX7wBzM7VG8xMRhVaIExI6ywfanVPbHMPjS+2GYttAu2oYD4bb7V9D4ArACATxljbQZIF4VIBDRLgARds6khx4xMgHO+EwBMBoCdfUG+iyjCRKsZRrn93N3u9nsb+/zmhr5gXrvbb+keCkLvcBD6vUEY9Ing8YswHODgC3IIiBx4qA3AGIBZYGA1MbCbGTgtAuRZBSiwmWCE3QTFDhOUuyz+2kLT4MhCW6DcZbK5LMzlC8BWQYC1VhP7GgDWAMA3jLF1Rs4PxU4EtEiABF2LWSGfiEAUApzzMQCA/6sFgBq/CCMDIq8GDmUceLFJYPkCgIsxsAuMWRgDEwPYtsKeA4icQ1Dk3M85DAcB3KLIBxiwbmDQYRZYs0WARgBoAoAGAKhnjNVTMogAEcgNAv8HmNWMKzmgR9cAAAAASUVORK5CYII=" id="179" name="Google Shape;179;p9"/>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Assistant de Direction et Manager : la recette d'un bon binôme - 14  conseils pour un duo gagnant !" id="180" name="Google Shape;180;p9"/>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Assistant de Direction et Manager : la recette d'un bon binôme - 14  conseils pour un duo gagnant !" id="181" name="Google Shape;181;p9"/>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182" name="Google Shape;182;p9"/>
            <p:cNvGrpSpPr/>
            <p:nvPr/>
          </p:nvGrpSpPr>
          <p:grpSpPr>
            <a:xfrm>
              <a:off x="460374" y="1000108"/>
              <a:ext cx="8038078" cy="5678223"/>
              <a:chOff x="-216338" y="0"/>
              <a:chExt cx="9526584" cy="6900072"/>
            </a:xfrm>
          </p:grpSpPr>
          <p:sp>
            <p:nvSpPr>
              <p:cNvPr id="183" name="Google Shape;183;p9"/>
              <p:cNvSpPr/>
              <p:nvPr/>
            </p:nvSpPr>
            <p:spPr>
              <a:xfrm>
                <a:off x="899592" y="0"/>
                <a:ext cx="8244408" cy="690392"/>
              </a:xfrm>
              <a:prstGeom prst="rect">
                <a:avLst/>
              </a:prstGeom>
              <a:solidFill>
                <a:srgbClr val="FFCC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84" name="Google Shape;184;p9"/>
              <p:cNvPicPr preferRelativeResize="0"/>
              <p:nvPr/>
            </p:nvPicPr>
            <p:blipFill rotWithShape="1">
              <a:blip r:embed="rId3">
                <a:alphaModFix/>
              </a:blip>
              <a:srcRect b="0" l="0" r="0" t="0"/>
              <a:stretch/>
            </p:blipFill>
            <p:spPr>
              <a:xfrm>
                <a:off x="0" y="0"/>
                <a:ext cx="857288" cy="822475"/>
              </a:xfrm>
              <a:prstGeom prst="rect">
                <a:avLst/>
              </a:prstGeom>
              <a:noFill/>
              <a:ln>
                <a:noFill/>
              </a:ln>
            </p:spPr>
          </p:pic>
          <p:sp>
            <p:nvSpPr>
              <p:cNvPr id="185" name="Google Shape;185;p9"/>
              <p:cNvSpPr txBox="1"/>
              <p:nvPr/>
            </p:nvSpPr>
            <p:spPr>
              <a:xfrm>
                <a:off x="928662" y="357166"/>
                <a:ext cx="1285884" cy="33660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200">
                    <a:solidFill>
                      <a:schemeClr val="dk1"/>
                    </a:solidFill>
                    <a:latin typeface="Calibri"/>
                    <a:ea typeface="Calibri"/>
                    <a:cs typeface="Calibri"/>
                    <a:sym typeface="Calibri"/>
                  </a:rPr>
                  <a:t>Entreprises</a:t>
                </a:r>
                <a:endParaRPr/>
              </a:p>
            </p:txBody>
          </p:sp>
          <p:sp>
            <p:nvSpPr>
              <p:cNvPr id="186" name="Google Shape;186;p9"/>
              <p:cNvSpPr txBox="1"/>
              <p:nvPr/>
            </p:nvSpPr>
            <p:spPr>
              <a:xfrm>
                <a:off x="1928795" y="357166"/>
                <a:ext cx="1071570" cy="33660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200">
                    <a:solidFill>
                      <a:schemeClr val="dk1"/>
                    </a:solidFill>
                    <a:latin typeface="Calibri"/>
                    <a:ea typeface="Calibri"/>
                    <a:cs typeface="Calibri"/>
                    <a:sym typeface="Calibri"/>
                  </a:rPr>
                  <a:t>Assistants</a:t>
                </a:r>
                <a:endParaRPr/>
              </a:p>
            </p:txBody>
          </p:sp>
          <p:sp>
            <p:nvSpPr>
              <p:cNvPr id="187" name="Google Shape;187;p9"/>
              <p:cNvSpPr txBox="1"/>
              <p:nvPr/>
            </p:nvSpPr>
            <p:spPr>
              <a:xfrm>
                <a:off x="0" y="1248423"/>
                <a:ext cx="5786400" cy="235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2400">
                    <a:solidFill>
                      <a:srgbClr val="FFCC00"/>
                    </a:solidFill>
                    <a:latin typeface="Calibri"/>
                    <a:ea typeface="Calibri"/>
                    <a:cs typeface="Calibri"/>
                    <a:sym typeface="Calibri"/>
                  </a:rPr>
                  <a:t>DELEGUEZ VOS TÂCHES ADMINISTRATIVES </a:t>
                </a:r>
                <a:endParaRPr/>
              </a:p>
              <a:p>
                <a:pPr indent="0" lvl="0" marL="0" marR="0" rtl="0" algn="l">
                  <a:spcBef>
                    <a:spcPts val="0"/>
                  </a:spcBef>
                  <a:spcAft>
                    <a:spcPts val="0"/>
                  </a:spcAft>
                  <a:buNone/>
                </a:pPr>
                <a:r>
                  <a:rPr b="1" lang="fr-FR" sz="2400">
                    <a:solidFill>
                      <a:srgbClr val="FFCC00"/>
                    </a:solidFill>
                    <a:latin typeface="Calibri"/>
                    <a:ea typeface="Calibri"/>
                    <a:cs typeface="Calibri"/>
                    <a:sym typeface="Calibri"/>
                  </a:rPr>
                  <a:t>AUX MEILLEURS ASSISTANTS DE BUREAU ET GERANTS DE COMMERCES</a:t>
                </a:r>
                <a:endParaRPr/>
              </a:p>
            </p:txBody>
          </p:sp>
          <p:sp>
            <p:nvSpPr>
              <p:cNvPr id="188" name="Google Shape;188;p9"/>
              <p:cNvSpPr txBox="1"/>
              <p:nvPr/>
            </p:nvSpPr>
            <p:spPr>
              <a:xfrm>
                <a:off x="3000364" y="357166"/>
                <a:ext cx="1071570" cy="33660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200">
                    <a:solidFill>
                      <a:schemeClr val="dk1"/>
                    </a:solidFill>
                    <a:latin typeface="Calibri"/>
                    <a:ea typeface="Calibri"/>
                    <a:cs typeface="Calibri"/>
                    <a:sym typeface="Calibri"/>
                  </a:rPr>
                  <a:t>Gérants</a:t>
                </a:r>
                <a:endParaRPr/>
              </a:p>
            </p:txBody>
          </p:sp>
          <p:sp>
            <p:nvSpPr>
              <p:cNvPr id="189" name="Google Shape;189;p9"/>
              <p:cNvSpPr txBox="1"/>
              <p:nvPr/>
            </p:nvSpPr>
            <p:spPr>
              <a:xfrm>
                <a:off x="3857620" y="357166"/>
                <a:ext cx="1500198" cy="33660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200">
                    <a:solidFill>
                      <a:schemeClr val="dk1"/>
                    </a:solidFill>
                    <a:latin typeface="Calibri"/>
                    <a:ea typeface="Calibri"/>
                    <a:cs typeface="Calibri"/>
                    <a:sym typeface="Calibri"/>
                  </a:rPr>
                  <a:t>Missions/Projets</a:t>
                </a:r>
                <a:endParaRPr/>
              </a:p>
            </p:txBody>
          </p:sp>
          <p:sp>
            <p:nvSpPr>
              <p:cNvPr id="190" name="Google Shape;190;p9"/>
              <p:cNvSpPr txBox="1"/>
              <p:nvPr/>
            </p:nvSpPr>
            <p:spPr>
              <a:xfrm>
                <a:off x="5357818" y="357166"/>
                <a:ext cx="1071570" cy="33660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200">
                    <a:solidFill>
                      <a:schemeClr val="dk1"/>
                    </a:solidFill>
                    <a:latin typeface="Calibri"/>
                    <a:ea typeface="Calibri"/>
                    <a:cs typeface="Calibri"/>
                    <a:sym typeface="Calibri"/>
                  </a:rPr>
                  <a:t>Blog</a:t>
                </a:r>
                <a:endParaRPr/>
              </a:p>
            </p:txBody>
          </p:sp>
          <p:sp>
            <p:nvSpPr>
              <p:cNvPr id="191" name="Google Shape;191;p9"/>
              <p:cNvSpPr txBox="1"/>
              <p:nvPr/>
            </p:nvSpPr>
            <p:spPr>
              <a:xfrm>
                <a:off x="7786710" y="142852"/>
                <a:ext cx="1214414" cy="336604"/>
              </a:xfrm>
              <a:prstGeom prst="rect">
                <a:avLst/>
              </a:prstGeom>
              <a:solidFill>
                <a:srgbClr val="FFCC00"/>
              </a:solidFill>
              <a:ln cap="flat" cmpd="sng" w="25400">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200">
                    <a:solidFill>
                      <a:schemeClr val="dk1"/>
                    </a:solidFill>
                    <a:latin typeface="Calibri"/>
                    <a:ea typeface="Calibri"/>
                    <a:cs typeface="Calibri"/>
                    <a:sym typeface="Calibri"/>
                  </a:rPr>
                  <a:t>Accès clients</a:t>
                </a:r>
                <a:endParaRPr/>
              </a:p>
            </p:txBody>
          </p:sp>
          <p:sp>
            <p:nvSpPr>
              <p:cNvPr id="192" name="Google Shape;192;p9"/>
              <p:cNvSpPr txBox="1"/>
              <p:nvPr/>
            </p:nvSpPr>
            <p:spPr>
              <a:xfrm>
                <a:off x="6500826" y="142852"/>
                <a:ext cx="1214414" cy="336604"/>
              </a:xfrm>
              <a:prstGeom prst="rect">
                <a:avLst/>
              </a:prstGeom>
              <a:solidFill>
                <a:srgbClr val="FF0000"/>
              </a:solidFill>
              <a:ln cap="flat" cmpd="sng" w="25400">
                <a:solidFill>
                  <a:srgbClr val="FF000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200">
                    <a:solidFill>
                      <a:schemeClr val="dk1"/>
                    </a:solidFill>
                    <a:latin typeface="Calibri"/>
                    <a:ea typeface="Calibri"/>
                    <a:cs typeface="Calibri"/>
                    <a:sym typeface="Calibri"/>
                  </a:rPr>
                  <a:t>S’inscrire</a:t>
                </a:r>
                <a:endParaRPr/>
              </a:p>
            </p:txBody>
          </p:sp>
          <p:sp>
            <p:nvSpPr>
              <p:cNvPr id="193" name="Google Shape;193;p9"/>
              <p:cNvSpPr txBox="1"/>
              <p:nvPr/>
            </p:nvSpPr>
            <p:spPr>
              <a:xfrm>
                <a:off x="5143504" y="5286388"/>
                <a:ext cx="1571604" cy="299203"/>
              </a:xfrm>
              <a:prstGeom prst="rect">
                <a:avLst/>
              </a:prstGeom>
              <a:solidFill>
                <a:srgbClr val="FF0000"/>
              </a:solidFill>
              <a:ln cap="flat" cmpd="sng" w="25400">
                <a:solidFill>
                  <a:srgbClr val="FF000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900">
                    <a:solidFill>
                      <a:schemeClr val="dk1"/>
                    </a:solidFill>
                    <a:latin typeface="Calibri"/>
                    <a:ea typeface="Calibri"/>
                    <a:cs typeface="Calibri"/>
                    <a:sym typeface="Calibri"/>
                  </a:rPr>
                  <a:t>Trouver  </a:t>
                </a:r>
                <a:r>
                  <a:rPr b="1" lang="fr-FR" sz="1000">
                    <a:solidFill>
                      <a:schemeClr val="dk1"/>
                    </a:solidFill>
                    <a:latin typeface="Calibri"/>
                    <a:ea typeface="Calibri"/>
                    <a:cs typeface="Calibri"/>
                    <a:sym typeface="Calibri"/>
                  </a:rPr>
                  <a:t>un assistant</a:t>
                </a:r>
                <a:endParaRPr/>
              </a:p>
            </p:txBody>
          </p:sp>
          <p:sp>
            <p:nvSpPr>
              <p:cNvPr id="194" name="Google Shape;194;p9"/>
              <p:cNvSpPr txBox="1"/>
              <p:nvPr/>
            </p:nvSpPr>
            <p:spPr>
              <a:xfrm>
                <a:off x="5143504" y="5643578"/>
                <a:ext cx="1571636" cy="299203"/>
              </a:xfrm>
              <a:prstGeom prst="rect">
                <a:avLst/>
              </a:prstGeom>
              <a:solidFill>
                <a:srgbClr val="FF0000"/>
              </a:solidFill>
              <a:ln cap="flat" cmpd="sng" w="25400">
                <a:solidFill>
                  <a:srgbClr val="FF000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000">
                    <a:solidFill>
                      <a:schemeClr val="dk1"/>
                    </a:solidFill>
                    <a:latin typeface="Calibri"/>
                    <a:ea typeface="Calibri"/>
                    <a:cs typeface="Calibri"/>
                    <a:sym typeface="Calibri"/>
                  </a:rPr>
                  <a:t>Trouver  un gérant</a:t>
                </a:r>
                <a:endParaRPr/>
              </a:p>
            </p:txBody>
          </p:sp>
          <p:sp>
            <p:nvSpPr>
              <p:cNvPr id="195" name="Google Shape;195;p9"/>
              <p:cNvSpPr txBox="1"/>
              <p:nvPr/>
            </p:nvSpPr>
            <p:spPr>
              <a:xfrm>
                <a:off x="6929453" y="5286388"/>
                <a:ext cx="2000265" cy="673208"/>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200">
                    <a:solidFill>
                      <a:schemeClr val="dk1"/>
                    </a:solidFill>
                    <a:latin typeface="Calibri"/>
                    <a:ea typeface="Calibri"/>
                    <a:cs typeface="Calibri"/>
                    <a:sym typeface="Calibri"/>
                  </a:rPr>
                  <a:t>  </a:t>
                </a:r>
                <a:r>
                  <a:rPr b="1" lang="fr-FR" sz="900">
                    <a:solidFill>
                      <a:schemeClr val="dk1"/>
                    </a:solidFill>
                    <a:latin typeface="Calibri"/>
                    <a:ea typeface="Calibri"/>
                    <a:cs typeface="Calibri"/>
                    <a:sym typeface="Calibri"/>
                  </a:rPr>
                  <a:t>Déposer une mission</a:t>
                </a:r>
                <a:endParaRPr/>
              </a:p>
              <a:p>
                <a:pPr indent="0" lvl="0" marL="0" marR="0" rtl="0" algn="ctr">
                  <a:spcBef>
                    <a:spcPts val="0"/>
                  </a:spcBef>
                  <a:spcAft>
                    <a:spcPts val="0"/>
                  </a:spcAft>
                  <a:buNone/>
                </a:pPr>
                <a:r>
                  <a:rPr b="1" lang="fr-FR" sz="900">
                    <a:solidFill>
                      <a:schemeClr val="dk1"/>
                    </a:solidFill>
                    <a:latin typeface="Calibri"/>
                    <a:ea typeface="Calibri"/>
                    <a:cs typeface="Calibri"/>
                    <a:sym typeface="Calibri"/>
                  </a:rPr>
                  <a:t>ou</a:t>
                </a:r>
                <a:endParaRPr/>
              </a:p>
              <a:p>
                <a:pPr indent="0" lvl="0" marL="0" marR="0" rtl="0" algn="ctr">
                  <a:spcBef>
                    <a:spcPts val="0"/>
                  </a:spcBef>
                  <a:spcAft>
                    <a:spcPts val="0"/>
                  </a:spcAft>
                  <a:buNone/>
                </a:pPr>
                <a:r>
                  <a:rPr b="1" lang="fr-FR" sz="900">
                    <a:solidFill>
                      <a:schemeClr val="dk1"/>
                    </a:solidFill>
                    <a:latin typeface="Calibri"/>
                    <a:ea typeface="Calibri"/>
                    <a:cs typeface="Calibri"/>
                    <a:sym typeface="Calibri"/>
                  </a:rPr>
                  <a:t>S’inscrire comme prestataire</a:t>
                </a:r>
                <a:endParaRPr/>
              </a:p>
            </p:txBody>
          </p:sp>
          <p:sp>
            <p:nvSpPr>
              <p:cNvPr id="196" name="Google Shape;196;p9"/>
              <p:cNvSpPr/>
              <p:nvPr/>
            </p:nvSpPr>
            <p:spPr>
              <a:xfrm>
                <a:off x="0" y="6488667"/>
                <a:ext cx="2202383" cy="411405"/>
              </a:xfrm>
              <a:prstGeom prst="rect">
                <a:avLst/>
              </a:prstGeom>
              <a:solidFill>
                <a:srgbClr val="D8D8D8"/>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600">
                    <a:solidFill>
                      <a:schemeClr val="dk1"/>
                    </a:solidFill>
                    <a:latin typeface="Calibri"/>
                    <a:ea typeface="Calibri"/>
                    <a:cs typeface="Calibri"/>
                    <a:sym typeface="Calibri"/>
                  </a:rPr>
                  <a:t>Paiements sécurisés</a:t>
                </a:r>
                <a:endParaRPr/>
              </a:p>
            </p:txBody>
          </p:sp>
          <p:sp>
            <p:nvSpPr>
              <p:cNvPr id="197" name="Google Shape;197;p9"/>
              <p:cNvSpPr/>
              <p:nvPr/>
            </p:nvSpPr>
            <p:spPr>
              <a:xfrm>
                <a:off x="2786050" y="6488667"/>
                <a:ext cx="2998115" cy="411405"/>
              </a:xfrm>
              <a:prstGeom prst="rect">
                <a:avLst/>
              </a:prstGeom>
              <a:solidFill>
                <a:srgbClr val="D8D8D8"/>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600">
                    <a:solidFill>
                      <a:schemeClr val="dk1"/>
                    </a:solidFill>
                    <a:latin typeface="Calibri"/>
                    <a:ea typeface="Calibri"/>
                    <a:cs typeface="Calibri"/>
                    <a:sym typeface="Calibri"/>
                  </a:rPr>
                  <a:t>Prestataires basés au Gabon</a:t>
                </a:r>
                <a:endParaRPr/>
              </a:p>
            </p:txBody>
          </p:sp>
          <p:sp>
            <p:nvSpPr>
              <p:cNvPr id="198" name="Google Shape;198;p9"/>
              <p:cNvSpPr/>
              <p:nvPr/>
            </p:nvSpPr>
            <p:spPr>
              <a:xfrm>
                <a:off x="6367150" y="6488667"/>
                <a:ext cx="2943096" cy="411405"/>
              </a:xfrm>
              <a:prstGeom prst="rect">
                <a:avLst/>
              </a:prstGeom>
              <a:solidFill>
                <a:srgbClr val="D8D8D8"/>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600">
                    <a:solidFill>
                      <a:schemeClr val="dk1"/>
                    </a:solidFill>
                    <a:latin typeface="Calibri"/>
                    <a:ea typeface="Calibri"/>
                    <a:cs typeface="Calibri"/>
                    <a:sym typeface="Calibri"/>
                  </a:rPr>
                  <a:t>Engagement déontologique</a:t>
                </a:r>
                <a:endParaRPr/>
              </a:p>
            </p:txBody>
          </p:sp>
          <p:sp>
            <p:nvSpPr>
              <p:cNvPr id="199" name="Google Shape;199;p9"/>
              <p:cNvSpPr/>
              <p:nvPr/>
            </p:nvSpPr>
            <p:spPr>
              <a:xfrm>
                <a:off x="-216338" y="3471494"/>
                <a:ext cx="5359841" cy="130901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600">
                    <a:solidFill>
                      <a:schemeClr val="lt1"/>
                    </a:solidFill>
                    <a:latin typeface="Calibri"/>
                    <a:ea typeface="Calibri"/>
                    <a:cs typeface="Calibri"/>
                    <a:sym typeface="Calibri"/>
                  </a:rPr>
                  <a:t>Confiez votre opérationnel à des assistants qualifiées</a:t>
                </a:r>
                <a:endParaRPr/>
              </a:p>
              <a:p>
                <a:pPr indent="0" lvl="0" marL="0" marR="0" rtl="0" algn="ctr">
                  <a:spcBef>
                    <a:spcPts val="0"/>
                  </a:spcBef>
                  <a:spcAft>
                    <a:spcPts val="0"/>
                  </a:spcAft>
                  <a:buNone/>
                </a:pPr>
                <a:r>
                  <a:rPr b="1" lang="fr-FR" sz="1600">
                    <a:solidFill>
                      <a:schemeClr val="lt1"/>
                    </a:solidFill>
                    <a:latin typeface="Calibri"/>
                    <a:ea typeface="Calibri"/>
                    <a:cs typeface="Calibri"/>
                    <a:sym typeface="Calibri"/>
                  </a:rPr>
                  <a:t>Des gérants de  confiance</a:t>
                </a:r>
                <a:endParaRPr/>
              </a:p>
              <a:p>
                <a:pPr indent="0" lvl="0" marL="0" marR="0" rtl="0" algn="ctr">
                  <a:spcBef>
                    <a:spcPts val="0"/>
                  </a:spcBef>
                  <a:spcAft>
                    <a:spcPts val="0"/>
                  </a:spcAft>
                  <a:buNone/>
                </a:pPr>
                <a:r>
                  <a:rPr b="1" lang="fr-FR" sz="1600">
                    <a:solidFill>
                      <a:schemeClr val="lt1"/>
                    </a:solidFill>
                    <a:latin typeface="Calibri"/>
                    <a:ea typeface="Calibri"/>
                    <a:cs typeface="Calibri"/>
                    <a:sym typeface="Calibri"/>
                  </a:rPr>
                  <a:t>Et  concentrez vous sur votre activité principal</a:t>
                </a:r>
                <a:endParaRPr/>
              </a:p>
            </p:txBody>
          </p:sp>
          <p:sp>
            <p:nvSpPr>
              <p:cNvPr id="200" name="Google Shape;200;p9"/>
              <p:cNvSpPr txBox="1"/>
              <p:nvPr/>
            </p:nvSpPr>
            <p:spPr>
              <a:xfrm>
                <a:off x="1571604" y="5159980"/>
                <a:ext cx="2000265" cy="523606"/>
              </a:xfrm>
              <a:prstGeom prst="rect">
                <a:avLst/>
              </a:prstGeom>
              <a:solidFill>
                <a:srgbClr val="FFC000"/>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1200">
                    <a:solidFill>
                      <a:schemeClr val="dk1"/>
                    </a:solidFill>
                    <a:latin typeface="Calibri"/>
                    <a:ea typeface="Calibri"/>
                    <a:cs typeface="Calibri"/>
                    <a:sym typeface="Calibri"/>
                  </a:rPr>
                  <a:t>  </a:t>
                </a:r>
                <a:r>
                  <a:rPr b="1" lang="fr-FR" sz="1000">
                    <a:solidFill>
                      <a:schemeClr val="dk1"/>
                    </a:solidFill>
                    <a:latin typeface="Calibri"/>
                    <a:ea typeface="Calibri"/>
                    <a:cs typeface="Calibri"/>
                    <a:sym typeface="Calibri"/>
                  </a:rPr>
                  <a:t>Votre diagnostic gratuit pour commencer</a:t>
                </a:r>
                <a:endParaRPr/>
              </a:p>
            </p:txBody>
          </p:sp>
          <p:pic>
            <p:nvPicPr>
              <p:cNvPr descr="commerce.jpg" id="201" name="Google Shape;201;p9"/>
              <p:cNvPicPr preferRelativeResize="0"/>
              <p:nvPr/>
            </p:nvPicPr>
            <p:blipFill rotWithShape="1">
              <a:blip r:embed="rId4">
                <a:alphaModFix/>
              </a:blip>
              <a:srcRect b="9090" l="0" r="0" t="0"/>
              <a:stretch/>
            </p:blipFill>
            <p:spPr>
              <a:xfrm>
                <a:off x="5500694" y="1214422"/>
                <a:ext cx="1723210" cy="1143649"/>
              </a:xfrm>
              <a:prstGeom prst="rect">
                <a:avLst/>
              </a:prstGeom>
              <a:noFill/>
              <a:ln>
                <a:noFill/>
              </a:ln>
            </p:spPr>
          </p:pic>
          <p:pic>
            <p:nvPicPr>
              <p:cNvPr descr="communication.jpg" id="202" name="Google Shape;202;p9"/>
              <p:cNvPicPr preferRelativeResize="0"/>
              <p:nvPr/>
            </p:nvPicPr>
            <p:blipFill rotWithShape="1">
              <a:blip r:embed="rId5">
                <a:alphaModFix/>
              </a:blip>
              <a:srcRect b="0" l="0" r="0" t="0"/>
              <a:stretch/>
            </p:blipFill>
            <p:spPr>
              <a:xfrm>
                <a:off x="7429520" y="1142984"/>
                <a:ext cx="1500198" cy="1272709"/>
              </a:xfrm>
              <a:prstGeom prst="rect">
                <a:avLst/>
              </a:prstGeom>
              <a:noFill/>
              <a:ln>
                <a:noFill/>
              </a:ln>
            </p:spPr>
          </p:pic>
          <p:pic>
            <p:nvPicPr>
              <p:cNvPr descr="comptable.jpg" id="203" name="Google Shape;203;p9"/>
              <p:cNvPicPr preferRelativeResize="0"/>
              <p:nvPr/>
            </p:nvPicPr>
            <p:blipFill rotWithShape="1">
              <a:blip r:embed="rId6">
                <a:alphaModFix/>
              </a:blip>
              <a:srcRect b="0" l="0" r="0" t="0"/>
              <a:stretch/>
            </p:blipFill>
            <p:spPr>
              <a:xfrm>
                <a:off x="5357818" y="2571744"/>
                <a:ext cx="1714512" cy="1140930"/>
              </a:xfrm>
              <a:prstGeom prst="rect">
                <a:avLst/>
              </a:prstGeom>
              <a:noFill/>
              <a:ln>
                <a:noFill/>
              </a:ln>
            </p:spPr>
          </p:pic>
          <p:pic>
            <p:nvPicPr>
              <p:cNvPr descr="juridique.jpg" id="204" name="Google Shape;204;p9"/>
              <p:cNvPicPr preferRelativeResize="0"/>
              <p:nvPr/>
            </p:nvPicPr>
            <p:blipFill rotWithShape="1">
              <a:blip r:embed="rId7">
                <a:alphaModFix/>
              </a:blip>
              <a:srcRect b="0" l="0" r="0" t="0"/>
              <a:stretch/>
            </p:blipFill>
            <p:spPr>
              <a:xfrm>
                <a:off x="6429388" y="3857628"/>
                <a:ext cx="1932340" cy="1285884"/>
              </a:xfrm>
              <a:prstGeom prst="rect">
                <a:avLst/>
              </a:prstGeom>
              <a:noFill/>
              <a:ln>
                <a:noFill/>
              </a:ln>
            </p:spPr>
          </p:pic>
          <p:pic>
            <p:nvPicPr>
              <p:cNvPr descr="medicale.jpg" id="205" name="Google Shape;205;p9"/>
              <p:cNvPicPr preferRelativeResize="0"/>
              <p:nvPr/>
            </p:nvPicPr>
            <p:blipFill rotWithShape="1">
              <a:blip r:embed="rId8">
                <a:alphaModFix/>
              </a:blip>
              <a:srcRect b="0" l="0" r="0" t="0"/>
              <a:stretch/>
            </p:blipFill>
            <p:spPr>
              <a:xfrm>
                <a:off x="7297551" y="2571744"/>
                <a:ext cx="1846449" cy="1228728"/>
              </a:xfrm>
              <a:prstGeom prst="rect">
                <a:avLst/>
              </a:prstGeom>
              <a:noFill/>
              <a:ln>
                <a:noFill/>
              </a:ln>
            </p:spPr>
          </p:pic>
        </p:grpSp>
      </p:grpSp>
    </p:spTree>
  </p:cSld>
  <p:clrMapOvr>
    <a:masterClrMapping/>
  </p:clrMapOvr>
</p:sld>
</file>

<file path=ppt/theme/theme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Notes Theme">
  <a:themeElements>
    <a:clrScheme name="Office Notes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2024-02-21T12:39:20Z</dcterms:created>
  <dc:creator>Poste120</dc:creator>
</cp:coreProperties>
</file>