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29" roundtripDataSignature="AMtx7mistnQPKMnv5APXxGKvc4MrbaVjL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3F5BB72-CC44-43E9-B640-30E46873B9A3}">
  <a:tblStyle styleId="{F3F5BB72-CC44-43E9-B640-30E46873B9A3}"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FF3E9"/>
          </a:solidFill>
        </a:fill>
      </a:tcStyle>
    </a:wholeTbl>
    <a:band1H>
      <a:tcTxStyle/>
      <a:tcStyle>
        <a:fill>
          <a:solidFill>
            <a:srgbClr val="DEE7D0"/>
          </a:solidFill>
        </a:fill>
      </a:tcStyle>
    </a:band1H>
    <a:band2H>
      <a:tcTxStyle/>
    </a:band2H>
    <a:band1V>
      <a:tcTxStyle/>
      <a:tcStyle>
        <a:fill>
          <a:solidFill>
            <a:srgbClr val="DEE7D0"/>
          </a:solidFill>
        </a:fill>
      </a:tcStyle>
    </a:band1V>
    <a:band2V>
      <a:tcTxStyle/>
    </a:band2V>
    <a:lastCol>
      <a:tcTxStyle b="on" i="off">
        <a:font>
          <a:latin typeface="Calibri"/>
          <a:ea typeface="Calibri"/>
          <a:cs typeface="Calibri"/>
        </a:font>
        <a:schemeClr val="lt1"/>
      </a:tcTxStyle>
      <a:tcStyle>
        <a:fill>
          <a:solidFill>
            <a:schemeClr val="accent3"/>
          </a:solidFill>
        </a:fill>
      </a:tcStyle>
    </a:lastCol>
    <a:firstCol>
      <a:tcTxStyle b="on" i="off">
        <a:font>
          <a:latin typeface="Calibri"/>
          <a:ea typeface="Calibri"/>
          <a:cs typeface="Calibri"/>
        </a:font>
        <a:schemeClr val="lt1"/>
      </a:tcTxStyle>
      <a:tcStyle>
        <a:fill>
          <a:solidFill>
            <a:schemeClr val="accent3"/>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3"/>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3"/>
          </a:solidFill>
        </a:fill>
      </a:tcStyle>
    </a:firstRow>
    <a:neCell>
      <a:tcTxStyle/>
    </a:neCell>
    <a:nwCell>
      <a:tcTxStyle/>
    </a:nwCell>
  </a:tblStyle>
  <a:tblStyle styleId="{6A469891-57E2-447F-B9B0-A0CB6E7FCBE7}" styleName="Table_1">
    <a:wholeTbl>
      <a:tcTxStyle b="off" i="off">
        <a:font>
          <a:latin typeface="Calibri"/>
          <a:ea typeface="Calibri"/>
          <a:cs typeface="Calibri"/>
        </a:font>
        <a:schemeClr val="dk1"/>
      </a:tcTxStyle>
      <a:tcStyle>
        <a:tcBdr>
          <a:left>
            <a:ln cap="flat" cmpd="sng" w="9525">
              <a:solidFill>
                <a:schemeClr val="accent3"/>
              </a:solidFill>
              <a:prstDash val="solid"/>
              <a:round/>
              <a:headEnd len="sm" w="sm" type="none"/>
              <a:tailEnd len="sm" w="sm" type="none"/>
            </a:ln>
          </a:left>
          <a:right>
            <a:ln cap="flat" cmpd="sng" w="9525">
              <a:solidFill>
                <a:schemeClr val="accent3"/>
              </a:solidFill>
              <a:prstDash val="solid"/>
              <a:round/>
              <a:headEnd len="sm" w="sm" type="none"/>
              <a:tailEnd len="sm" w="sm" type="none"/>
            </a:ln>
          </a:right>
          <a:top>
            <a:ln cap="flat" cmpd="sng" w="9525">
              <a:solidFill>
                <a:schemeClr val="accent3"/>
              </a:solidFill>
              <a:prstDash val="solid"/>
              <a:round/>
              <a:headEnd len="sm" w="sm" type="none"/>
              <a:tailEnd len="sm" w="sm" type="none"/>
            </a:ln>
          </a:top>
          <a:bottom>
            <a:ln cap="flat" cmpd="sng" w="9525">
              <a:solidFill>
                <a:schemeClr val="accent3"/>
              </a:solidFill>
              <a:prstDash val="solid"/>
              <a:round/>
              <a:headEnd len="sm" w="sm" type="none"/>
              <a:tailEnd len="sm" w="sm" type="none"/>
            </a:ln>
          </a:bottom>
          <a:insideH>
            <a:ln cap="flat" cmpd="sng" w="9525">
              <a:solidFill>
                <a:schemeClr val="accent3"/>
              </a:solidFill>
              <a:prstDash val="solid"/>
              <a:round/>
              <a:headEnd len="sm" w="sm" type="none"/>
              <a:tailEnd len="sm" w="sm" type="none"/>
            </a:ln>
          </a:insideH>
          <a:insideV>
            <a:ln cap="flat" cmpd="sng" w="9525">
              <a:solidFill>
                <a:schemeClr val="accent3"/>
              </a:solidFill>
              <a:prstDash val="solid"/>
              <a:round/>
              <a:headEnd len="sm" w="sm" type="none"/>
              <a:tailEnd len="sm" w="sm" type="none"/>
            </a:ln>
          </a:insideV>
        </a:tcBdr>
        <a:fill>
          <a:solidFill>
            <a:srgbClr val="FFFFFF">
              <a:alpha val="0"/>
            </a:srgbClr>
          </a:solidFill>
        </a:fill>
      </a:tcStyle>
    </a:wholeTbl>
    <a:band1H>
      <a:tcTxStyle/>
      <a:tcStyle>
        <a:fill>
          <a:solidFill>
            <a:schemeClr val="accent3">
              <a:alpha val="40000"/>
            </a:schemeClr>
          </a:solidFill>
        </a:fill>
      </a:tcStyle>
    </a:band1H>
    <a:band2H>
      <a:tcTxStyle/>
    </a:band2H>
    <a:band1V>
      <a:tcTxStyle/>
      <a:tcStyle>
        <a:tcBdr>
          <a:top>
            <a:ln cap="flat" cmpd="sng" w="9525">
              <a:solidFill>
                <a:schemeClr val="accent3"/>
              </a:solidFill>
              <a:prstDash val="solid"/>
              <a:round/>
              <a:headEnd len="sm" w="sm" type="none"/>
              <a:tailEnd len="sm" w="sm" type="none"/>
            </a:ln>
          </a:top>
          <a:bottom>
            <a:ln cap="flat" cmpd="sng" w="9525">
              <a:solidFill>
                <a:schemeClr val="accent3"/>
              </a:solidFill>
              <a:prstDash val="solid"/>
              <a:round/>
              <a:headEnd len="sm" w="sm" type="none"/>
              <a:tailEnd len="sm" w="sm" type="none"/>
            </a:ln>
          </a:bottom>
        </a:tcBdr>
        <a:fill>
          <a:solidFill>
            <a:schemeClr val="accent3">
              <a:alpha val="40000"/>
            </a:schemeClr>
          </a:solidFill>
        </a:fill>
      </a:tcStyle>
    </a:band1V>
    <a:band2V>
      <a:tcTxStyle/>
    </a:band2V>
    <a:lastCol>
      <a:tcTxStyle b="on" i="off"/>
      <a:tcStyle>
        <a:tcBdr>
          <a:left>
            <a:ln cap="flat" cmpd="sng" w="9525">
              <a:solidFill>
                <a:schemeClr val="accent3"/>
              </a:solidFill>
              <a:prstDash val="solid"/>
              <a:round/>
              <a:headEnd len="sm" w="sm" type="none"/>
              <a:tailEnd len="sm" w="sm" type="none"/>
            </a:ln>
          </a:left>
          <a:right>
            <a:ln cap="flat" cmpd="sng" w="9525">
              <a:solidFill>
                <a:schemeClr val="accent3"/>
              </a:solidFill>
              <a:prstDash val="solid"/>
              <a:round/>
              <a:headEnd len="sm" w="sm" type="none"/>
              <a:tailEnd len="sm" w="sm" type="none"/>
            </a:ln>
          </a:right>
          <a:top>
            <a:ln cap="flat" cmpd="sng" w="9525">
              <a:solidFill>
                <a:schemeClr val="accent3"/>
              </a:solidFill>
              <a:prstDash val="solid"/>
              <a:round/>
              <a:headEnd len="sm" w="sm" type="none"/>
              <a:tailEnd len="sm" w="sm" type="none"/>
            </a:ln>
          </a:top>
          <a:bottom>
            <a:ln cap="flat" cmpd="sng" w="9525">
              <a:solidFill>
                <a:schemeClr val="accent3"/>
              </a:solidFill>
              <a:prstDash val="solid"/>
              <a:round/>
              <a:headEnd len="sm" w="sm" type="none"/>
              <a:tailEnd len="sm" w="sm" type="none"/>
            </a:ln>
          </a:bottom>
          <a:insideH>
            <a:ln cap="flat" cmpd="sng" w="9525">
              <a:solidFill>
                <a:schemeClr val="accent3"/>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tcStyle>
    </a:lastCol>
    <a:firstCol>
      <a:tcTxStyle b="on" i="off"/>
      <a:tcStyle>
        <a:tcBdr>
          <a:left>
            <a:ln cap="flat" cmpd="sng" w="9525">
              <a:solidFill>
                <a:schemeClr val="accent3"/>
              </a:solidFill>
              <a:prstDash val="solid"/>
              <a:round/>
              <a:headEnd len="sm" w="sm" type="none"/>
              <a:tailEnd len="sm" w="sm" type="none"/>
            </a:ln>
          </a:left>
          <a:right>
            <a:ln cap="flat" cmpd="sng" w="9525">
              <a:solidFill>
                <a:schemeClr val="accent3"/>
              </a:solidFill>
              <a:prstDash val="solid"/>
              <a:round/>
              <a:headEnd len="sm" w="sm" type="none"/>
              <a:tailEnd len="sm" w="sm" type="none"/>
            </a:ln>
          </a:right>
          <a:top>
            <a:ln cap="flat" cmpd="sng" w="9525">
              <a:solidFill>
                <a:schemeClr val="accent3"/>
              </a:solidFill>
              <a:prstDash val="solid"/>
              <a:round/>
              <a:headEnd len="sm" w="sm" type="none"/>
              <a:tailEnd len="sm" w="sm" type="none"/>
            </a:ln>
          </a:top>
          <a:bottom>
            <a:ln cap="flat" cmpd="sng" w="9525">
              <a:solidFill>
                <a:schemeClr val="accent3"/>
              </a:solidFill>
              <a:prstDash val="solid"/>
              <a:round/>
              <a:headEnd len="sm" w="sm" type="none"/>
              <a:tailEnd len="sm" w="sm" type="none"/>
            </a:ln>
          </a:bottom>
          <a:insideH>
            <a:ln cap="flat" cmpd="sng" w="9525">
              <a:solidFill>
                <a:schemeClr val="accent3"/>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tcStyle>
    </a:firstCol>
    <a:lastRow>
      <a:tcTxStyle b="on" i="off"/>
      <a:tcStyle>
        <a:tcBdr>
          <a:left>
            <a:ln cap="flat" cmpd="sng" w="9525">
              <a:solidFill>
                <a:schemeClr val="accent3"/>
              </a:solidFill>
              <a:prstDash val="solid"/>
              <a:round/>
              <a:headEnd len="sm" w="sm" type="none"/>
              <a:tailEnd len="sm" w="sm" type="none"/>
            </a:ln>
          </a:left>
          <a:right>
            <a:ln cap="flat" cmpd="sng" w="9525">
              <a:solidFill>
                <a:schemeClr val="accent3"/>
              </a:solidFill>
              <a:prstDash val="solid"/>
              <a:round/>
              <a:headEnd len="sm" w="sm" type="none"/>
              <a:tailEnd len="sm" w="sm" type="none"/>
            </a:ln>
          </a:right>
          <a:top>
            <a:ln cap="flat" cmpd="sng" w="9525">
              <a:solidFill>
                <a:schemeClr val="accent3"/>
              </a:solidFill>
              <a:prstDash val="solid"/>
              <a:round/>
              <a:headEnd len="sm" w="sm" type="none"/>
              <a:tailEnd len="sm" w="sm" type="none"/>
            </a:ln>
          </a:top>
          <a:bottom>
            <a:ln cap="flat" cmpd="sng" w="9525">
              <a:solidFill>
                <a:schemeClr val="accent3"/>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lastRow>
    <a:seCell>
      <a:tcTxStyle/>
    </a:seCell>
    <a:swCell>
      <a:tcTxStyle/>
    </a:swCell>
    <a:firstRow>
      <a:tcTxStyle b="on" i="off">
        <a:font>
          <a:latin typeface="Calibri"/>
          <a:ea typeface="Calibri"/>
          <a:cs typeface="Calibri"/>
        </a:font>
        <a:schemeClr val="lt1"/>
      </a:tcTxStyle>
      <a:tcStyle>
        <a:tcBdr>
          <a:left>
            <a:ln cap="flat" cmpd="sng" w="9525">
              <a:solidFill>
                <a:schemeClr val="accent3"/>
              </a:solidFill>
              <a:prstDash val="solid"/>
              <a:round/>
              <a:headEnd len="sm" w="sm" type="none"/>
              <a:tailEnd len="sm" w="sm" type="none"/>
            </a:ln>
          </a:left>
          <a:right>
            <a:ln cap="flat" cmpd="sng" w="9525">
              <a:solidFill>
                <a:schemeClr val="accent3"/>
              </a:solidFill>
              <a:prstDash val="solid"/>
              <a:round/>
              <a:headEnd len="sm" w="sm" type="none"/>
              <a:tailEnd len="sm" w="sm" type="none"/>
            </a:ln>
          </a:right>
          <a:top>
            <a:ln cap="flat" cmpd="sng" w="9525">
              <a:solidFill>
                <a:schemeClr val="accent3"/>
              </a:solidFill>
              <a:prstDash val="solid"/>
              <a:round/>
              <a:headEnd len="sm" w="sm" type="none"/>
              <a:tailEnd len="sm" w="sm" type="none"/>
            </a:ln>
          </a:top>
          <a:bottom>
            <a:ln cap="flat" cmpd="sng" w="9525">
              <a:solidFill>
                <a:schemeClr val="lt1"/>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chemeClr val="accent3"/>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customschemas.google.com/relationships/presentationmetadata" Target="metadata"/><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r">
              <a:spcBef>
                <a:spcPts val="0"/>
              </a:spcBef>
              <a:spcAft>
                <a:spcPts val="0"/>
              </a:spcAft>
              <a:buNone/>
            </a:pPr>
            <a:r>
              <a:rPr b="0" i="0" lang="fr-FR" sz="1200" u="none" cap="none" strike="noStrike">
                <a:solidFill>
                  <a:schemeClr val="dk1"/>
                </a:solidFill>
                <a:latin typeface="Calibri"/>
                <a:ea typeface="Calibri"/>
                <a:cs typeface="Calibri"/>
                <a:sym typeface="Calibri"/>
              </a:rPr>
              <a:t>#</a:t>
            </a:r>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8" name="Google Shape;208;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0" name="Google Shape;240;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1" name="Google Shape;251;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2" name="Google Shape;262;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6" name="Google Shape;276;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7" name="Google Shape;287;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8" name="Google Shape;298;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9" name="Google Shape;309;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0" name="Google Shape;320;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1" name="Google Shape;331;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8" name="Google Shape;348;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8" name="Google Shape;358;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6" name="Google Shape;126;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15" name="Shape 15"/>
        <p:cNvGrpSpPr/>
        <p:nvPr/>
      </p:nvGrpSpPr>
      <p:grpSpPr>
        <a:xfrm>
          <a:off x="0" y="0"/>
          <a:ext cx="0" cy="0"/>
          <a:chOff x="0" y="0"/>
          <a:chExt cx="0" cy="0"/>
        </a:xfrm>
      </p:grpSpPr>
      <p:sp>
        <p:nvSpPr>
          <p:cNvPr id="16" name="Google Shape;16;p2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72" name="Shape 72"/>
        <p:cNvGrpSpPr/>
        <p:nvPr/>
      </p:nvGrpSpPr>
      <p:grpSpPr>
        <a:xfrm>
          <a:off x="0" y="0"/>
          <a:ext cx="0" cy="0"/>
          <a:chOff x="0" y="0"/>
          <a:chExt cx="0" cy="0"/>
        </a:xfrm>
      </p:grpSpPr>
      <p:sp>
        <p:nvSpPr>
          <p:cNvPr id="73" name="Google Shape;73;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3"/>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3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78" name="Shape 78"/>
        <p:cNvGrpSpPr/>
        <p:nvPr/>
      </p:nvGrpSpPr>
      <p:grpSpPr>
        <a:xfrm>
          <a:off x="0" y="0"/>
          <a:ext cx="0" cy="0"/>
          <a:chOff x="0" y="0"/>
          <a:chExt cx="0" cy="0"/>
        </a:xfrm>
      </p:grpSpPr>
      <p:sp>
        <p:nvSpPr>
          <p:cNvPr id="79" name="Google Shape;79;p34"/>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4"/>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3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21" name="Shape 21"/>
        <p:cNvGrpSpPr/>
        <p:nvPr/>
      </p:nvGrpSpPr>
      <p:grpSpPr>
        <a:xfrm>
          <a:off x="0" y="0"/>
          <a:ext cx="0" cy="0"/>
          <a:chOff x="0" y="0"/>
          <a:chExt cx="0" cy="0"/>
        </a:xfrm>
      </p:grpSpPr>
      <p:sp>
        <p:nvSpPr>
          <p:cNvPr id="22" name="Google Shape;22;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25" name="Shape 25"/>
        <p:cNvGrpSpPr/>
        <p:nvPr/>
      </p:nvGrpSpPr>
      <p:grpSpPr>
        <a:xfrm>
          <a:off x="0" y="0"/>
          <a:ext cx="0" cy="0"/>
          <a:chOff x="0" y="0"/>
          <a:chExt cx="0" cy="0"/>
        </a:xfrm>
      </p:grpSpPr>
      <p:sp>
        <p:nvSpPr>
          <p:cNvPr id="26" name="Google Shape;26;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2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spTree>
      <p:nvGrpSpPr>
        <p:cNvPr id="31" name="Shape 31"/>
        <p:cNvGrpSpPr/>
        <p:nvPr/>
      </p:nvGrpSpPr>
      <p:grpSpPr>
        <a:xfrm>
          <a:off x="0" y="0"/>
          <a:ext cx="0" cy="0"/>
          <a:chOff x="0" y="0"/>
          <a:chExt cx="0" cy="0"/>
        </a:xfrm>
      </p:grpSpPr>
      <p:sp>
        <p:nvSpPr>
          <p:cNvPr id="32" name="Google Shape;32;p2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2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4" name="Google Shape;34;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37" name="Shape 37"/>
        <p:cNvGrpSpPr/>
        <p:nvPr/>
      </p:nvGrpSpPr>
      <p:grpSpPr>
        <a:xfrm>
          <a:off x="0" y="0"/>
          <a:ext cx="0" cy="0"/>
          <a:chOff x="0" y="0"/>
          <a:chExt cx="0" cy="0"/>
        </a:xfrm>
      </p:grpSpPr>
      <p:sp>
        <p:nvSpPr>
          <p:cNvPr id="38" name="Google Shape;38;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2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0" name="Google Shape;40;p28"/>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1" name="Google Shape;41;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44" name="Shape 44"/>
        <p:cNvGrpSpPr/>
        <p:nvPr/>
      </p:nvGrpSpPr>
      <p:grpSpPr>
        <a:xfrm>
          <a:off x="0" y="0"/>
          <a:ext cx="0" cy="0"/>
          <a:chOff x="0" y="0"/>
          <a:chExt cx="0" cy="0"/>
        </a:xfrm>
      </p:grpSpPr>
      <p:sp>
        <p:nvSpPr>
          <p:cNvPr id="45" name="Google Shape;45;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2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7" name="Google Shape;47;p2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8" name="Google Shape;48;p2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9" name="Google Shape;49;p2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0" name="Google Shape;50;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53" name="Shape 53"/>
        <p:cNvGrpSpPr/>
        <p:nvPr/>
      </p:nvGrpSpPr>
      <p:grpSpPr>
        <a:xfrm>
          <a:off x="0" y="0"/>
          <a:ext cx="0" cy="0"/>
          <a:chOff x="0" y="0"/>
          <a:chExt cx="0" cy="0"/>
        </a:xfrm>
      </p:grpSpPr>
      <p:sp>
        <p:nvSpPr>
          <p:cNvPr id="54" name="Google Shape;54;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58" name="Shape 58"/>
        <p:cNvGrpSpPr/>
        <p:nvPr/>
      </p:nvGrpSpPr>
      <p:grpSpPr>
        <a:xfrm>
          <a:off x="0" y="0"/>
          <a:ext cx="0" cy="0"/>
          <a:chOff x="0" y="0"/>
          <a:chExt cx="0" cy="0"/>
        </a:xfrm>
      </p:grpSpPr>
      <p:sp>
        <p:nvSpPr>
          <p:cNvPr id="59" name="Google Shape;59;p3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3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spTree>
      <p:nvGrpSpPr>
        <p:cNvPr id="65" name="Shape 65"/>
        <p:cNvGrpSpPr/>
        <p:nvPr/>
      </p:nvGrpSpPr>
      <p:grpSpPr>
        <a:xfrm>
          <a:off x="0" y="0"/>
          <a:ext cx="0" cy="0"/>
          <a:chOff x="0" y="0"/>
          <a:chExt cx="0" cy="0"/>
        </a:xfrm>
      </p:grpSpPr>
      <p:sp>
        <p:nvSpPr>
          <p:cNvPr id="66" name="Google Shape;66;p3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2"/>
          <p:cNvSpPr/>
          <p:nvPr>
            <p:ph idx="2" type="pic"/>
          </p:nvPr>
        </p:nvSpPr>
        <p:spPr>
          <a:xfrm>
            <a:off x="1792288" y="612775"/>
            <a:ext cx="5486400" cy="4114800"/>
          </a:xfrm>
          <a:prstGeom prst="rect">
            <a:avLst/>
          </a:prstGeom>
          <a:noFill/>
          <a:ln>
            <a:noFill/>
          </a:ln>
        </p:spPr>
      </p:sp>
      <p:sp>
        <p:nvSpPr>
          <p:cNvPr id="68" name="Google Shape;68;p3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3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81960"/>
          </a:srgbClr>
        </a:solidFill>
      </p:bgPr>
    </p:bg>
    <p:spTree>
      <p:nvGrpSpPr>
        <p:cNvPr id="9" name="Shape 9"/>
        <p:cNvGrpSpPr/>
        <p:nvPr/>
      </p:nvGrpSpPr>
      <p:grpSpPr>
        <a:xfrm>
          <a:off x="0" y="0"/>
          <a:ext cx="0" cy="0"/>
          <a:chOff x="0" y="0"/>
          <a:chExt cx="0" cy="0"/>
        </a:xfrm>
      </p:grpSpPr>
      <p:sp>
        <p:nvSpPr>
          <p:cNvPr id="10" name="Google Shape;10;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jp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5.png"/><Relationship Id="rId4" Type="http://schemas.openxmlformats.org/officeDocument/2006/relationships/image" Target="../media/image13.jpg"/><Relationship Id="rId5" Type="http://schemas.openxmlformats.org/officeDocument/2006/relationships/image" Target="../media/image1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7.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5.pn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png"/><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5.png"/><Relationship Id="rId4" Type="http://schemas.openxmlformats.org/officeDocument/2006/relationships/image" Target="../media/image5.png"/><Relationship Id="rId5" Type="http://schemas.openxmlformats.org/officeDocument/2006/relationships/image" Target="../media/image16.jpg"/><Relationship Id="rId6" Type="http://schemas.openxmlformats.org/officeDocument/2006/relationships/image" Target="../media/image1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 Id="rId4" Type="http://schemas.openxmlformats.org/officeDocument/2006/relationships/image" Target="../media/image9.jpg"/><Relationship Id="rId5" Type="http://schemas.openxmlformats.org/officeDocument/2006/relationships/image" Target="../media/image7.jpg"/><Relationship Id="rId6" Type="http://schemas.openxmlformats.org/officeDocument/2006/relationships/image" Target="../media/image6.jpg"/><Relationship Id="rId7" Type="http://schemas.openxmlformats.org/officeDocument/2006/relationships/image" Target="../media/image18.jpg"/><Relationship Id="rId8"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94901"/>
          </a:srgbClr>
        </a:solidFill>
      </p:bgPr>
    </p:bg>
    <p:spTree>
      <p:nvGrpSpPr>
        <p:cNvPr id="88" name="Shape 88"/>
        <p:cNvGrpSpPr/>
        <p:nvPr/>
      </p:nvGrpSpPr>
      <p:grpSpPr>
        <a:xfrm>
          <a:off x="0" y="0"/>
          <a:ext cx="0" cy="0"/>
          <a:chOff x="0" y="0"/>
          <a:chExt cx="0" cy="0"/>
        </a:xfrm>
      </p:grpSpPr>
      <p:cxnSp>
        <p:nvCxnSpPr>
          <p:cNvPr id="89" name="Google Shape;89;p1"/>
          <p:cNvCxnSpPr/>
          <p:nvPr/>
        </p:nvCxnSpPr>
        <p:spPr>
          <a:xfrm>
            <a:off x="1547664" y="6453336"/>
            <a:ext cx="7596336" cy="0"/>
          </a:xfrm>
          <a:prstGeom prst="straightConnector1">
            <a:avLst/>
          </a:prstGeom>
          <a:noFill/>
          <a:ln cap="flat" cmpd="sng" w="38100">
            <a:solidFill>
              <a:srgbClr val="FFCC00"/>
            </a:solidFill>
            <a:prstDash val="solid"/>
            <a:round/>
            <a:headEnd len="sm" w="sm" type="none"/>
            <a:tailEnd len="sm" w="sm" type="none"/>
          </a:ln>
        </p:spPr>
      </p:cxnSp>
      <p:sp>
        <p:nvSpPr>
          <p:cNvPr id="90" name="Google Shape;90;p1"/>
          <p:cNvSpPr/>
          <p:nvPr/>
        </p:nvSpPr>
        <p:spPr>
          <a:xfrm>
            <a:off x="571472" y="1000108"/>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91" name="Google Shape;91;p1"/>
          <p:cNvPicPr preferRelativeResize="0"/>
          <p:nvPr/>
        </p:nvPicPr>
        <p:blipFill rotWithShape="1">
          <a:blip r:embed="rId3">
            <a:alphaModFix/>
          </a:blip>
          <a:srcRect b="0" l="0" r="0" t="0"/>
          <a:stretch/>
        </p:blipFill>
        <p:spPr>
          <a:xfrm>
            <a:off x="2857488" y="1000108"/>
            <a:ext cx="3574142" cy="3429000"/>
          </a:xfrm>
          <a:prstGeom prst="rect">
            <a:avLst/>
          </a:prstGeom>
          <a:noFill/>
          <a:ln>
            <a:noFill/>
          </a:ln>
        </p:spPr>
      </p:pic>
      <p:sp>
        <p:nvSpPr>
          <p:cNvPr id="92" name="Google Shape;92;p1"/>
          <p:cNvSpPr txBox="1"/>
          <p:nvPr/>
        </p:nvSpPr>
        <p:spPr>
          <a:xfrm>
            <a:off x="285720" y="4500570"/>
            <a:ext cx="8643998" cy="156966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fr-FR" sz="3200" u="none" cap="none" strike="noStrike">
                <a:solidFill>
                  <a:srgbClr val="FFCC00"/>
                </a:solidFill>
                <a:latin typeface="Calibri"/>
                <a:ea typeface="Calibri"/>
                <a:cs typeface="Calibri"/>
                <a:sym typeface="Calibri"/>
              </a:rPr>
              <a:t>L’ELITE DES ASSSISTANTS </a:t>
            </a:r>
            <a:endParaRPr/>
          </a:p>
          <a:p>
            <a:pPr indent="0" lvl="0" marL="0" marR="0" rtl="0" algn="ctr">
              <a:spcBef>
                <a:spcPts val="0"/>
              </a:spcBef>
              <a:spcAft>
                <a:spcPts val="0"/>
              </a:spcAft>
              <a:buNone/>
            </a:pPr>
            <a:r>
              <a:rPr b="0" i="0" lang="fr-FR" sz="3200" u="none" cap="none" strike="noStrike">
                <a:solidFill>
                  <a:srgbClr val="FFCC00"/>
                </a:solidFill>
                <a:latin typeface="Calibri"/>
                <a:ea typeface="Calibri"/>
                <a:cs typeface="Calibri"/>
                <a:sym typeface="Calibri"/>
              </a:rPr>
              <a:t>ET GERANTS DE COMMERCE </a:t>
            </a:r>
            <a:endParaRPr/>
          </a:p>
          <a:p>
            <a:pPr indent="0" lvl="0" marL="0" marR="0" rtl="0" algn="ctr">
              <a:spcBef>
                <a:spcPts val="0"/>
              </a:spcBef>
              <a:spcAft>
                <a:spcPts val="0"/>
              </a:spcAft>
              <a:buNone/>
            </a:pPr>
            <a:r>
              <a:rPr b="1" i="0" lang="fr-FR" sz="3200" u="none" cap="none" strike="noStrike">
                <a:solidFill>
                  <a:srgbClr val="FFCC00"/>
                </a:solidFill>
                <a:latin typeface="Calibri"/>
                <a:ea typeface="Calibri"/>
                <a:cs typeface="Calibri"/>
                <a:sym typeface="Calibri"/>
              </a:rPr>
              <a:t>EN QUELQUES CLICS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44705"/>
          </a:srgbClr>
        </a:solidFill>
      </p:bgPr>
    </p:bg>
    <p:spTree>
      <p:nvGrpSpPr>
        <p:cNvPr id="209" name="Shape 209"/>
        <p:cNvGrpSpPr/>
        <p:nvPr/>
      </p:nvGrpSpPr>
      <p:grpSpPr>
        <a:xfrm>
          <a:off x="0" y="0"/>
          <a:ext cx="0" cy="0"/>
          <a:chOff x="0" y="0"/>
          <a:chExt cx="0" cy="0"/>
        </a:xfrm>
      </p:grpSpPr>
      <p:sp>
        <p:nvSpPr>
          <p:cNvPr id="210" name="Google Shape;210;p10"/>
          <p:cNvSpPr/>
          <p:nvPr/>
        </p:nvSpPr>
        <p:spPr>
          <a:xfrm>
            <a:off x="0" y="6453336"/>
            <a:ext cx="8244408" cy="404664"/>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1" name="Google Shape;211;p10"/>
          <p:cNvSpPr/>
          <p:nvPr/>
        </p:nvSpPr>
        <p:spPr>
          <a:xfrm>
            <a:off x="8100392" y="260648"/>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2" name="Google Shape;212;p10"/>
          <p:cNvSpPr txBox="1"/>
          <p:nvPr/>
        </p:nvSpPr>
        <p:spPr>
          <a:xfrm>
            <a:off x="179512" y="404665"/>
            <a:ext cx="7776864" cy="523220"/>
          </a:xfrm>
          <a:prstGeom prst="rect">
            <a:avLst/>
          </a:prstGeom>
          <a:solidFill>
            <a:srgbClr val="10253F">
              <a:alpha val="75686"/>
            </a:srgbClr>
          </a:solidFill>
          <a:ln>
            <a:noFill/>
          </a:ln>
          <a:effectLst>
            <a:outerShdw blurRad="76200" kx="-800400" rotWithShape="0" algn="bl" dir="2700000" dist="12700" sy="-23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fr-FR" sz="2800">
                <a:solidFill>
                  <a:srgbClr val="FFCC00"/>
                </a:solidFill>
                <a:latin typeface="Arial"/>
                <a:ea typeface="Arial"/>
                <a:cs typeface="Arial"/>
                <a:sym typeface="Arial"/>
              </a:rPr>
              <a:t>LE MARCHE- La taille</a:t>
            </a:r>
            <a:endParaRPr/>
          </a:p>
        </p:txBody>
      </p:sp>
      <p:pic>
        <p:nvPicPr>
          <p:cNvPr id="213" name="Google Shape;213;p10"/>
          <p:cNvPicPr preferRelativeResize="0"/>
          <p:nvPr/>
        </p:nvPicPr>
        <p:blipFill rotWithShape="1">
          <a:blip r:embed="rId3">
            <a:alphaModFix/>
          </a:blip>
          <a:srcRect b="0" l="0" r="0" t="0"/>
          <a:stretch/>
        </p:blipFill>
        <p:spPr>
          <a:xfrm>
            <a:off x="8286712" y="6035525"/>
            <a:ext cx="857288" cy="822475"/>
          </a:xfrm>
          <a:prstGeom prst="rect">
            <a:avLst/>
          </a:prstGeom>
          <a:noFill/>
          <a:ln>
            <a:noFill/>
          </a:ln>
        </p:spPr>
      </p:pic>
      <p:grpSp>
        <p:nvGrpSpPr>
          <p:cNvPr id="214" name="Google Shape;214;p10"/>
          <p:cNvGrpSpPr/>
          <p:nvPr/>
        </p:nvGrpSpPr>
        <p:grpSpPr>
          <a:xfrm>
            <a:off x="785786" y="1500174"/>
            <a:ext cx="6143668" cy="4429156"/>
            <a:chOff x="428596" y="1500174"/>
            <a:chExt cx="6215106" cy="4572032"/>
          </a:xfrm>
        </p:grpSpPr>
        <p:sp>
          <p:nvSpPr>
            <p:cNvPr id="215" name="Google Shape;215;p10"/>
            <p:cNvSpPr/>
            <p:nvPr/>
          </p:nvSpPr>
          <p:spPr>
            <a:xfrm>
              <a:off x="2285984" y="1500174"/>
              <a:ext cx="4357718" cy="4572032"/>
            </a:xfrm>
            <a:prstGeom prst="ellipse">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6" name="Google Shape;216;p10"/>
            <p:cNvSpPr txBox="1"/>
            <p:nvPr/>
          </p:nvSpPr>
          <p:spPr>
            <a:xfrm>
              <a:off x="3000364" y="1643050"/>
              <a:ext cx="2857520" cy="53860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1800">
                  <a:solidFill>
                    <a:schemeClr val="dk1"/>
                  </a:solidFill>
                  <a:latin typeface="Calibri"/>
                  <a:ea typeface="Calibri"/>
                  <a:cs typeface="Calibri"/>
                  <a:sym typeface="Calibri"/>
                </a:rPr>
                <a:t>88.549</a:t>
              </a:r>
              <a:endParaRPr/>
            </a:p>
            <a:p>
              <a:pPr indent="0" lvl="0" marL="0" marR="0" rtl="0" algn="ctr">
                <a:spcBef>
                  <a:spcPts val="0"/>
                </a:spcBef>
                <a:spcAft>
                  <a:spcPts val="0"/>
                </a:spcAft>
                <a:buNone/>
              </a:pPr>
              <a:r>
                <a:rPr b="1" lang="fr-FR" sz="1100">
                  <a:solidFill>
                    <a:schemeClr val="dk1"/>
                  </a:solidFill>
                  <a:latin typeface="Calibri"/>
                  <a:ea typeface="Calibri"/>
                  <a:cs typeface="Calibri"/>
                  <a:sym typeface="Calibri"/>
                </a:rPr>
                <a:t>localisées</a:t>
              </a:r>
              <a:endParaRPr/>
            </a:p>
          </p:txBody>
        </p:sp>
        <p:sp>
          <p:nvSpPr>
            <p:cNvPr id="217" name="Google Shape;217;p10"/>
            <p:cNvSpPr/>
            <p:nvPr/>
          </p:nvSpPr>
          <p:spPr>
            <a:xfrm>
              <a:off x="2714612" y="2214554"/>
              <a:ext cx="3571900" cy="3786214"/>
            </a:xfrm>
            <a:prstGeom prst="ellipse">
              <a:avLst/>
            </a:prstGeom>
            <a:solidFill>
              <a:srgbClr val="8CB3E3"/>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8" name="Google Shape;218;p10"/>
            <p:cNvSpPr txBox="1"/>
            <p:nvPr/>
          </p:nvSpPr>
          <p:spPr>
            <a:xfrm>
              <a:off x="3714744" y="2357430"/>
              <a:ext cx="1428760" cy="53860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1800">
                  <a:solidFill>
                    <a:schemeClr val="dk1"/>
                  </a:solidFill>
                  <a:latin typeface="Calibri"/>
                  <a:ea typeface="Calibri"/>
                  <a:cs typeface="Calibri"/>
                  <a:sym typeface="Calibri"/>
                </a:rPr>
                <a:t>66.662</a:t>
              </a:r>
              <a:endParaRPr/>
            </a:p>
            <a:p>
              <a:pPr indent="0" lvl="0" marL="0" marR="0" rtl="0" algn="ctr">
                <a:spcBef>
                  <a:spcPts val="0"/>
                </a:spcBef>
                <a:spcAft>
                  <a:spcPts val="0"/>
                </a:spcAft>
                <a:buNone/>
              </a:pPr>
              <a:r>
                <a:rPr b="1" lang="fr-FR" sz="1100">
                  <a:solidFill>
                    <a:schemeClr val="dk1"/>
                  </a:solidFill>
                  <a:latin typeface="Calibri"/>
                  <a:ea typeface="Calibri"/>
                  <a:cs typeface="Calibri"/>
                  <a:sym typeface="Calibri"/>
                </a:rPr>
                <a:t>en activité</a:t>
              </a:r>
              <a:endParaRPr/>
            </a:p>
          </p:txBody>
        </p:sp>
        <p:sp>
          <p:nvSpPr>
            <p:cNvPr id="219" name="Google Shape;219;p10"/>
            <p:cNvSpPr/>
            <p:nvPr/>
          </p:nvSpPr>
          <p:spPr>
            <a:xfrm>
              <a:off x="3214678" y="3357562"/>
              <a:ext cx="2500330" cy="2643206"/>
            </a:xfrm>
            <a:prstGeom prst="ellipse">
              <a:avLst/>
            </a:prstGeom>
            <a:solidFill>
              <a:srgbClr val="92CCDC"/>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0" name="Google Shape;220;p10"/>
            <p:cNvSpPr txBox="1"/>
            <p:nvPr/>
          </p:nvSpPr>
          <p:spPr>
            <a:xfrm>
              <a:off x="4143372" y="3429000"/>
              <a:ext cx="1214446" cy="53860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1800">
                  <a:solidFill>
                    <a:schemeClr val="dk1"/>
                  </a:solidFill>
                  <a:latin typeface="Calibri"/>
                  <a:ea typeface="Calibri"/>
                  <a:cs typeface="Calibri"/>
                  <a:sym typeface="Calibri"/>
                </a:rPr>
                <a:t>24.761</a:t>
              </a:r>
              <a:endParaRPr/>
            </a:p>
            <a:p>
              <a:pPr indent="0" lvl="0" marL="0" marR="0" rtl="0" algn="ctr">
                <a:spcBef>
                  <a:spcPts val="0"/>
                </a:spcBef>
                <a:spcAft>
                  <a:spcPts val="0"/>
                </a:spcAft>
                <a:buNone/>
              </a:pPr>
              <a:r>
                <a:rPr b="1" lang="fr-FR" sz="1100">
                  <a:solidFill>
                    <a:schemeClr val="dk1"/>
                  </a:solidFill>
                  <a:latin typeface="Calibri"/>
                  <a:ea typeface="Calibri"/>
                  <a:cs typeface="Calibri"/>
                  <a:sym typeface="Calibri"/>
                </a:rPr>
                <a:t>formalisés</a:t>
              </a:r>
              <a:endParaRPr/>
            </a:p>
          </p:txBody>
        </p:sp>
        <p:sp>
          <p:nvSpPr>
            <p:cNvPr id="221" name="Google Shape;221;p10"/>
            <p:cNvSpPr/>
            <p:nvPr/>
          </p:nvSpPr>
          <p:spPr>
            <a:xfrm>
              <a:off x="3428992" y="3929066"/>
              <a:ext cx="2071702" cy="2071702"/>
            </a:xfrm>
            <a:prstGeom prst="ellipse">
              <a:avLst/>
            </a:prstGeom>
            <a:solidFill>
              <a:srgbClr val="B7CCE4"/>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2" name="Google Shape;222;p10"/>
            <p:cNvSpPr txBox="1"/>
            <p:nvPr/>
          </p:nvSpPr>
          <p:spPr>
            <a:xfrm>
              <a:off x="3714744" y="4000504"/>
              <a:ext cx="928694" cy="53860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1800">
                  <a:solidFill>
                    <a:schemeClr val="dk1"/>
                  </a:solidFill>
                  <a:latin typeface="Calibri"/>
                  <a:ea typeface="Calibri"/>
                  <a:cs typeface="Calibri"/>
                  <a:sym typeface="Calibri"/>
                </a:rPr>
                <a:t>19.808</a:t>
              </a:r>
              <a:endParaRPr/>
            </a:p>
            <a:p>
              <a:pPr indent="0" lvl="0" marL="0" marR="0" rtl="0" algn="ctr">
                <a:spcBef>
                  <a:spcPts val="0"/>
                </a:spcBef>
                <a:spcAft>
                  <a:spcPts val="0"/>
                </a:spcAft>
                <a:buNone/>
              </a:pPr>
              <a:r>
                <a:rPr b="1" lang="fr-FR" sz="1100">
                  <a:solidFill>
                    <a:schemeClr val="dk1"/>
                  </a:solidFill>
                  <a:latin typeface="Calibri"/>
                  <a:ea typeface="Calibri"/>
                  <a:cs typeface="Calibri"/>
                  <a:sym typeface="Calibri"/>
                </a:rPr>
                <a:t>e/ses ind.</a:t>
              </a:r>
              <a:endParaRPr/>
            </a:p>
          </p:txBody>
        </p:sp>
        <p:sp>
          <p:nvSpPr>
            <p:cNvPr id="223" name="Google Shape;223;p10"/>
            <p:cNvSpPr/>
            <p:nvPr/>
          </p:nvSpPr>
          <p:spPr>
            <a:xfrm>
              <a:off x="3857620" y="4857760"/>
              <a:ext cx="1285884" cy="1214446"/>
            </a:xfrm>
            <a:prstGeom prst="heart">
              <a:avLst/>
            </a:prstGeom>
            <a:solidFill>
              <a:srgbClr val="FFC00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4" name="Google Shape;224;p10"/>
            <p:cNvSpPr txBox="1"/>
            <p:nvPr/>
          </p:nvSpPr>
          <p:spPr>
            <a:xfrm>
              <a:off x="4143372" y="5286388"/>
              <a:ext cx="910420" cy="38124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FR" sz="1800">
                  <a:solidFill>
                    <a:schemeClr val="dk1"/>
                  </a:solidFill>
                  <a:latin typeface="Calibri"/>
                  <a:ea typeface="Calibri"/>
                  <a:cs typeface="Calibri"/>
                  <a:sym typeface="Calibri"/>
                </a:rPr>
                <a:t>3.961</a:t>
              </a:r>
              <a:endParaRPr/>
            </a:p>
          </p:txBody>
        </p:sp>
        <p:sp>
          <p:nvSpPr>
            <p:cNvPr id="225" name="Google Shape;225;p10"/>
            <p:cNvSpPr txBox="1"/>
            <p:nvPr/>
          </p:nvSpPr>
          <p:spPr>
            <a:xfrm>
              <a:off x="428596" y="5572140"/>
              <a:ext cx="2643206"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fr-FR" sz="1000">
                  <a:solidFill>
                    <a:schemeClr val="dk1"/>
                  </a:solidFill>
                  <a:latin typeface="Calibri"/>
                  <a:ea typeface="Calibri"/>
                  <a:cs typeface="Calibri"/>
                  <a:sym typeface="Calibri"/>
                </a:rPr>
                <a:t>Source 1: banque Mondiale –RGE-2021-2022</a:t>
              </a:r>
              <a:endParaRPr/>
            </a:p>
            <a:p>
              <a:pPr indent="0" lvl="0" marL="0" marR="0" rtl="0" algn="l">
                <a:spcBef>
                  <a:spcPts val="0"/>
                </a:spcBef>
                <a:spcAft>
                  <a:spcPts val="0"/>
                </a:spcAft>
                <a:buNone/>
              </a:pPr>
              <a:r>
                <a:rPr b="1" i="1" lang="fr-FR" sz="1000">
                  <a:solidFill>
                    <a:schemeClr val="dk1"/>
                  </a:solidFill>
                  <a:latin typeface="Calibri"/>
                  <a:ea typeface="Calibri"/>
                  <a:cs typeface="Calibri"/>
                  <a:sym typeface="Calibri"/>
                </a:rPr>
                <a:t>Source 2:  ANPI 2023</a:t>
              </a: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44705"/>
          </a:srgbClr>
        </a:solidFill>
      </p:bgPr>
    </p:bg>
    <p:spTree>
      <p:nvGrpSpPr>
        <p:cNvPr id="229" name="Shape 229"/>
        <p:cNvGrpSpPr/>
        <p:nvPr/>
      </p:nvGrpSpPr>
      <p:grpSpPr>
        <a:xfrm>
          <a:off x="0" y="0"/>
          <a:ext cx="0" cy="0"/>
          <a:chOff x="0" y="0"/>
          <a:chExt cx="0" cy="0"/>
        </a:xfrm>
      </p:grpSpPr>
      <p:sp>
        <p:nvSpPr>
          <p:cNvPr id="230" name="Google Shape;230;p11"/>
          <p:cNvSpPr/>
          <p:nvPr/>
        </p:nvSpPr>
        <p:spPr>
          <a:xfrm>
            <a:off x="0" y="6453336"/>
            <a:ext cx="8244408" cy="404664"/>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1" name="Google Shape;231;p11"/>
          <p:cNvSpPr/>
          <p:nvPr/>
        </p:nvSpPr>
        <p:spPr>
          <a:xfrm>
            <a:off x="8286776" y="1571612"/>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2" name="Google Shape;232;p11"/>
          <p:cNvSpPr txBox="1"/>
          <p:nvPr/>
        </p:nvSpPr>
        <p:spPr>
          <a:xfrm>
            <a:off x="179512" y="404665"/>
            <a:ext cx="7776864" cy="523220"/>
          </a:xfrm>
          <a:prstGeom prst="rect">
            <a:avLst/>
          </a:prstGeom>
          <a:solidFill>
            <a:srgbClr val="10253F">
              <a:alpha val="75686"/>
            </a:srgbClr>
          </a:solidFill>
          <a:ln>
            <a:noFill/>
          </a:ln>
          <a:effectLst>
            <a:outerShdw blurRad="76200" kx="-800400" rotWithShape="0" algn="bl" dir="2700000" dist="12700" sy="-23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fr-FR" sz="2800">
                <a:solidFill>
                  <a:srgbClr val="FFCC00"/>
                </a:solidFill>
                <a:latin typeface="Arial"/>
                <a:ea typeface="Arial"/>
                <a:cs typeface="Arial"/>
                <a:sym typeface="Arial"/>
              </a:rPr>
              <a:t>LE MARCHE - La cible</a:t>
            </a:r>
            <a:endParaRPr/>
          </a:p>
        </p:txBody>
      </p:sp>
      <p:sp>
        <p:nvSpPr>
          <p:cNvPr descr="data:image/png;base64,iVBORw0KGgoAAAANSUhEUgAAAfQAAAEsCAYAAAA1u0HIAAAAAXNSR0IArs4c6QAAIABJREFUeF7tnQe8FNX1x8+d7buv8HrjAQ9QVAQbRQRji9hjRyzRWIhd7JpoNDGa2BVLYi+xIVbESqxRBBGsgKiUB6/3uvvetrn/z8Ed/+O6ZXZ3dnd25uznk88n8mbOPed77szv9mFAPyJABIgAESACRCDnCbCcj4ACIAJEgAgQASJABIAEnSoBESACRIAIEAEdECBB10ESKQQiQASIABEgAiToVAeIABEgAkSACOiAAAm6DpJIIRABIkAEiAARIEGnOkAEiAARIAJEQAcESNB1kEQKgQgQASJABIgACTrVASJABIgAESACOiBAgq6DJFIIRIAIEAEiQARI0KkOEAEiQASIABHQAQESdB0kkUIgAkSACBABIkCCTnWACBABIkAEjE5gIgC8AAA7AsAWADgNAD5SAYoLAO4DgD+EbF0NAHcAQEAF278yQYKeDqpkkwgQASJABHKFAOrgJSGhHQCAcwDgOQDgKgQwDQBeBYAqAPgXAFwJAG4V7EY0EU/QTwaApxMs/BQAeCbBe+JdXgYAJwHAfwCgJ97FOfb3vwDADSGfHwxVrKEciyGauzMB4JPQH78GgBMA4PsMxSavu+8AAP53V6jsWH9L1r1U8pgOf5KNA++bAADPA8AuISOzAGBZ6P/H+lsqZdK9PxGwAcCxoedktcagoG+/Cb2LZ4TqCbr4JQB8DACLAOCzdPU+k2Ch9LlCsUVt+S0AKO1BK9EkEwBcDwD4blgMAGcDQFsScSi+ReuC7ghV7msBoD7spaw4SI1fmIoQaDw0IEFXliGlLx5l1lK/igQ9dYaJWhAAYPeQABwOAPJGVKK20nH9aAC4CwCOjmP8KQC4DAA60uFEgjaVPlfHAMBLCnvQiWhSXainj26fDgDfJeh/wpdrXdCVJiThwOmGjBDQqqBnJPgECtFaPSdBTyB5Kl2q5ZGPIgDA0cPjFcaKc8Y4tKyXkUZ52Fp7Vn+RkkQEPXzYUmFuU7pM0/BSiswYN5OgK8uz1uo5CbqyvKl5lZYF/QAAeAUA8gGgGwCuCU3J4PQnakg1APwZAM4LAcF56ENk0zRqcsq2La09qxkXdPmQMs6v4wKBU0OrCKeH5oqeAIBHZcM0JaF5+IOiZE+ap5fDvQ4A3gCAmwDg4NBczr9DawCCoYo3GQAuDM2V4BASzv28HJo/2RpWltwHaf7XDgDzAeBIALCEKiyuWHwfAMSw+5X6hg9CtDl0HIZDRmcAwN6yOSuch14OAMgN567Cy0ZX8N59AOBcAMAHsji0avPF0DCQNJ8sdzuV8iKlKpagR+LrBYCLAACHwDA/7wEA5vB1AMC/hf9wTg+HJ6UYcXUqrvlYAACzZes/lMyhl8rmjaO9kPCFdj8A/D7kyKWhYUj8z3hTJ8n4isN7OMyJc2/4i7TGQskLBuf7zgSAOQCwW2gV77uhZw7nPMPrTyqCji/4RJ4zjAvv2QEAzgKA/UI+4r9jPtG/hQDwZpQ6EOsFL7d7WOj5QUH6NPQM4LxmtAVKWD9PBIDjQs8R1glcR4DPD/oT6b7wZ/7WCPUT3zf3hKYQJd/ldSc8HinnOBwvrUfBf8M6jvdh/W8GgIdDQ8ZSrzjRnMfiiAvG7gxd8HjoHRoe/0gAeDb0nsJLo62lSoar5BuuGMd3Lz5/+G7B5xHf4R8AwCMAsD5sIVu8ZyORuqpUkyRfk+EvsTkKAHAxHcaH9W4lALwV0qmYUxmZ6KHLK+stoYcVX7bhP/miAaXw5Al7GwBwaAgFUPrhCwIbCubQysV/hCCFl40CeTEA4ItfWtko9+FbAED7uPoRIYf/UJSxwstFR6lv0YQAfca5qJtjPWkAgDHh/+QPGFZ89An/F+mHLyYUzi9kf0ylvGguKhV05Is9ANwqgkIe/ou0UAVjxBem1CuQ34Mi8JVMCJUI+mDIHnLBH+YFG4fyla4oVPhC3w4Afgy97L+RXR+tYZasr2oIOi5ewkaRtMBNzglfFsgQG6Xy4dFkBT2Z5wzfQSicD0R5tiR/E52bjecL2sVtStjAly9UQn+wI3G3rAEdXh8jPT94jfyZR4HBRpzU+Auvn/I51UQFHQVMarBLdv8OAH8DAOy8JJPzWK8ZbFBifvCHdQbfS9hwTmRIPRWuWC4+cziUH0k78O/YUDs/1CiXntlYgh6vfoRrglJNQl+S4Y/b5bCxJNev8JxgxxI7L9iZi/jLtKDHqjT4N0mAlcKLtQofX+JYEbGVPxcAHorzwsAFC3id9IKO50P4i/GPoZa79O9KfYsm6PJhLuyJozi3AACKwxWhxTPSA4YvDWwQ4Q9XVmLPEV/UsX74UsD7mkIXJVterDKUCnq8eoG5wfm7tQnGKNlVIug4YvE7GUdswCGfTplz8hcb5uQCWUMqWh6V5iOSr6kKOr4EUQhjvSSwXKy7KEDSizBZQU/mOZPv/8U8YYMKG0vWUC8PRyikRjQ2urF3q2Q7kRJfMHZszOAQstQYxzqLu3QiNSzl9RQbjeELnRLZFSQX4EQFPfx5wQYx7nPGBnqyOY/1DMq3XknX4XsVO0vIChcsRxollNtMhSv2dnFUIt6CPPQJR1RWhQqOJehK6odcE+LpgTQikQx/+V51fMejaONoMzbOpgDAvbJnGBuh+B6KuNsrEUGP99LFv0caEgyvrLi/D8UJh7j3D71IpIcH9+lh629YQULwkvAHCEUNXwjy4XP5lgS8B19wWD4KGbaK8IUhtfrkD1mkBGILGHvi2JvDSo6teOlliUOYOJWACVHqG14XTQjCpyrkWwFxeBhfRChwOCyND7QvVK78BYn/hD18FPe+0DAVVg6ptyY1oML9CB8ui1WeWoKOLX/s4WJvEl8OOMyHPWTphw8gbqXCn7R6VGK/NPRSxhdaXqhBg9tFpJ9SQce5QOS8b6gnIp8HDD8gQs4uVh5T8TUVQZdvmUH/sHWPvVHsXRaGFi3hyAf+wutuMoKe7HMWPkyNz6D0w/hx9AmfN2xg4aiLkj284b7gOwd3ymwGgMpQT3ZeqBB5YzE8x8gMF3fhlBr2iHEqDxsU0vsqvDEQ/j7CevmnkN87hzoVUp3FFzY2GKUXc7w5dHnjGF3HBgU2xPDZlxo4qeQ81nOMIw34LOK7OdIPp/2wB49TY/0RLkiVK04XYYMTfyjamEtcle4PzdXjO03KifwdHk3Qk62rWH6sRkKy/OW5j7RWDd99h4ZGB3H4HUeUIjZqMy3o4T0tbIWj4ODLG3/hDYJ4cyDhDxAK83/DKtSBAIAPlvQQ4PAePtjST94z/TCUMJyTChd03KeIL0R5hcXycAhWmuvA/14RMqzEN7xUiaBjGVeF/I7XO5H3InEYGx8GeWtO/nBg4waHqVBM5X4kUl6sF0EiPfTwHi8+oDgnt1eoAHkjQ96TxgYUzjlhRZd+BaFWLTaw8KdU0MMfSPmwu7yhFGlPfbQ8puJrKoIub5wgA9zbjPO30i/8pSZ/dpIR9GSfM/lzgqNGWM9x/3W8Hl+seif3Jfydg/ehuGKDD4Ua5+YbQuXtAQBLQoeA4DOBvT3p3YH34fsS/cXnBn/htuWx4P3Yo8QGt/STz0WH18lEBR2n//B9Kf+lkvNYPPFvKMrYAMQ1RJGmHfEaHPZGYceOjnyuNxWu4etW5IKNZeIzix007HTg++5zWaMvmn4kW1exvFialCx/ee7xfYaNQNzTn8iUxrb8ZVrQw1ul6EOsxUSJCHq0g0vkAicXMKkCy4UDH0JJlMMFXckDJBcdue+xDlWJFn+k4Tt8OWDLFF9EGyMc4ICVGys8Vgj8/TPEF4dupJ/84cIXJ7b+NkQY7cDr45UX7yWQiKDjQ4n+Sr9w/nK28hcjNj6wt4wjEPKfPO9KBR3vR59xAQq+SOTD7vKGEPbSsOcmXzMRLY+p+JqKoMea78c4wxvTcv7JCHqyz5mct5Q/7H1i4yN89ClefZP+LvclWv2IZAsbgE+G/oCjFniYVfgipPCXtnzkSP7Myp8tqaxY77NEBT3SPvVUcq6ErbTIEEc3pIWrke7DRhBOR+HUCf5S4RrOGxfFvabE2Rjim2xdxWJj5TBZ/tgYQW3CESDphyMRGCeOemAjRdGBaokIerLb1uKt/lVL0KP5F2t+KlK9wJXh/4vQQ4+0ajOW6MRrjEhlR4s/3rwRJhzXBeDqVumlEy4A8eo9DtfhymdcHZpMefHsJyLo4XxjsY1Xp+I9eLFygwsrcW4Qe1fSancc6pWfxxze28XylIy0RDsJMJo/qQh6+BBtvFzhdBL+D0eAkhH0ZJ8zjBGnhFAAIv2w14cvO+z14Vytkp+S+hHJjpL7Unnm1RL0aB2EVHKuhKv8GlxUNi40bYrPA450yn/y6YhUuMZr6MTyOxrvZOtqvPdKKvzjzemjsON0L54vH3X0igT919VBEpZYD650VyoPdzxBx7/jMBfOk+EwV7RFOrgaE6/BRkiigo5lyFv6iZYX7yWQi4IuP9cZ48MFhtjjkD7cgFuesOeGDSr5L9cFXd7YyISgyxtwOEeLPT4cWZoUQ9jDVzFHq39KBIQEPfKap3jPdLS/4xQONgiltQnyEQol+Yj2LtWCoEcbeQ3vRCYq6PJnDt87uKUU1wfEWvyH2xVxEWfEtSRGEHT5kCcurEBx9CioteEVLHxIGE2EDwcpTbwSIZBfg8OjuwLAEQCA+2kx8fKfNP+Mi0TkaxLkvS4FIf98idLy4i1QSpegy4fMIk3jYCDJDrnjvfJpCRyyxcYSDrPjL9I0Bv57tJdWKr7GW2OC5aII4sIx/MlfMPIY5CMxSupBMoKe7HMm9wd7fduH9lbjIiAcLZP/whfvRYtFCfNI9yoZGg5f2yEfAo43KpfuHnoqOY/GUj6MHO/AmPBrpenLVLjGmuKIV5ej8U6lrsbKoRr8UZMrQiMfuDZIOkNEijXS2oyfOeSSoEea04r3AGGg8RZARKsU4YKO8xnY+myX3SBfUCeff8dLlPgWSwii+SWdzISLeqTWsPxFHm9RXLyHIPzv8cqLZS9dgi7PKS4iweEqFF3pl+yiOOn+8G0kuBASRS7WwxRN0FP1VW43fA1I+OpheT2It0AnVt6SEfRkn7NYfuD0BzbApR0LSj/wE848fNFktF0b8vn8VBfFRZoCTETQpak/iY+SUxdTyXm0PITP78b6YhjuCsFFhviTNyJT4Rq+KC7S+pVoq8CTXRQXq07KbYZrUjr4Y6M+fHdF1A+gaV3Q5Q8mLrDAoU6cz8SWPG5tUyKasbawYGXBFwbuHcSKiKvcpS0BkbatYWW+EQBaQ71k7K1JW97CV5Qr8S2aoGNs2ErD7VPYU8GFcNI+c6myye3Le6nh29ZuD829oPAhCxyuwS04eA8OH0vHNyZbXjYEPTyn8m1r4Vuy0L9EFsVJ8cgXwUn/FquHGE3QU/VV3ptAkcG5Zlz97wzVXTyTQFp1LI8z0hYaaQsWxoMvX5yqwYVnyO8H2SLLZAQ92ecMRRt3MuDIE64ax7UK8p0cciGLtNAsUv0L9wXrOnLExZ/ICqdR5NsapRdk+JnlqWxbS1TQw8UAd9TgFk6cjsDVzsgo3pcLU8l5rA4EbgXGNQzSD7f6Yp6k/efYsMTDeHCkCOsO/uTvw1S5yp9F+cE2uCg1fPuwfCFrtHdwsnUV44qlSThCKn1dDa+V159Yz5w0IooMa0M7PeSL4MK1SL4Q8xd5S0TQY7245X8Lr8jx5k9i/X3P0MsmfJuENPytRDQxRlwFjQvI4v3km/bjHSQgt4WVLNbBMrEWFEaKH4+YlX8MAVf94gsJVzviinXc24yn7uG2GvzJD9zAxg4OtUc7JU7ut7RwBcUh2fKyIejh24fi5TUZQQ8XNSxDvo0tvMxo9ThVX+WjQInGiUOgeEwpnrcQ6xd+IEcygp7Mc4ZTX/L9zegHige+lPFcBXzxYiME6zf+wvd9x4op3iIj6d7wkTfsGeNKdyUHy+A+cmklN9qL9z6KtxgTR2CwYSP/SY31nRQIOt6XbM5jscTGPr4fcHpByQ/fh/LDrvCeVLjGW7Ar90nJtGcydVUS2HialAx/5Iq5l3QO3984V45l4rooXLiMnUd8HvAcCYwx4gJRrQt6eWgVN+7llf+kuWHssUvfa48lmggFXwx/jVEbw7dahAt6rGNrIx1NGu/hllyJJgTxjjqU7o+0SALPbce5dGlIPlLY4UdpplJeNKzpGnLH8mLlFF8ouB8Wh6pwkVUygo49I1x9LR0FG2m/uzzuWA3TVHyNdWwsrgDHhiqKQKQ48flGBtjTiyZQKKLYY8UeVaonxSXznOHLGoU60hGpcr6RjmmNJS7xjvbEeyMd4ar0iFKc2pJOLpT8iPfMx/o79q7xHSWth5BsSsO6uLYgXg8d70k25/GEWunnU7FO4ugCNiTlq7FT4Yq+xXs/RTrGOBbvZOoq+hFPk/CaRJ85JXUV7coXQEfMl9YFHZ0eE+pt4tYI6QMjeOYtCjm2wpUIOtqRPjyCwzf4IXusoLE+1BBp1SXuT8aeOB6ziENkOFyJczqRthLEe7jjCbokWvhRFjwMB88HloazlHycBQUJP3SBH3aRFlZIH7tAfniIR/gHT7CSJ1tepAqWTkGXcoqnDeIJVlgW5hNfgHhyFE5b4MlyeCpeMoKO9uWHwkQ6pEepoKfiq1QP8Jx7rHfSB42w54aLPPGlGS1Oyb9Rob3AuJJcWlCJByChDTwwKfzDRMn00KWyEn3O8D58oWFc2BPB+if5mM6Ps+BHorCREOlkM/QJn3985+CKY6xbUgMAG8LRPuoS75mP93dsvOFoIh79iTnA5xz9vC308Rolgp5szuMJOv4d3ym/CU194nMlzxMOL2N9Qn/l64zC7SbDVbIR7eMseFIdjqrgdKy8ERGPdzJ1NZ4mSWd+JPrMoRajJuEzgNO4afk4i5Ik6/UaJdvW9Bo7xUUEiAARIAI5RiBeDz3HwlHVXRJ0VXGSMSJABIgAEUgnARL06HRJ0NNZ88g2ESACRIAIqEqABJ0EXdUKRcaIABEgAkQgOwRI0EnQs1PzqFQiQASIABFQlQAJuqo4yRgRIAJEgAgQgewQIEHPDncqlQgQASJABIiAqgRI0FXFScaIABEgAkSACGSHAAl6drhTqUSACBABIkAEVCVAgq4qTjJGBIgAESACRCA7BEjQs8OdSiUCRIAIEAEioCoBEnRVcZIxIkAEiAARIALZIUCCnh3uVCoRIAJEgAgQAVUJkKCripOMEQEiQASIABHIDgES9Oxwp1KJABEgAkSACKhKgARdVZxkjAgQASJABIhAdgiQoGeHO5VKBIgAESACREBVAiToquIkY0SACBABIkAEskOABD073KlUIkAEiAARIAKqEiBBVxUnGSMCRIAIEAEikB0CJOjZ4U6lEgEiQASIABFQlQAJuqo4yRgRIAJEgAgQgewQIEHPDncqlQgQASJABIiAqgRI0FXFScaIABEgAkSACGSHAAl6drhTqUSACBABIkAEVCVAgq4qTjJGBIgAESACRCA7BEjQs8OdSiUCRIAIEAEioCoBEnRVcZIxIkAEiAARIALZIUCCnh3uVCoRIAJEgAgQAVUJkKCripOMEQEiQASIABHIDgES9Oxwp1KJABEgAkSACKhKgARdVZxkjAgQASJABIhAdgiQoGeHO5VKBIgAESACREBVAiToquIkY0SACBABIkAEskOABD073KlUIkAEiAARIAKqEiBBVxWnMY1xzo/vGQqeajGzaU6zUCxyDsN+3hEEvqzQZvoPY2yJMclQ1OkgwDk/sjsYONUMbC+nIJTiS8zDxS6fyD8rMZuxvr2UjnLJJhHQOgESdK1nSMP+cc736R0W7+/wBEYu/La3cEWDB9rdgW0eV+dbYK9RTjhx0oj+PCtbX+wwn8sY+0LD4ZBrGifAOZ/W6ff/q1cMbvdwe3PB+/290ODz/lTfrDbYL78Q/lhR1VdmsmwpNlvOY4wt03hI5B4RUJUACbqqOI1jjHN+IgA8+9cP2uCNHwZiBn7CzoVw0Z6lw1YTO5Yx9qZxKFGkahHgnP8uwPkL1zRutj7Z2RbT7Ikl5XDHqHGiADCXMfaCWj4kaMcBAHcBwMcA8EyMe5Vel2DxdLkRCZCgGzHrKcbMOd8PAN4789VG9k3bsCJrs0a74JYDK4esJjaDMfZ12E0loZfeQWH/jtedAADfxyhkAgCcCQDXA8CQImcSuwhfuH8DgEfj+KHEKsZ5HwD8NUFb8hh3B4D9AeDvUQqM5W+qrBLxQwkPRddwzqf4OV/2+03rrR/29yq6Z0ZeAby03UQU9X0YY59EuCm8zj0IAJekUIdmhuUl/L/RBSzzJgC4BgC6Qj5Fuk5RjHQREQgnQIJOdSJhAt1D/vV3fdo14a0fY/fMww2fOGkEnL5b0bJip3lWBEEPf9Ep9StVkVJajhrXqSHoqTRaUmWVFUHv8PlW3tHWOPXxjtaEcoA99WurRq0ptVonRWlAYqNIGpY/GQD2TlHU4/kXSdDj3UN/JwKKCZCgK0ZFFyIBzvnJ69q9/zrtlYaCZIi8dtLogap8yxzG2Nuy++O96FBIsPdUCABzAUDquXfKevbvhHrpp4euKwIAfEnvAABSD03eC8Oe0ZEAgHGcDQB4P17vCfXI0b0rAOAAADg41EPfGhpGxevxd4psOBXtRSpHjkku6GgLe/5SObHsYXnjQ/FJPfT3w3qEEkMUqfmyEQW5X5HsSD19eU9R3nuVj5JEE/Ro1ydTRX5xD+f8iE2+4af3WvtlUvXt/R0n9+1kd/2RMbZIZhjjwFGSC2Q95fDGlpybVDekXvVfAOAGWZ3Bf4/HT153ItVfJaNRKfMkA/omQIKu7/yqHl3XUODdu5Z1HvD2hsR655IjJ08eAWfuUfyfApvptAQF/XkAOD/Uo5L3pkbJhtzx/98DABeFhrTxxS3/b7xvbGi4Wnph42gB9tKkv90eNvcpH8KeIrtfLgAYSrRyYgk6zrE2hfyR+4r3yAUHBaQm1KiRBP1fYcO3kqCg/9IUgRI74YIeHr9c/EplrCU/Yl0vCWDS9bA74Hv+1pbGOYn2zqUC55aUw3XVo98ssVgOkzkhzVvvGWVKJ1K9kXrvGPfvQ7k4JmQT58jl/OVz53J+eLk0EoUNx2jXpcwtaeB0Y04TIEHP6fRl3nm3P9h7xNP1hf1eManCxxZZ4eEjR24utJtQWKVftDl0qUeNQi0XOHlPMVzQ5dfJBRzLko8EYM9dejHjMLa8h4sC+lRI6MMFHXvt4fP6scqRv5zDe+j4Qo9WjtTwQL+j9YzRT+ypY4NE+v+4k0ASdHkDJJYd/JskSNiTDe+9SrZxRERaryAJeqzrU15l3hPwNx78/bc19V5lazXCK2W5xQKf7rRbZ77JXBahwmLenpb9e3jjTmrsyPM2BwA2RVjopoTfepmgY+MoGueUuSX1cNJNOU+ABD3nU5i5ADjnxSKHjukPbRCSLdUiMPjg9LFuu0XICxP0WHPo4XO/sQRdvkAu/IWNRUpDm/hClS8uizZkHb7ITG5TanBgT00uDPJy5Av6Ig25S4vtwhsOaENaHR1N0CURkffWpSkDtIuCrsROuKDjaMguYTnG6YVVUQQ92vWxVncrqkI+URyu/WqFTdHFUS5q2W2GyAAKGGPuGHbkvfJwbvLcoKBLjSi5ObmgR+OB00xSPcf6lzZuqfCie3OXAAl67uYu457nqKDLBS38BRythy6fg462aly+3UiyG0/AEhF0JT10qRHyFgBMDg3dR5siQB9jLWqTC1K0XQOR7sceetp2Gagh6M277skFxvJlgh5tZbk0EjFGNrWC3BLtoUfjIR8hkk9fpLLQMePvASpQuwRI0LWbG016NuQP9h6WniH3dPTQw+dC5fOZ0mK5SHPo8m1qsQRSPhQdPncfPpwaLgzSorhIPXS8Vm4v0hy6NBwsLdCS4pD7G88O3istBJTm8yOtIZCmBiINuce6PuWh495goOGg9d+MVHnIXZriwekO+SiIxDycm3zNRvgcunxNBo74xOIhH3IPn0OXGojSFIwmn39yStsESNC1nR/NeZfGRXH4Yg3fh47xo1DJhQR7M/KeolP2Usa96MeG7UmXr1aWryTGf8ceOvbGsFxp+BzLjCbo4avcr5PtB49WjjyHSnvoOEyfyOp0SZhxvj58RCGaHeQoNQaQCw7bV4TiCV/TIK3mV7LKHeOVr/5PqQ7jorjbWhrnPJbgljWp0CiL4qTGlbzOha8yV2uVu5xH+GI8+S4NVbmlBJ1uzlkCJOg5m7rsOP7TtrXhf532SmNS24heO2nMQFW+OXzbWjaCoQM9skE9wTK3bVvzDj+91zpVt60l6AVdTgRygwAJem7kSVNepuFgmWzER4KeDepJlNnh9628o6Vx6uOdiR0sg73zv0Q+WCYJL+gWIqB9AiTo2s+R5jxMw9GvmouRHNIOgWSPfn15u4m4uj3a0a/aCZA8IQIqESBBVwmk0czQx1mMlvHsxpuDH2fJLjAq3ZAESNANmXZ1glb6+dR8q/BdkcOEn7Okz6eqg96QVpR8PnVeeVVfuZk+n2rICkJBAwk6VYKUCXDOj+8ZCp5qMbNpTrNQzAH4kE/sDAJfVmgz/YcxtiTlQsgAEQgR4Jwf2R0MnGoGtpdTEErxJeYRxS4f55+VmM1Y314iWETAiARI0I2YdYqZCBABIkAEdEeABF13KaWAiAARIAJEwIgESNCNmHWKmQgQASJABHRHgARddymlgIgAESACRMCIBEjQjZh1ipkIEAEiQAR0R4AEXXcppYCIABEgAkTAiARI0I2YdYqZCBABIkAEdEeABF13KaWA9EyAc45fh8P/1QJAjUcMjnaLwTEMWJmJQaGFCS4TMIeJMZsJwCIwJjAAAZlwAJFzCIqc+0UOwyKAGzj0cy72ABc6zCbWbDFBIwA0AUADANQzxur1zJNiIwIqR2m3AAAgAElEQVR6IkCCrqdsUiy6IcA53wkAJgPAzn3BwDQGbIc8k6m6PxjwNPu8vq0+r1A/POxs9vtsHQE/dAf80BsMQn8wAG4xCEOiCF5RBD/ncFlVLewnlsC5rzeBWWBgNTGwmxk4LQLkWQUosJlghN0ExQ4TlLss/tpC0+DIQkug3GWxuSzM5QvAVkGAtVYTw0+MrgGAbxhj63QDmwIhAjohQIKuk0RSGLlLgHOO3yHfyyuKs4ZEcd88k2mnnmDAu8bjDn7hGSxYP+Qx/+gdgk3DQ+DjPOFALw8J+jlLsOOd2M9iYjCq0AJjRlhh+1Kre2KZfWh8sc1aaBds3oD4jctq+gAAVgDAp4yxtsSs09VEgAioSYAEXU2aZIsIKCDAOXcBwAFeEA8aCvJD7QKrXu0e9H0y0Jf3hXsAvvK4oS8YUGBJ2SWpCHq0EvJtAuxUZoddq+yDe4109m9faisKirDVZmZvAwCK/LuMMbcyD+kqIkAE1CBAgq4GRbJBBOIQ4JyPA4DDegKBuUVm84wv3YPdb/R1Fy8b6IMvPYNp5ZcOQY/k8MRyO8wc5ercd4zTu12JrWbQzz/Js7AXAOANxtjGtAZJxokAEaCPs1AdIALpIhAS8WN6Av7TrYJp9Lt9Pd7FvZ1F7/f3wrAopqvYX9nNlKDLC7aZGexV64KDx+e17TXK5eIcNjgs7DkAeInEPWOpp4IMRoB66AZLOIWbXgKccycAnNQbCJxtE9jEN3p7hl7obi/+aKAvvQXHsJ4NQQ93Z3qNUzx2Yv6WWaPzSvEzumYGzwDAszQsn7VqQQXrkAAJug6TSiFlngDnfGZ7IDC/2GQ6+pOBvr6nutpK3ujtzrwjEUrUgqDL3Zo9Pr977qTCnolltlECY08CwJOMsU80AYucIAI5TIAEPYeTR65nnwDn/LROv/8qH/Daxzta857vbod2vz/7jsk80JqgS66VOE0wZ+KI5qN3LLA6LcIWm5ndxxh7QlPwyBkikEMESNBzKFnkqjYIcM7zAeB8jyhetnbIDfe3NZe+3aeN3ngkQloVdLmv+9e5PGfsUdw+rshqNwtsAQDczxgb0EbGyQsikBsESNBzI0/kpQYIcM5LAeDiAOeXLe3v7lvQ2lzxdZpXqKsRdi4IuhTnjmU2OG9a6YapNfYaE2N3AsACxliHGhzIBhHQOwESdL1nmOJLmQDnvBAArggCXLm4u6P79tbGik3e4ZTtZspALgm6xKS20ALnTyuu368uv0ZgcCsA3M4Y680UMyqHCOQiARL0XMwa+ZwxApzzq/2c/+WNnq6Bf7Y2VGzJISGXIOWioEu+1xRY4Nypxa37j80rtAjsBsbYzRlLPhVEBHKMAAl6jiWM3M0MAVzs5uHiP1cO9sNfm7ZUrR/yZKbgNJSSy4Iu4RhXbIX5e5a27lpl5w6z8GdaPJeGikImc54ACXrOp5ACUJMAbj/rDgQWtPt9o/7SVF/2cRb3j6sVlx4EXWIxtcYBV80qa67Is2y2m9lVjLFlanEiO0Qg1wmQoOd6Bsl/VQjg+epdQf+9NibM/VvTFsdTnfr5zoieBF1K9pyJhT0XzSg120zsMQC4hg6oUeUxICM5ToAEPccTSO6nToBzPtctivct7um0Xt9Unz8QDKZuVEMW9CjoiNdlFeCa35Q3/GaMy2YzsfmMsYUawk6uEIGMEyBBzzhyKlArBHAbWl8w+OCAGNz3si0bsno8azqZ6FXQJWbTRzrhL/uWd7ospo/yrOwcxlhnOnmSbSKgVQIk6FrNDPmVVgKc8zkeMfjQs10dcG3jZtyWptuf3gVdStzlM8t6j96xgFtN20R9kW4TSoERgSgESNCpahiOQLvP96TI4MiL6n8szOZHUzIF3iiCjjyxt37DfhXdxU4TfvjlwkwxpnKIgBYIkKBrIQvkQ0YIcM6n9Ab9z33Q31c+f8uGAh/nGSk324UYSdCRtcXE4KYDKpunj3T2Oi3sNMbYqmzngMonApkgQIKeCcpURtYJcM7nAcBDl2/dBE936WcFuxKwRhN0iclxEws8V84qdzKAeYyxR5SwomuIQC4TIEHP5eyR74oI9AZ8D/UHxePO2vxDUS6cva4oqAQuMqqgIyI8G/7W2VVdBTbzCy4rOzcBbHQpEcg5AiToOZcyclgpAc55RYfft+RLj3v8WZu/LzLKEHs4HyMLOrKwmhjcMruye8cy28YSh/lwxli70jpE1xGBXCJAgp5L2SJfFRPgnE/rCwaXPNbRUnJLS4NJ8Y06vNDogi6l9OwpxTB35xFteTbhd4yxlTpMNYVkcAIk6AavAHoMn3N+dBBg0WVbN5oXdlFnjAT9/2v5ERMK4JrflAVMApvDGHtFj/WfYjIuARJ04+Zel5Fzzs8eFsW7T9u03m6ELWlKkkiC/ktKuLXt9oOqvHbzttPlHlTCkK4hArlAgAQ9F7JEPioigJ867Qz4r5qzYd2IdTn8dTRFwSZwEQn6r2FtX2KDBYdWD5Y6TTfRJ1kTqEx0qaYJkKBrOj3knFICnPMbN3qHzj9+w7oRzT6f0tsMcR0JeuQ0V+aZ4Z5DqwfriqwLGGPXGqIyUJC6JkCCruv0GiM4zvntX3oGz5274TtnXzBgjKATiJIEPTqsApsACw6tGdq53HY/Y+yKBLDSpURAcwRI0DWXEnIoEQKc8zuXDfTNP3nTemFYFBO51TDXkqDHTrXdzODuQ6qDe1Q77mGMXWqYikGB6o4ACbruUmqcgLBn/ulg//y5G9aZjbrHXEm2SdDjU8LjYu87rNq/e5UDh9+ppx4fGV2hQQIk6BpMCrkUnwDOmX/hGbz0mB/XOqhnHpsXCXr8+oRXYE/94d+NHNihzIY9dZpTV4aNrtIQARJ0DSWDXFFGAFez/zA8dM0RP6zJoznz+MxI0OMzkq7AOfUnjq7tri203Ear35Vzoyu1QYAEXRt5IC8UEsB95q1+3+2H/vBtHq1mVwaNBF0ZJ+kqXP3+1DG13SMcpj/TPvXE2NHV2SVAgp5d/lR6AgTwBLghUXzusB++tam1zzxQvxX6rr4WAj9s2OaJdcZ0KPzHX0EoLAT/V99A9xnnbPt3x7FHQf7l84HZbD97LPb1weB9D0LeBWdvux5/+G99f/4r+JZ/Bubtx0PhzTeCecyoBKJU/1IS9MSZ4j71x48eOWQ1sZPpRLnE+dEd2SFAgp4d7lRqggTwbPYg8GUnbfjOrOYJcCjavs9Xg2ve6b/wCIXe/eAjkH/1ZdvEGv/bt+xTcJ489xfCjf8hNQC41wsDty8Ax2EHg2XXyYD/7fnPs+CYc8zPgp9g2KpcToKeHEY8Ue6eQ6v9AoNZdPZ7cgzprswSIEHPLG8qLQkC+NW0ATH41V8a6yvVPpt9+M13tnlkP/SgX3gWLvTy3rjY07etV593zjzwLlv+cw89Uo/d/fDjYJ26xzaBz9aPBD158nj2+6UzSlvzbMIu9JW25DnSnZkhQIKeGc5USgoEuvy+5U91tu/yz5atjhTMRLzV88xC8H66AnzLf/r4VvFjD2wT30iCPnDzHeA6+6yfh9DDBTyaoJtqqn/VYFA7jlj2SNBTo41faTt6p4LPS52WaalZoruJQHoJkKCnly9ZT5HAQDD4wPLB/uN+v/G7khRN/er28CFyvAAF3jpzr23XDi9eAq5zzto2b449efd/nvnFnHi4gKM99wOPgP3II7aJvjQ/7zr1ZBJ0tZOXYXt3HVLVvXuVY5HLajo3w0VTcURAMQESdMWo6MJME+Ccz2vw+W6Zue6LokwdHIND5FKPWr4oLv+yi7YJdPgCuFiL4nAhnZDnAts+e9OQe6Yrj8rlWU0MXpo7uqsyz3w1Y+wRlc2TOSKgCgESdFUwkhG1CXDOpwDA5wd9/y187RlU23xUe9HmvFHM5T12NBBpiF1uOLzHnrEgwgqiIXd1yO9YZoMnj6kFBjCVMbZKHatkhQioR4AEXT2WZElFAh0+36abWxvqnu5sU9HqL02hIMvnxeWr0nHhm3yVO/bWg80tvxg6jzTkLl/ljn8fWvQyOE896Rfb3dIWUBTDJOjqET9uYoHnwull9S6rMFE9q2SJCKhDgARdHY5kRUUCnYHAEx/2dR97/pYNeSqajWhKvg89fN84zpv3Xfu3bfflnTvvV1vbIvXQ5fbke9rTHUcs+yTo6tK/dXZV8351rpcZYxeqa5msEYHUCJCgp8aP7laZAOd8TlvA/9DUNasLMzVvrnIImjNHgq5uSvBDLq+fNKa72Gk6lzG2SF3rZI0IJE+ABD15dnSnygQ456UeMbjh9E3fF6p5eIzKbuacORJ09VOGh87ceXBVj9XEtmeMdapfAlkkAokTIEFPnBndkSYCvYHASy90dxxwbePmn85RpZ8qBEjQVcH4KyOXzyzrPWz7gvfybcJx6SmBrBKBxAiQoCfGi65OEwHO+dxGv+/+KWtWF6epCMOaJUFPX+pfP2VMZ4XLfCFjbGH6SiHLREAZARJ0ZZzoqjQS4Jy73KK45YxN60toqF190CTo6jOVLOLQ+x0HV7XbTGwsY8ydvpLIMhGIT4AEPT4juiLNBLp8vkff7u85/tKtG/PTXJQhzZOgpzft//htZcOB4/Jw1fvF6S2JrBOB2ARI0KmGZJUA53ymWwwu3XXNaudAMJhVX/RaOAl6ejPrsgrwzql1AzYTO4Qxtiy9pZF1IhCdAAk61Y6sEugJ+D+/sXnrlHQeIJPVALNQeKHJDMVmM+SbTGBnApxcWgG78UK489MOsAgMGvv94A9yaHMHsuCdPoucM7Gw58I9S9c5LMIsfUZIUeUCARL0XMiSTn3knP9h/ZDn1n3Xf12m0xDTGtYkpwt2drhgB7sTtnc4AnVWu1hltZo4gOgJih6/GPRwYB6n2eQ0iyboH/YPmBjLM5sEFwC35FtN9sYBn79tICj4gqLlf1vcYBYYvLi2L61+69X4iyeMah49wnoNY+wJvcZIcWmbAAm6tvOja+8Gg4HWP2z6vuLjARIQJYne3ZUHe+cVwsz8wuD0vHzoCQR7B8TAWjtnn9Ta7csBYCMAbGGMeZTY45zbAADPzC8aCsLs9gH/jg4z26XIYSpZ2zEsrGgYAo9fhOe+7VVizvDXTK1x4AK5FqfFVG14GAQgKwRI0LOCnQrlnF/9bn/vZads/K6UaEQnMDOvAI4pLus/uLDIxIEN9Ph9H492OJ+xAnzEGEuL0nLOi9rd4hntbv+scpd5L4sAhfW9fttDq7pgVfMQpSsGgXsOrW6dUetcwBi7mUARgUwTIEHPNHEqDzjnI3yi2DL7+2/t64cVdSYNRa3SYoUTisvg1LLKQTuwbhtjj+eZzc8zxr7LBgjO+U5Nff7LLWbhUG9ALHn9+37zkh8GoIPm4H+VjnHFVnjq2Nohi8Cq09XgykYdoDJzgwAJem7kSVdedvp9dy/t6znrkq0bXboKLMVgJjtdcHZZ1eAxxWXOJp/v1ZFW622MsRUpmlX19nVtwwf6RX7dzhX2ma9/389eWNsH6zu9qpaR68ZuPKCi9aDx+Y8yxq7N9VjI/9wiQIKeW/nKeW/xvPYg5y17ffeVeYt3OOfjUSMAFPI/VY9qnpFX4Apw8e48wXwXY0zTCws454Wrmobum1BmO+7TrW7701/3krCHKkNNgQVenjvaLzCoYYx1qFFHyAYRUEKABF0JJbpGNQJ9fv8dr/d1z6NDZABwaP1P1aMGjxpRwmyC8DfG2G2qgc6gofWdw3ePKrCc/d+Nbv7Aqi4HDcUD3HxgRf0BY/OfoV56BisiFQUk6FQJMkaAc57v57zjN999Zdts8N752eVVcE31qECvGHyk3GS5TOnK9IwlK8GCOOfOTk/wzkKbcOZ9K7vMz36TlvV6CXqVvctrCy3wwgmjhkyMVTDGBrLnCZVsJAIk6EbKdpZjdQf91/23v+/Sszf/YNivqeHw+s0jxw5UWK0/1lispzPGvslyWlQtnnM+uaHf/2ynJzDhzmWdZiPPr997WM2GPUc6cC6dVryrWsvIWDQCJOhUNzJGYCAY6D72x3VFX3sGM1amlgrCXvn1NWPEQb//8kKr9S4t+aa2L9+0Dd88scx65YLlXexZg+5j37HMBo8dNbLVYhKq1OZL9ohAJAIk6FQvMkLAx/kZKwf67j52wzrDfYDFJZjg3tHj3FNdBZvKLJY5jLH1GYGe5UI45zs29PneXNfhHXPT/zpgyC9m2aPMF//0cbX1E0psuD6CTo/LPH7DlUiCbriUZyfgZu/whj811o97u687Ow5kqVQcYn9ozPZuh2B6vtJqPTNLbmS12B+7vC/ih0v+/G6r02hD8PvXuTw37F/5nd0i4Il89CMCaSVAgp5WvGQcCeAX1Zr8vnf2WLPaUPvODy4shofqtgtYmXAeY+xhI9eGgeHgBTYzu/NP77ZaPqo31mfDl55a11nkMB3NGPvEyHWAYk8/ARL09DM2fAlN3uGXH+tsO/q+tibDsDixpBxuqa3zWplwJGPsHcMEHiNQzvnBviBffMsnHdbX1vcbBsm5U0uaz9i96E3G2DzDBE2BZoUACXpWsBunUM65Kwi8d7c1q83tfr8hAj+jrBK3pHW7BNNsxthqQwStMEjO+R79XvHDBz/vyltkkK+6lThN8OYpY/wCY0WMMWMNTyisF3SZOgRI0NXhSFaiEOCcz/ugv/fmEzd+V2wESCjm11aPbnUKwn5GWfyWaF5xsVzPsPjZI6u68o0i6o8dPXLjpHL7LUafekm0rtD1iREgQU+MF12dIIEOv++LKxs27fZmr/4Xw+Ew+19rRvcXmsx7ZutDKgmmJ2uX/yTqwdX3fdblMMLw++zx+d1/27/iW4vA9s0adCpY9wRI0HWf4uwFyDkfNySK39Z9/Zkje15kpmRcAPfvMeMDDsGEYk7D7Aqwd/X7Zzgdpv9d+16r2QgL5T6dN27AIrDdGGP43Xr6EQHVCZCgq46UDEoE3MHgNW/3dV18Xv0GXX/zHLemvbbdzqJdEA6lBXCJ1f9NvYHja/KE5858tdGk9y1tt86u2LxfXf4DjLFbE6NEVxMBZQRI0JVxoquSIPBhX2/rZFde+cKuNvZWbzesdOvvSGs8NGbpDpO9IwTTlaVW6z1JYDL8LZt7/VcLnF/3+5cbHB4dHz4zvcYp3nZQ1TdOq7Cb4ZNOANJCgAQ9LVjJKOd8vMcvfnXT/zpcx00q8NQWme1B4OyVnk72Vl83fDaoD3F/uG6Cb4Ld8eoEh/MEynryBBr7fU991+49AfepJ29F+3d+fOa4QbuZ7UrD7trPVS56SIKei1nLAZ8551e8+ePAn65/v61IcvfAcXlw/KRCT22x2S4C/CzuKwZzc08yns1+Xnn12kqrbeccSInmXWzu921YuKZvnJ6/1HbLgZVt+4/N+wdjjEZzNF8jc89BEvTcy1lOeOwLiCsve6dl6vIGT0R/DxibBydMHjFUW2yycQbsle6feu7Lc0Tccd787QmTRQFgZ1rRrk6VxJXvIudrT3u5kel1Pn2/Ohf8ZZ/yZQV28yx1qJEVIvD/BEjQqTaoToBzvl2nJ/jmIU9tHq/E+P51Ljhh0ojh2lKzlaG447B8bzd8qmFxf237nYcrLJYbx9gcNymJka5RRmBVs+cO4HDJOUuadPluspkZfHLmOISRR4fMKKsTdJVyArp8aJSHT1emgwDn/ISvWofunLe4qTpR+/vWueDESUXe2hKTRRAYe6WnY5u4L9OQuP+xvApOL61cM9bumJRofHR9fAIbu7w/LP6+fzu9Dr0/fWxty4RS27mMscXxadAVREA5ARJ05azoSoUEOOf3LVjeec7T3/SaFN4S8bJ9xrjgpMlFvpElJrN5m7j/NCz/yUBfKmZTurfSYoWVE3cPWBnbgzH2TUrG6OaIBAZ9vl0tgnnVUc9tMXW4A7qj9McpJd3z9ih6ijF2se6Co4CySoAEPav49Vm42xvccN4bzePWtg+rFuDeo11w4uTCwOhSi2ASQFjc0wUo7h9nWNxvrx0XmFlQ8MxYm+MPqgVHhn5FYH2H9/m17UNz/vlxh+7oTCy3wwOH1/zgsAoTdBccBZRVAiToWcWvv8I55zs19AXeOWZh/ch0RTdz1DZxD9aVWZhZJu7/S7O4bztAZvudPXYmlDHGIq/2S1fQBrPLOXcOB3jnvMWNDj0ukPv0rHHDFhMbwxhrM1hqKdw0EiBBTyNcI5rmnB+7qnn4sXOXNBZkIv5t4j6pUKwrt4BFYMLi3k7AOfeP0iDuT9RN6Dt4RPFNjLHbMhGb0csY8Aav/bJl6NJL3275eeujXpg8dtTItkkVdpxHf0UvMVEc2SdAgp79HOjKg96hwMNPfd171pNf9WQ8rhm1Tjhx0gg+vsLCfxL3rm3i/uFAb8q+YO/85e0mDuabzPkpGyMDigkM+cX+eYsb8/XWSz9narH7zN2L72eMXaUYBl1IBOIQIEGnKqIqgZ6hwMbL32kZ+3WrevPnyTg4feQ2cYftKy2iVRL3vm74oD85cb9z1DiYmZd/xxi78/Jk/KF7kiPQ1O+/bXWz55IbPmxPaYFlcqWn7y6sn/88sGJVgc08NX2lkGWjESBBN1rG0xgv57ymqd+/7KjntoxOYzEJm5420rFN3CdUWkWbif28oO59heKOK9tXT9ydmxgrYoxlb4l9wpHn/g2c88KgyHuOeHYL09OK93ybAEtPrfNaTII997NEEWiFAAm6VjKhAz8451Oa+gNLj3quXrNznlOqHXDS5BGwQ5VVtJuEn+fc34sh7vMrauD4krLXt7M7j9BBmnIuhA3d3reW/jhw8GNfZn4aJ52w3v59XX+J0zSDMbYuneWQbeMQIEE3Tq7THinn/JSPt7jvyZVFTHuExH2nn8X9pzn3d/t/KRyf7rRbYKzNvjdjbEXaIVIBvyLAOd+zeSDwwZHP1uuqN3vfYdWd00c6L2SMLaS0EwE1CJCgq0GRbGwjwDm/6eHVPVc8tKor576YtVuVA06ePAImVllFhxl77j+Ju0cMwr/rtmuusNhqKM3ZI9A+GGi+7v3WqlXNQ9lzQuWSz51W7D5jt+K7GWPXqmyazBmUAAm6QROfjrCH/OKKl9b1Tb97eWc6zGfM5q6VDjh5lxGwc5VVLLSahaFg8IZCi+X6jDlABf2KwNYe353LGz0X37asQzfvLPxA0Q37V7xuMws0lUN1XhUCunk4VKFBRlIi4PYGt56xuLF2Y7cvJTtauvndP4wNFNqEyfRFtexmBb/E1jMcXDX7yc3O7HqiXunjiq3wxFG1mx1WYax6VsmSkQmQoBs5+yrGzjnHbUWB6Q9tAJGraDiLpnYut8Mts6u6K/LMJVl0g4oOEegbDm6d/2Zz7RoVjxTOJlyLCb+8NjZoEgRzNv2gsvVDgARdP7nMaiSc85073IGPD326fkRWHVGx8NN3K4J96vJe37ncTkOiKnJN1hTn/M4HV3Wd88jqHkeyNrR23/unj+3Ptwq7MMbqteYb+ZN7BEjQcy9nmvSYc37Hj12+eSe9uFU3J6ndd1g1FDmE0yaUOv6jSegGc4pzfvjXrcPPnLU4M8cKZwLvwjm1HeOKbHMYYx9mojwqQ98ESND1nd+MRcc5P3fx+v47b/yoXTdbiz4+cxy3m+kwmYxVojgF4SEz/iDv3OuRjboZor79oMqefcbkzWeMPaUVzuRH7hIgQc/d3GnKc68/+Lenvum97oHPuzXlV7LO7FBqg9tmV/VVFVh0M4WQLAst3dfhDrRf8lZzmV7Odp+/Z5n/lF0Kr2OM3awlzuRLbhIgQc/NvGnO6yFf8MH7V3b/ceGa5M5K11pAv9uhAOZMHLFyhzLbdK35ZmR/fugc+nThmv4Zr63v1wUGPJL4wj1L77ea2AW6CIiCyCoBEvSs4tdP4d6AuOKJL3umP7xaHz30S2aUwh41jgU7lNov1k+Wcj+Sb9s893/T6j3vrhw/60DKxEHj8+GafcpfcVqEY3I/OxRBtgmQoGc7Azop3+0Tl125tGWvzxo9uohowSHVfK9Rzt8xxl7XRUA6CaK+z3tSY6//mYvfatFFRPjVtdtmV33itAp76yIgCiKrBEjQs4pfP4V7fMHv573WtP33nV5dBPXayWM8VXnmKXSgjLbSiQfMNPT5vzlm4RZdLIzbscwGDxxRs85lNU3UFmnyJhcJkKDnYtY06LMvKLYf/eyWsjZ3QIPeJe7SsrPGBa0mVsAY08eQQ+IINHkH59zpC/L+mY9s1MX30WsLLfDc8aMa7GZhlCaBk1M5RYAEPafSpV1nhwJi6wGPb6rwBXP/mLgCmwBvnDIm4LCYcu4jM9qtIep5NuwXfYc8vdky4BXVM5olSyVOEyw5aUy31SzQaYRZyoGeiiVB11M2sxgL55xPfXBDFj1Qr2jsNT185Eh3qdOcp55VsqQWgT5vsPsPLzcUNfT51TKZNTsuqwDvnlbnsZgEV9acoIJ1Q4AEXTepzG4gehJ03IN+84FVPSMLLcXZpUqlRyLQNhhovezt5go97EX/6Tz3cX6TwKyUbSKQKgES9FQJ0v3bCOhJ0HettMM1+1S01xVZKyi92iOwtc/fdMMHrdVftQ5rz7kEPWIM4LM/jhcFxnSxJiDB8OlylQmQoKsM1Kjm9CToe1Q74MqZpS3jSuzVRs2nluPe3O1tvPmTjprVzUNadlOxb5+fPR4YQ2mnHxFIjQBVotT40d0/9c6xHol6mUNHQb96VllTXbFtJCVYewQ2dg0337qss4oEXXu5IY+yS4AEPbv8dVO6yHlw+kMbBJ77i9wBh9yv26+yeVShpUY3CdJRIJt7fG03fdRWTkPuOkoqhaIKARJ0VTCSkaDIfbMe3Wjx62DbGi6Ku+Pg6raKPHMlZVZ7BBr7/N1X/7eliBbFaS835FF2CZCgZ5e/bkr3B0X3b5/c7HT7cn9vMG5be+KY2p5Cm4lWuWuwhpA4wm4AABxxSURBVHZ6AoPzFje6aNuaBpNDLmWVAAl6VvHrp3BfQOw64tn64i5PMOeDyrcJ8NYpY/x2i4m2Emkwm0P+oP+wp+vN/XSwjAazQy5lkwAJejbp66js4YC49cQXttbqodeEaaGjX7VZOenoV23mhbzSBgESdG3kIee9cPuCa89Z0rTTdx36+DjLy3NHB2oLLZPp4yzaqpr4cZaWwcCq3z1T79SWZ8l5Qx9nSY4b3RWZAAk61QxVCHh84sdXLG2ZpZfPp959SBWMGmE5aVSh7TlVAJERVQhwzg9f3uBZfNGbzYIqBrNshD6fmuUE6Kx4EnSdJTRb4Xj84ss3fdR+9DsbBrLlgqrlXjKjFHavcdy7Y6n9IlUNk7GUCKzvHL57ddPQ/LuWd6ZkRys3HzQ+H67Zp/wVp0U4Ris+kR+5S4AEPXdzpynPfUF+370rOs9/7tteTfmVrDO/26EATp5U+Mm4Evveydqg+9QnsL7D+9mitb3TXlvfr77xLFg8cdIIuHDP0vutJnZBFoqnInVGgARdZwnNVjic86uf/rrvhgUrOnTxyVHci373IdXtpS4zneeerUoVodyWfn/vFUtbCvWwBx3Dm79nmf+UXQqvY4zdrCHM5EqOEiBBz9HEac1tzvnvP6ofXHD5O61FWvMtWX8+PWtcwGJipYyxvmRt0H3qEeCcFw4HxJ69H92km/fW7QdV9uwzJm8+Y+wp9UiRJaMS0M2DYdQEaiVuzvm+G3u8i+YuaijTik+p+vHoUSP7JlfYT2GMvZ6qLbo/dQKfN7rPDnJ44II3mlM3phELC+fUdowrss1hjH2oEZfIjRwmQIKew8nTkuuc8zEDPvHr/R/fVKAlv1Lx5aw9iobOnlLyAGPs0lTs0L3qEPi6ZeitT7a6D378yx51DGrAyvunj+3Ptwq7MMbqNeAOuZDjBEjQczyBWnI/KIqBWY9uMunhPHfkunO5HRYcWt1QaDeN0hJno/rSOuDvuvq/rcVr2nP/O+iYQ4uJwSdnjg2aBMFs1JxS3OoSIEFXl6ehrQ35xE1/eLWhbmO3Tzcclp5W5ymym6bQATPZTSkeKNPlCXx18FP1ujmOd1yxFZ44qnazwyqMzS5dKl0vBEjQ9ZJJDcThDYhLrnu/7fD3Ng1qwBt1XLhiZhmfMcp596hCKw27q4M0KSubenwLPm/0XHTbso6k7tfiTQeMzYMb9q943WYWjtCif+RT7hEgQc+9nGnWY875jY992X3xv1d2uzTrZIKOTal2wA37V7aU55mrE7yVLleRQNtgoPX691srVjUPqWg1u6bOnVbsPmO34rsZY9dm1xMqXS8ESND1kkkNxME5n/tZo+feC95oLtWAO6q58OpJY4Zr8s37McZWqGaUDCkmsK5t+MA8m/DmMQu36Gqu+b7Dqjunj3ReyBhbqBgGXUgEYhAgQafqoRoBzvlOXZ7g8oOf2qyble4I54zdimD2dvlvjy+2HaIaLDKkmMDXLUMfL2twz3rsC/2sbsfg3/59XX+J0zSDMbZOMQy6kAiQoFMdyBQBf1Acnv2fzbYBHXyrWmJW5jLDkpNHcxNjRXTITKZq0k/l4GEyQQ49RzxTzzrcgcwWnsbS8m0CLD21zmsxCfY0FkOmDUaAeugGS3i6wx30BlZe9d+2qXr56prE67p9y4N7VDvvqimwXJFuhmT//wl83uh5qnnAf8rfP2rXFRb8ytotB1Z8nmczT9NVYBRMVgmQoGcVv/4K55zf8sgX3ec9+Hl3np6iw7PdHz5y5IDDIuhqOkHrOer3BofOW9Jk18vZ7RLvs6cWD561e/G/GGNXaT0H5F/uECBBz51c5YSnnPOj17UP33faK426WxV+58FVPbtVOe7Mt5luzIlk5LiT+KnU+h7f/Gvfa8vxSH7t/pNHj2zeqdx+AWPsFd0FRwFljQAJetbQ67NgznlFQOSbZzy80aG3CEO99CG7edsHWzx6i09L8XDOnUN+seuPr+mvd46cl88bN2QWWB1jTH+tFS1VJIP5QoJusIRnItxhv7j+7CVNE9bq5IhOObM/7V0GE8sdi3Yos52QCZZGLaPDHXjg0wbPqX//sE13DcOJ5XZ48Iia7+0WYQej5pfiTg8BEvT0cDW0Vc753Q+v7jn5oVVdutqPjknFFe+vnjg66BcDU/Ks1q8Mneg0Bc85n+wP8tVHPrfFrKeV7RKuP04p6Zy3R9EzjLGL04SQzBqUAAm6QROfzrA550f+2OW9/6QXG2rSWU62bJ80eQQcOaHgx3Eltu2z5YOey93a51vz4tq+ic9+06vLMJ89rrZpuxLb+YyxxboMkILKGgES9Kyh12/BnHM8+nVw1qMbwRvgugz0gSNqODC4a0q18zJdBpiloL5p89wcEOGyPy5u0tWpcBJOmxm/sDYO/zOPMebOEmYqVqcESNB1mthshzXgEz++4YO2WR9s1s+HWuRMcYHck8eM5AJjE+lLbOrUNvyimsj52tNebmR626YmEdqvLg+u26/ik3yrsLc61MgKEfh/AiToVBvSQoBzftH7mwf/fNXS1oq0FKABozj0Pnfnwo3VBdbxGnAn513Y2uvd/OK6/jF6HWrHBN0yu7Jt/7q8fzDG7sn5hFEAmiNAgq65lOjDIc75uOEA/2rvRzfq6oCZ8Oz887eV/h3Lbc+PLLD+Xh+Zy04UP3Z5X9zY7T1Wj3vO5UQ/PnPcoN3MdmWMbcwOaSpVzwRI0PWc3SzH5vGJX17xTsvkz5o8QpZdSVvxTosATx1bOySK/O91xbZ/pq0gHRseGA5e0DMcvOWUlxqcHr+o20in1zjF2w6q/MZpNe2m2yApsKwSIEHPKn59F845v/KDzQPnXLm0rU7PkeJ8+qNHjQxu7fOftF2JbZGeY1U7Ns75wX6Rv3bGK40Wvc6bS8xunV2xeb+6/AcYY7eqzZHsEQEkQIJO9SBtBHDY3S/yL/d6eGN+2grRiOF9xrjgxgMqAx4/+02Jky3XiFuadoNzvocvyD/907ut1v/V63/B96fzxg1YBLYbDbdrulrmtHMk6DmdPu077xf5h9e/3zZp6YaBYu17m5qHv9uhAC6YXjJUZDftQSvfY7PEFe39PnHlgk878177vj818Dlw9+zx+d1/27/iW4vA9s0Bd8nFHCVAgp6jicsVtznn875tH77qjFcat22+1ftvzsRCOHOP4sFih2kaiXrkbKOY9wyLnz2yqit/0do+vVeJbfE9dvTIjZPK7bcwxh42RMAUZFYIkKBnBbtxCsVDZkTOew59ut7S5QkaInAU9bOnlQwWWIV9GWOrDRG0wiC7+v0zBAt77+FV3Q6jiHmJ0wRvnjLGLzBWRIfJKKwodFlSBEjQk8JGNyVCgHP+0GNf9Bz278+7dPdJ1WgccPj9qlllPquJHckYezsRXnq9dlNv4Pgql/Dsbcs6zK+t1/8wu5THc6eWNJ+xe9EbjLE/6jW3FJc2CJCgayMPuvaCcz6rZyj4yuz/bNbdx1piJQ4Xyv3zwEq/188vzbeb7tN1kuMEt7nXf3V1nunGP7/bavrIAAvg5DiWnlrXWeQwHcUYW2bkOkCxp58ACXr6GVMJADDsF1dd937rju9vdjuNBAS3tP3jt5Ueb5C/tV2J7TgjxS7F2tjveyoYhGOvea/VofetaeH53b/O5blh/8rv7BZhihFzTzFnlgAJemZ5G7Y0zvkfvu/yXn/Kiw1jjAbBYRHgmt+UwU5ltvraQuuhRlksh4vfWgb8S9a2e0f9/aN2i54PjYlWp58+rrZ+Qontb4yxJ4xW7ynezBMgQc88c8OW6A+KLWe82lj5XYfXkAxOmjQC5s8o4Ws7fLdOrrBfrWcIq5o9d+xWab9kwYoupuez2WPlcMcyGzx21MhWi0mo0nOuKTbtECBB104udO8J5/zqFY1DZ174RpNhP2aCQ/CXziwNlDrN39cWWE5ijH2jp8QP+ny7tg3wRT3DwfF3L+/U7VfTlOTs3sNqNuw50vEoY+xmJdfTNUQgVQIk6KkSpPsVE+Cc5wc5bzv++a2Ohj6/4vv0eCF+qe2CaSWBPq/4aKnTdCljzJPLcXLOnd93+h6vK7Ice//KLpNRe+VSDmsLLfDCCaOGTIxVMMYGcjm35HvuECBBz51c6cJTzvmN720aOPnq/7YZbi49PIFlLjOcM6Vk6MBxLra13//gDqX2i3MxyQPe4LVmgf35zR/6HY980QMd7kAuhqGqzzcfWFF/wNj8Zxhj16pqmIwRgRgESNCpemSUAOe8TOTQdMzCLZamfmP30iXwOAx/yi4jYK9RruHvO7wvTqlxXMAY0/QRapzzwuaBwLXFDtPZK5s8gYdXdRcZbQV7tAenpsACL88d7RcY1DDGOjL6gFFhhiZAgm7o9GcneOylv7Nh4Mxr32urzI4H2iwVhf34iYVw+IQCvqZteJnFym7YqcT+Xy15yznfc2OP7/oxhZaD3vxxQFy0ps9EQv7LDN14QEXrQePzce6ceudaqrwG8IUE3QBJ1lqInPMRfpE3//6lBsfGbp/W3Mu6PzgUf/j2+XDEhIKAzSx0uf3i83UjLP9mjK3PhnO4/ayh1z/PbhHm+kVetPi7PvuSHwZoaD1CMsYVW+GpY2uHLAKrZoz1ZiNfVKZxCZCgGzf3WY0cV7wvb/DMv+jNZuqlx8jElGoH7FeXBweMdfmCnA029ftXu32BxbNG5z2drmF5HE4HgL0BYP9+r3hckPOS/24YdHyweZCtah7Kar3ReuH3HFrdOqPWuYBWtms9U/r0jwRdn3nNiag8/mDzZW+3VH3eRCKhJGE7l9thWo0Ddq92wC6Vdt4zJA50D4s/MuDLdyqzvQMAGwFgi9IV87gyHQBGb+n37TYwHJxpM7HdihyW8YU2oWhdh9ezotFtWdEw5FjTPqzEPcNfM7XGAXccXNXitJgM880CwyddYwBI0DWWECO5g6fHben13XTc81vpBZhE4nHOfftSG4wrskJdkVUcU2QdLnGYbCLn3O3n3mE/9/lF7hdFMSgwJppMArOZmMluYVabAHmMMaHNHeBbe33mLb1+2Njjgx86vUBz4kkkAwBePGFU8+gR1mvoVLjk+NFdqRMgQU+dIVlIgcCQX/zk3hWdOy1a21eUghm6VUagwCZAod0ELosAdjMDk/DTYx4UOQwHOLj9IvQOB2HAKxI3lQjMmVjYc+GepescFmGWSibJDBFImAAJesLI6AY1CXDOZ+KHSw76z+Z8t48ERk22ZCszBFxWAd45tW7AZmKH0BfVMsOcSolMgASdakbWCXDO7/7vxsFj/vxua23WnSEHiECCBP7x28qGA8flvcwYy8mDgRIMly7XMAESdA0nxyiucc5d3iDfdNnbLeWfNeb0CahGSRnFGSIwfaQTF8K120xsLGPMTWCIQDYJkKBnkz6V/TMBzvncNnfg3sOfri8lLEQgVwi8fsqYzgqX+ULG2MJc8Zn81C8BEnT95jbnIhvwii++8UP/Abcv6xiRc86Tw78iIPqHoWHRTdDx8U9aV7b3XKidcw0IFjsE3L2w6dFLoX/dx+AcuQOMnXcP2Cvqtl033LYZNj18EXga1//inlj25IV3rXxt23+WTPtdWrNy+cyy3sO2L3gv3yYcl9aCyDgRUEiABF0hKLos/QQ456W+IP/h0rdbimjoPf28011CuLC2vHE/WMtqtwmt/P+jgDcvuQdGnXj9NpeaXr0Dao66DMyuETC4cTUMrF8BVYedD7HsSbFIjYGK2fPSKug41H7nwVU9VhPbnjHWmW6WZJ8IKCFAgq6EEl2TMQKc8zndnuC/D3+2vtgf5BkrlwpKPwEU564Vr/7cS5dKxJ5385IFUDpzzrZ/ksRdEvRI9+B14fYkO/g3x8gd0yboFhOD108a013sNJ3LGFuUfnJUAhFQRoAEXRknuiqDBDjn936w2X3MlUtb6MCZDHJPd1HYw/Z1NGzrbct/8h66YLVD29JHoWzfk3/VQw/3L9ye1IOXrkvXkPuts6ua96tz4ar2C9PNjOwTgUQIkKAnQouuzRgBt09ce+9nHWNeXNuPx5PSL8cJyEUbe974k8+J151xx889avn8es0RF/+qAYD3htvDe6Sh+r61/9tmPx2CftzEAs+F08vqXVZhYo6nhNzXIQESdB0mVQ8hcc6ncIDPT3u5Ab7r8OohJMPGgGK79bm/QfURF/288C0chjSn7ho9Ke6QeyR7eH/+DntC3rg9fjXXrhb4Hcts8OQxtcAApjLGVqlll+wQAbUIkKCrRZLsqE6Ac35W62Dg5mMXbinx0Xy66nwzYVDqbVcfdv42sY32k4bPcdGcfFg+XLwj2ZP36OX2o/Xuk4nbamLw0tzRXZV55qsZY48kY4PuIQLpJkCCnm7CZD8lAm5f8N9ftAzNueStluKUDNHNGSeAw+Jbn78BRp1w3S965tJQe8meR/0s8lIP25xXDH1rPoSKA07f5q98aD0w2BPRXnhg6di2dtchVd27VzkWuaymczMOkgokAgoJkKArBEWXZY9Ap8e/8pV1/VMfXNWdPSeo5IQJoEg3Lbn7F/dJe9FF3/DP+9DxAvkcOq5eX3/b3G33yfeox7KHe9uln9qCfvaUYjh6p4LPS52WaQlDoBuIQAYJkKBnEDYVlRwBznn5gFf85q7lnRVLvu9PzgjdRQSSIHDEhAK4ZEZpW75NmMwYa0/CBN1CBDJGgAQ9Y6ipoFQIcM6nBUW+bP5bLWY6dCYVknSvUgJ4eMyCQ6oCJoHNZIytVHofXUcEskWABD1b5KnchAlwzo8eDvDnzny10fZDF618Txgg3aCYwPYlNnj0qJFeu5nNZYy9qvhGupAIZJEACXoW4VPRiRPgnJ/d6QnefvorDXmtg4HEDdAdRCAOgco8Mzx+dO1gqdN0OWPsQQJGBHKFAAl6rmSK/PyZAOf86s09vmvOWtyY1+8ViQwRUI1AgU2AR44cOVhXZL2JMXazaobJEBHIAAES9AxApiLUJ8A5v3FNu/fSc5c0OoYDdOa7+oSNZ9FuZvDAESOHJpbb7mSMXWs8AhRxrhMgQc/1DBrYf875baubhy658M1mE33IxcAVQYXQ8YMr9x5aHdyj2nEXY+wKFUySCSKQcQIk6BlHTgWqSYBzfucXLUMXzH+z2UI9dTXJGscW9swXHFrt373KcR9j7FLjRE6R6o0ACbreMmrAeLCnvr7De/b5bzTl05y6AStACiHjnPn9h9UM7FBme5B65imApFs1QYAEXRNpICdSJYBz6g19/nPPe72pmFa/p0rTGPfjavZ/HV7TXVto+TfNmRsj53qPkgRd7xk2UHy4+r13KHjF+W80F9M+dQMlPolQcZ/5/YdVd49wmG6j1exJAKRbNEmABF2TaSGnkiWA+9R9QX7XpW+3OOhEuWQp6vs+PAHuzoOrhqwmdgntM9d3ro0WHQm60TJugHjxRDmRw/M3ftRuobPfDZDwBELEs9mv3afcLzA4gTH2SgK30qVEQPMESNA1nyJyMBkCePb7oFdcvHBNbyV9pS0Zgvq7B7+aNnfnEa15NuFIOptdf/mliABI0KkW6JYAfqWtayjw+ncd3nFXLW0t9gXpABrdJjtGYFYTg1tmV3bvWGbbWOIwH05fTTNiLTBGzCToxsizoaN0+4L/7veKx1+5tKXkuw76qIuRKsOOZTa4dXZVV4HN/ILLys41UuwUq/EIkKAbL+eGjJhzfhYHePjWT9o9L67tdxoSgsGCPm5igefKWeVOBjCPMfaIwcKncA1IgATdgEk3asic8ykeP3/ys0bPiGvea62m42L1WRPwGNebDqhsnj7S2eu0sNMYY6v0GSlFRQR+SYAEnWqE4Qhwzu/t9gRPuu6DtmLa2qav9OOWtBv2q+gudpqeZYxdqK/oKBoiEJsACTrVEEMS4JzP8QX5A698189uX9YxwpAQdBb05TPLeo/esYBbTewcxtginYVH4RCBuARI0OMiogv0SoBzXjro4w+4/cF9/v5heyn11nMz09gr/8u+5Z0ui+mjPOs2Me/MzUjIayKQGgES9NT40d06IMA5n+sN8gX/q3d7b/pfe63bJ+ogKv2H4LIKcM1vyht+M8Zls5nYfMbYQv1HTRESgegESNCpdhABAOCcuwDgJm+Qn3HP8s7AorV9RQRGuwTmTCzsuWhGqdlmYo8BwDWMMbd2vSXPiEBmCJCgZ4YzlZIjBDjnM4cD/Ja2QX/dLZ90VH/eNJQjnhvDzak1DrhqVllzRZ5ls93MrmKMLTNG5BQlEYhPgAQ9PiO6woAEOOd/GAqI//iqZZgtWNFZubHbZ0AK2gl5XLEV5u9Z2rprlZ07zMKfGWNPaMc78oQIaIMACbo28kBeaJQAfpLVL/Lr3t802Pfvz7srm/r9GvVUn27VFFjg3KnFrfuPzSu0COwG+tSpPvNMUalDgARdHY5kRccEOOe4re1ykcOVH2weaLp/ZfeYhj4S9nSmvLbQAudPK67fry6/RmBwKwDczhjrTWeZZJsI5DoBEvRczyD5nzECnPMyAJgf5PzSz5uGm/61snM8nQ2vLn48e/28aaUbptbYa0yM3QkACxhjHeqWQtaIgD4JkKDrM68UVRoJcM7zAeD8gMjnb+zxDT+2urv8/c1uOh8+Beb717k8Z+xR3D6uyGo3C2wBANzPGBtIwSTdSgQMR4AE3XApp4DVJICL57wBfoHHL45+5bt+36K1vdVdnqCaRejWVonTBHMmjmg+escCq9MibLGZ2X202E236abAMkCABD0DkKkI/RPgnM8CgNNEzk9b2+HduvDbvqKlGwaK9R954hHOHp/fPXdSYc/EMtso4afV6v9hjH2SuCW6gwgQATkBEnSqD0RARQKhA2pOCnA4mXO++ydbBjtfWjsw+rMmj6BiMTlnanqNUzx2Yv6WWaPzShljX5gZPAMA+AEVOhAm57JJDmuVAAm6VjNDfuU8Ac75OAA4dsjPT2QMxn+61e1+e8NgxacNbvAGeM7HFysAm5nBXrUuOHi7vLa9al0uzvkGh0V4DgBeYoxt1HXwFBwRyBIBEvQsgadijUUgJO6HDXiDc/Jtppnfd3pb/rfFY1u21V28tn1YFzAmltth5ihX929GO70TSm1VA97gsnybCb969gaJuC5STEFonAAJusYTRO7pj0BoWP63ALDfsJ8fYhJg1PpOb9/KJk/ely3DrnUdwzDg1fYHYvJtAuxUZofdquzu6TXOwQmltsKgCFvtFvYWAHwAAO/ScLr+6i5FpG0CJOjazg95ZwACnPMKANgLAPYc8AX3d5iFSX3DondDt9e3tmPY8UOnz1Xf64OtfX7wBzM7VG8xMRhVaIExI6ywfanVPbHMPjS+2GYttAu2oYD4bb7V9D4ArACATxljbQZIF4VIBDRLgARds6khx4xMgHO+EwBMBoCdfUG+iyjCRKsZRrn93N3u9nsb+/zmhr5gXrvbb+keCkLvcBD6vUEY9Ing8YswHODgC3IIiBx4qA3AGIBZYGA1MbCbGTgtAuRZBSiwmWCE3QTFDhOUuyz+2kLT4MhCW6DcZbK5LMzlC8BWQYC1VhP7GgDWAMA3jLF1Rs4PxU4EtEiABF2LWSGfiEAUApzzMQCA/6sFgBq/CCMDIq8GDmUceLFJYPkCgIsxsAuMWRgDEwPYtsKeA4icQ1Dk3M85DAcB3KLIBxiwbmDQYRZYs0WARgBoAoAGAKhnjNVTMogAEcgNAv8HmNWMKzmgR9cAAAAASUVORK5CYII=" id="233" name="Google Shape;233;p11"/>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descr="data:image/png;base64,iVBORw0KGgoAAAANSUhEUgAAAfQAAAEsCAYAAAA1u0HIAAAAAXNSR0IArs4c6QAAIABJREFUeF7tnQe8FNX1x8+d7buv8HrjAQ9QVAQbRQRji9hjRyzRWIhd7JpoNDGa2BVLYi+xIVbESqxRBBGsgKiUB6/3uvvetrn/z8Ed/+O6ZXZ3dnd25uznk88n8mbOPed77szv9mFAPyJABIgAESACRCDnCbCcj4ACIAJEgAgQASJABIAEnSoBESACRIAIEAEdECBB10ESKQQiQASIABEgAiToVAeIABEgAkSACOiAAAm6DpJIIRABIkAEiAARIEGnOkAEiAARIAJEQAcESNB1kEQKgQgQASJABIgACTrVASJABIgAESACOiBAgq6DJFIIRIAIEAEiQARI0KkOEAEiQASIABHQAQESdB0kkUIgAkSACBABIkCCTnWACBABIkAEjE5gIgC8AAA7AsAWADgNAD5SAYoLAO4DgD+EbF0NAHcAQEAF278yQYKeDqpkkwgQASJABHKFAOrgJSGhHQCAcwDgOQDgKgQwDQBeBYAqAPgXAFwJAG4V7EY0EU/QTwaApxMs/BQAeCbBe+JdXgYAJwHAfwCgJ97FOfb3vwDADSGfHwxVrKEciyGauzMB4JPQH78GgBMA4PsMxSavu+8AAP53V6jsWH9L1r1U8pgOf5KNA++bAADPA8AuISOzAGBZ6P/H+lsqZdK9PxGwAcCxoedktcagoG+/Cb2LZ4TqCbr4JQB8DACLAOCzdPU+k2Ch9LlCsUVt+S0AKO1BK9EkEwBcDwD4blgMAGcDQFsScSi+ReuC7ghV7msBoD7spaw4SI1fmIoQaDw0IEFXliGlLx5l1lK/igQ9dYaJWhAAYPeQABwOAPJGVKK20nH9aAC4CwCOjmP8KQC4DAA60uFEgjaVPlfHAMBLCnvQiWhSXainj26fDgDfJeh/wpdrXdCVJiThwOmGjBDQqqBnJPgECtFaPSdBTyB5Kl2q5ZGPIgDA0cPjFcaKc8Y4tKyXkUZ52Fp7Vn+RkkQEPXzYUmFuU7pM0/BSiswYN5OgK8uz1uo5CbqyvKl5lZYF/QAAeAUA8gGgGwCuCU3J4PQnakg1APwZAM4LAcF56ENk0zRqcsq2La09qxkXdPmQMs6v4wKBU0OrCKeH5oqeAIBHZcM0JaF5+IOiZE+ap5fDvQ4A3gCAmwDg4NBczr9DawCCoYo3GQAuDM2V4BASzv28HJo/2RpWltwHaf7XDgDzAeBIALCEKiyuWHwfAMSw+5X6hg9CtDl0HIZDRmcAwN6yOSuch14OAMgN567Cy0ZX8N59AOBcAMAHsji0avPF0DCQNJ8sdzuV8iKlKpagR+LrBYCLAACHwDA/7wEA5vB1AMC/hf9wTg+HJ6UYcXUqrvlYAACzZes/lMyhl8rmjaO9kPCFdj8A/D7kyKWhYUj8z3hTJ8n4isN7OMyJc2/4i7TGQskLBuf7zgSAOQCwW2gV77uhZw7nPMPrTyqCji/4RJ4zjAvv2QEAzgKA/UI+4r9jPtG/hQDwZpQ6EOsFL7d7WOj5QUH6NPQM4LxmtAVKWD9PBIDjQs8R1glcR4DPD/oT6b7wZ/7WCPUT3zf3hKYQJd/ldSc8HinnOBwvrUfBf8M6jvdh/W8GgIdDQ8ZSrzjRnMfiiAvG7gxd8HjoHRoe/0gAeDb0nsJLo62lSoar5BuuGMd3Lz5/+G7B5xHf4R8AwCMAsD5sIVu8ZyORuqpUkyRfk+EvsTkKAHAxHcaH9W4lALwV0qmYUxmZ6KHLK+stoYcVX7bhP/miAaXw5Al7GwBwaAgFUPrhCwIbCubQysV/hCCFl40CeTEA4ItfWtko9+FbAED7uPoRIYf/UJSxwstFR6lv0YQAfca5qJtjPWkAgDHh/+QPGFZ89An/F+mHLyYUzi9kf0ylvGguKhV05Is9ANwqgkIe/ou0UAVjxBem1CuQ34Mi8JVMCJUI+mDIHnLBH+YFG4fyla4oVPhC3w4Afgy97L+RXR+tYZasr2oIOi5ewkaRtMBNzglfFsgQG6Xy4dFkBT2Z5wzfQSicD0R5tiR/E52bjecL2sVtStjAly9UQn+wI3G3rAEdXh8jPT94jfyZR4HBRpzU+Auvn/I51UQFHQVMarBLdv8OAH8DAOy8JJPzWK8ZbFBifvCHdQbfS9hwTmRIPRWuWC4+cziUH0k78O/YUDs/1CiXntlYgh6vfoRrglJNQl+S4Y/b5bCxJNev8JxgxxI7L9iZi/jLtKDHqjT4N0mAlcKLtQofX+JYEbGVPxcAHorzwsAFC3id9IKO50P4i/GPoZa79O9KfYsm6PJhLuyJozi3AACKwxWhxTPSA4YvDWwQ4Q9XVmLPEV/UsX74UsD7mkIXJVterDKUCnq8eoG5wfm7tQnGKNlVIug4YvE7GUdswCGfTplz8hcb5uQCWUMqWh6V5iOSr6kKOr4EUQhjvSSwXKy7KEDSizBZQU/mOZPv/8U8YYMKG0vWUC8PRyikRjQ2urF3q2Q7kRJfMHZszOAQstQYxzqLu3QiNSzl9RQbjeELnRLZFSQX4EQFPfx5wQYx7nPGBnqyOY/1DMq3XknX4XsVO0vIChcsRxollNtMhSv2dnFUIt6CPPQJR1RWhQqOJehK6odcE+LpgTQikQx/+V51fMejaONoMzbOpgDAvbJnGBuh+B6KuNsrEUGP99LFv0caEgyvrLi/D8UJh7j3D71IpIcH9+lh629YQULwkvAHCEUNXwjy4XP5lgS8B19wWD4KGbaK8IUhtfrkD1mkBGILGHvi2JvDSo6teOlliUOYOJWACVHqG14XTQjCpyrkWwFxeBhfRChwOCyND7QvVK78BYn/hD18FPe+0DAVVg6ptyY1oML9CB8ui1WeWoKOLX/s4WJvEl8OOMyHPWTphw8gbqXCn7R6VGK/NPRSxhdaXqhBg9tFpJ9SQce5QOS8b6gnIp8HDD8gQs4uVh5T8TUVQZdvmUH/sHWPvVHsXRaGFi3hyAf+wutuMoKe7HMWPkyNz6D0w/hx9AmfN2xg4aiLkj284b7gOwd3ymwGgMpQT3ZeqBB5YzE8x8gMF3fhlBr2iHEqDxsU0vsqvDEQ/j7CevmnkN87hzoVUp3FFzY2GKUXc7w5dHnjGF3HBgU2xPDZlxo4qeQ81nOMIw34LOK7OdIPp/2wB49TY/0RLkiVK04XYYMTfyjamEtcle4PzdXjO03KifwdHk3Qk62rWH6sRkKy/OW5j7RWDd99h4ZGB3H4HUeUIjZqMy3o4T0tbIWj4ODLG3/hDYJ4cyDhDxAK83/DKtSBAIAPlvQQ4PAePtjST94z/TCUMJyTChd03KeIL0R5hcXycAhWmuvA/14RMqzEN7xUiaBjGVeF/I7XO5H3InEYGx8GeWtO/nBg4waHqVBM5X4kUl6sF0EiPfTwHi8+oDgnt1eoAHkjQ96TxgYUzjlhRZd+BaFWLTaw8KdU0MMfSPmwu7yhFGlPfbQ8puJrKoIub5wgA9zbjPO30i/8pSZ/dpIR9GSfM/lzgqNGWM9x/3W8Hl+seif3Jfydg/ehuGKDD4Ua5+YbQuXtAQBLQoeA4DOBvT3p3YH34fsS/cXnBn/htuWx4P3Yo8QGt/STz0WH18lEBR2n//B9Kf+lkvNYPPFvKMrYAMQ1RJGmHfEaHPZGYceOjnyuNxWu4etW5IKNZeIzix007HTg++5zWaMvmn4kW1exvFialCx/ee7xfYaNQNzTn8iUxrb8ZVrQw1ul6EOsxUSJCHq0g0vkAicXMKkCy4UDH0JJlMMFXckDJBcdue+xDlWJFn+k4Tt8OWDLFF9EGyMc4ICVGys8Vgj8/TPEF4dupJ/84cIXJ7b+NkQY7cDr45UX7yWQiKDjQ4n+Sr9w/nK28hcjNj6wt4wjEPKfPO9KBR3vR59xAQq+SOTD7vKGEPbSsOcmXzMRLY+p+JqKoMea78c4wxvTcv7JCHqyz5mct5Q/7H1i4yN89ClefZP+LvclWv2IZAsbgE+G/oCjFniYVfgipPCXtnzkSP7Myp8tqaxY77NEBT3SPvVUcq6ErbTIEEc3pIWrke7DRhBOR+HUCf5S4RrOGxfFvabE2Rjim2xdxWJj5TBZ/tgYQW3CESDphyMRGCeOemAjRdGBaokIerLb1uKt/lVL0KP5F2t+KlK9wJXh/4vQQ4+0ajOW6MRrjEhlR4s/3rwRJhzXBeDqVumlEy4A8eo9DtfhymdcHZpMefHsJyLo4XxjsY1Xp+I9eLFygwsrcW4Qe1fSancc6pWfxxze28XylIy0RDsJMJo/qQh6+BBtvFzhdBL+D0eAkhH0ZJ8zjBGnhFAAIv2w14cvO+z14Vytkp+S+hHJjpL7Unnm1RL0aB2EVHKuhKv8GlxUNi40bYrPA450yn/y6YhUuMZr6MTyOxrvZOtqvPdKKvzjzemjsON0L54vH3X0igT919VBEpZYD650VyoPdzxBx7/jMBfOk+EwV7RFOrgaE6/BRkiigo5lyFv6iZYX7yWQi4IuP9cZ48MFhtjjkD7cgFuesOeGDSr5L9cFXd7YyISgyxtwOEeLPT4cWZoUQ9jDVzFHq39KBIQEPfKap3jPdLS/4xQONgiltQnyEQol+Yj2LtWCoEcbeQ3vRCYq6PJnDt87uKUU1wfEWvyH2xVxEWfEtSRGEHT5kCcurEBx9CioteEVLHxIGE2EDwcpTbwSIZBfg8OjuwLAEQCA+2kx8fKfNP+Mi0TkaxLkvS4FIf98idLy4i1QSpegy4fMIk3jYCDJDrnjvfJpCRyyxcYSDrPjL9I0Bv57tJdWKr7GW2OC5aII4sIx/MlfMPIY5CMxSupBMoKe7HMm9wd7fduH9lbjIiAcLZP/whfvRYtFCfNI9yoZGg5f2yEfAo43KpfuHnoqOY/GUj6MHO/AmPBrpenLVLjGmuKIV5ej8U6lrsbKoRr8UZMrQiMfuDZIOkNEijXS2oyfOeSSoEea04r3AGGg8RZARKsU4YKO8xnY+myX3SBfUCeff8dLlPgWSwii+SWdzISLeqTWsPxFHm9RXLyHIPzv8cqLZS9dgi7PKS4iweEqFF3pl+yiOOn+8G0kuBASRS7WwxRN0FP1VW43fA1I+OpheT2It0AnVt6SEfRkn7NYfuD0BzbApR0LSj/wE848fNFktF0b8vn8VBfFRZoCTETQpak/iY+SUxdTyXm0PITP78b6YhjuCsFFhviTNyJT4Rq+KC7S+pVoq8CTXRQXq07KbYZrUjr4Y6M+fHdF1A+gaV3Q5Q8mLrDAoU6cz8SWPG5tUyKasbawYGXBFwbuHcSKiKvcpS0BkbatYWW+EQBaQ71k7K1JW97CV5Qr8S2aoGNs2ErD7VPYU8GFcNI+c6myye3Le6nh29ZuD829oPAhCxyuwS04eA8OH0vHNyZbXjYEPTyn8m1r4Vuy0L9EFsVJ8cgXwUn/FquHGE3QU/VV3ptAkcG5Zlz97wzVXTyTQFp1LI8z0hYaaQsWxoMvX5yqwYVnyO8H2SLLZAQ92ecMRRt3MuDIE64ax7UK8p0cciGLtNAsUv0L9wXrOnLExZ/ICqdR5NsapRdk+JnlqWxbS1TQw8UAd9TgFk6cjsDVzsgo3pcLU8l5rA4EbgXGNQzSD7f6Yp6k/efYsMTDeHCkCOsO/uTvw1S5yp9F+cE2uCg1fPuwfCFrtHdwsnUV44qlSThCKn1dDa+V159Yz5w0IooMa0M7PeSL4MK1SL4Q8xd5S0TQY7245X8Lr8jx5k9i/X3P0MsmfJuENPytRDQxRlwFjQvI4v3km/bjHSQgt4WVLNbBMrEWFEaKH4+YlX8MAVf94gsJVzviinXc24yn7uG2GvzJD9zAxg4OtUc7JU7ut7RwBcUh2fKyIejh24fi5TUZQQ8XNSxDvo0tvMxo9ThVX+WjQInGiUOgeEwpnrcQ6xd+IEcygp7Mc4ZTX/L9zegHige+lPFcBXzxYiME6zf+wvd9x4op3iIj6d7wkTfsGeNKdyUHy+A+cmklN9qL9z6KtxgTR2CwYSP/SY31nRQIOt6XbM5jscTGPr4fcHpByQ/fh/LDrvCeVLjGW7Ar90nJtGcydVUS2HialAx/5Iq5l3QO3984V45l4rooXLiMnUd8HvAcCYwx4gJRrQt6eWgVN+7llf+kuWHssUvfa48lmggFXwx/jVEbw7dahAt6rGNrIx1NGu/hllyJJgTxjjqU7o+0SALPbce5dGlIPlLY4UdpplJeNKzpGnLH8mLlFF8ouB8Wh6pwkVUygo49I1x9LR0FG2m/uzzuWA3TVHyNdWwsrgDHhiqKQKQ48flGBtjTiyZQKKLYY8UeVaonxSXznOHLGoU60hGpcr6RjmmNJS7xjvbEeyMd4ar0iFKc2pJOLpT8iPfMx/o79q7xHSWth5BsSsO6uLYgXg8d70k25/GEWunnU7FO4ugCNiTlq7FT4Yq+xXs/RTrGOBbvZOoq+hFPk/CaRJ85JXUV7coXQEfMl9YFHZ0eE+pt4tYI6QMjeOYtCjm2wpUIOtqRPjyCwzf4IXusoLE+1BBp1SXuT8aeOB6ziENkOFyJczqRthLEe7jjCbokWvhRFjwMB88HloazlHycBQUJP3SBH3aRFlZIH7tAfniIR/gHT7CSJ1tepAqWTkGXcoqnDeIJVlgW5hNfgHhyFE5b4MlyeCpeMoKO9uWHwkQ6pEepoKfiq1QP8Jx7rHfSB42w54aLPPGlGS1Oyb9Rob3AuJJcWlCJByChDTwwKfzDRMn00KWyEn3O8D58oWFc2BPB+if5mM6Ps+BHorCREOlkM/QJn3985+CKY6xbUgMAG8LRPuoS75mP93dsvOFoIh79iTnA5xz9vC308Rolgp5szuMJOv4d3ym/CU194nMlzxMOL2N9Qn/l64zC7SbDVbIR7eMseFIdjqrgdKy8ERGPdzJ1NZ4mSWd+JPrMoRajJuEzgNO4afk4i5Ik6/UaJdvW9Bo7xUUEiAARIAI5RiBeDz3HwlHVXRJ0VXGSMSJABIgAEUgnARL06HRJ0NNZ88g2ESACRIAIqEqABJ0EXdUKRcaIABEgAkQgOwRI0EnQs1PzqFQiQASIABFQlQAJuqo4yRgRIAJEgAgQgewQIEHPDncqlQgQASJABIiAqgRI0FXFScaIABEgAkSACGSHAAl6drhTqUSACBABIkAEVCVAgq4qTjJGBIgAESACRCA7BEjQs8OdSiUCRIAIEAEioCoBEnRVcZIxIkAEiAARIALZIUCCnh3uVCoRIAJEgAgQAVUJkKCripOMEQEiQASIABHIDgES9Oxwp1KJABEgAkSACKhKgARdVZxkjAgQASJABIhAdgiQoGeHO5VKBIgAESACREBVAiToquIkY0SACBABIkAEskOABD073KlUIkAEiAARIAKqEiBBVxUnGSMCRIAIEAEikB0CJOjZ4U6lEgEiQASIABFQlQAJuqo4yRgRIAJEgAgQgewQIEHPDncqlQgQASJABIiAqgRI0FXFScaIABEgAkSACGSHAAl6drhTqUSACBABIkAEVCVAgq4qTjJGBIgAESACRCA7BEjQs8OdSiUCRIAIEAEioCoBEnRVcZIxIkAEiAARIALZIUCCnh3uVCoRIAJEgAgQAVUJkKCripOMEQEiQASIABHIDgES9Oxwp1KJABEgAkSACKhKgARdVZxkjAgQASJABIhAdgiQoGeHO5VKBIgAESACREBVAiToquIkY0SACBABIkAEskOABD073KlUIkAEiAARIAKqEiBBVxWnMY1xzo/vGQqeajGzaU6zUCxyDsN+3hEEvqzQZvoPY2yJMclQ1OkgwDk/sjsYONUMbC+nIJTiS8zDxS6fyD8rMZuxvr2UjnLJJhHQOgESdK1nSMP+cc736R0W7+/wBEYu/La3cEWDB9rdgW0eV+dbYK9RTjhx0oj+PCtbX+wwn8sY+0LD4ZBrGifAOZ/W6ff/q1cMbvdwe3PB+/290ODz/lTfrDbYL78Q/lhR1VdmsmwpNlvOY4wt03hI5B4RUJUACbqqOI1jjHN+IgA8+9cP2uCNHwZiBn7CzoVw0Z6lw1YTO5Yx9qZxKFGkahHgnP8uwPkL1zRutj7Z2RbT7Ikl5XDHqHGiADCXMfaCWj4kaMcBAHcBwMcA8EyMe5Vel2DxdLkRCZCgGzHrKcbMOd8PAN4789VG9k3bsCJrs0a74JYDK4esJjaDMfZ12E0loZfeQWH/jtedAADfxyhkAgCcCQDXA8CQImcSuwhfuH8DgEfj+KHEKsZ5HwD8NUFb8hh3B4D9AeDvUQqM5W+qrBLxQwkPRddwzqf4OV/2+03rrR/29yq6Z0ZeAby03UQU9X0YY59EuCm8zj0IAJekUIdmhuUl/L/RBSzzJgC4BgC6Qj5Fuk5RjHQREQgnQIJOdSJhAt1D/vV3fdo14a0fY/fMww2fOGkEnL5b0bJip3lWBEEPf9Ep9StVkVJajhrXqSHoqTRaUmWVFUHv8PlW3tHWOPXxjtaEcoA99WurRq0ptVonRWlAYqNIGpY/GQD2TlHU4/kXSdDj3UN/JwKKCZCgK0ZFFyIBzvnJ69q9/zrtlYaCZIi8dtLogap8yxzG2Nuy++O96FBIsPdUCABzAUDquXfKevbvhHrpp4euKwIAfEnvAABSD03eC8Oe0ZEAgHGcDQB4P17vCfXI0b0rAOAAADg41EPfGhpGxevxd4psOBXtRSpHjkku6GgLe/5SObHsYXnjQ/FJPfT3w3qEEkMUqfmyEQW5X5HsSD19eU9R3nuVj5JEE/Ro1ydTRX5xD+f8iE2+4af3WvtlUvXt/R0n9+1kd/2RMbZIZhjjwFGSC2Q95fDGlpybVDekXvVfAOAGWZ3Bf4/HT153ItVfJaNRKfMkA/omQIKu7/yqHl3XUODdu5Z1HvD2hsR655IjJ08eAWfuUfyfApvptAQF/XkAOD/Uo5L3pkbJhtzx/98DABeFhrTxxS3/b7xvbGi4Wnph42gB9tKkv90eNvcpH8KeIrtfLgAYSrRyYgk6zrE2hfyR+4r3yAUHBaQm1KiRBP1fYcO3kqCg/9IUgRI74YIeHr9c/EplrCU/Yl0vCWDS9bA74Hv+1pbGOYn2zqUC55aUw3XVo98ssVgOkzkhzVvvGWVKJ1K9kXrvGPfvQ7k4JmQT58jl/OVz53J+eLk0EoUNx2jXpcwtaeB0Y04TIEHP6fRl3nm3P9h7xNP1hf1eManCxxZZ4eEjR24utJtQWKVftDl0qUeNQi0XOHlPMVzQ5dfJBRzLko8EYM9dejHjMLa8h4sC+lRI6MMFHXvt4fP6scqRv5zDe+j4Qo9WjtTwQL+j9YzRT+ypY4NE+v+4k0ASdHkDJJYd/JskSNiTDe+9SrZxRERaryAJeqzrU15l3hPwNx78/bc19V5lazXCK2W5xQKf7rRbZ77JXBahwmLenpb9e3jjTmrsyPM2BwA2RVjopoTfepmgY+MoGueUuSX1cNJNOU+ABD3nU5i5ADjnxSKHjukPbRCSLdUiMPjg9LFuu0XICxP0WHPo4XO/sQRdvkAu/IWNRUpDm/hClS8uizZkHb7ITG5TanBgT00uDPJy5Av6Ig25S4vtwhsOaENaHR1N0CURkffWpSkDtIuCrsROuKDjaMguYTnG6YVVUQQ92vWxVncrqkI+URyu/WqFTdHFUS5q2W2GyAAKGGPuGHbkvfJwbvLcoKBLjSi5ObmgR+OB00xSPcf6lzZuqfCie3OXAAl67uYu457nqKDLBS38BRythy6fg462aly+3UiyG0/AEhF0JT10qRHyFgBMDg3dR5siQB9jLWqTC1K0XQOR7sceetp2Gagh6M277skFxvJlgh5tZbk0EjFGNrWC3BLtoUfjIR8hkk9fpLLQMePvASpQuwRI0LWbG016NuQP9h6WniH3dPTQw+dC5fOZ0mK5SHPo8m1qsQRSPhQdPncfPpwaLgzSorhIPXS8Vm4v0hy6NBwsLdCS4pD7G88O3istBJTm8yOtIZCmBiINuce6PuWh495goOGg9d+MVHnIXZriwekO+SiIxDycm3zNRvgcunxNBo74xOIhH3IPn0OXGojSFIwmn39yStsESNC1nR/NeZfGRXH4Yg3fh47xo1DJhQR7M/KeolP2Usa96MeG7UmXr1aWryTGf8ceOvbGsFxp+BzLjCbo4avcr5PtB49WjjyHSnvoOEyfyOp0SZhxvj58RCGaHeQoNQaQCw7bV4TiCV/TIK3mV7LKHeOVr/5PqQ7jorjbWhrnPJbgljWp0CiL4qTGlbzOha8yV2uVu5xH+GI8+S4NVbmlBJ1uzlkCJOg5m7rsOP7TtrXhf532SmNS24heO2nMQFW+OXzbWjaCoQM9skE9wTK3bVvzDj+91zpVt60l6AVdTgRygwAJem7kSVNepuFgmWzER4KeDepJlNnh9628o6Vx6uOdiR0sg73zv0Q+WCYJL+gWIqB9AiTo2s+R5jxMw9GvmouRHNIOgWSPfn15u4m4uj3a0a/aCZA8IQIqESBBVwmk0czQx1mMlvHsxpuDH2fJLjAq3ZAESNANmXZ1glb6+dR8q/BdkcOEn7Okz6eqg96QVpR8PnVeeVVfuZk+n2rICkJBAwk6VYKUCXDOj+8ZCp5qMbNpTrNQzAH4kE/sDAJfVmgz/YcxtiTlQsgAEQgR4Jwf2R0MnGoGtpdTEErxJeYRxS4f55+VmM1Y314iWETAiARI0I2YdYqZCBABIkAEdEeABF13KaWAiAARIAJEwIgESNCNmHWKmQgQASJABHRHgARddymlgIgAESACRMCIBEjQjZh1ipkIEAEiQAR0R4AEXXcppYCIABEgAkTAiARI0I2YdYqZCBABIkAEdEeABF13KaWA9EyAc45fh8P/1QJAjUcMjnaLwTEMWJmJQaGFCS4TMIeJMZsJwCIwJjAAAZlwAJFzCIqc+0UOwyKAGzj0cy72ABc6zCbWbDFBIwA0AUADANQzxur1zJNiIwIqR2m3AAAgAElEQVR6IkCCrqdsUiy6IcA53wkAJgPAzn3BwDQGbIc8k6m6PxjwNPu8vq0+r1A/POxs9vtsHQE/dAf80BsMQn8wAG4xCEOiCF5RBD/ncFlVLewnlsC5rzeBWWBgNTGwmxk4LQLkWQUosJlghN0ExQ4TlLss/tpC0+DIQkug3GWxuSzM5QvAVkGAtVYTw0+MrgGAbxhj63QDmwIhAjohQIKuk0RSGLlLgHOO3yHfyyuKs4ZEcd88k2mnnmDAu8bjDn7hGSxYP+Qx/+gdgk3DQ+DjPOFALw8J+jlLsOOd2M9iYjCq0AJjRlhh+1Kre2KZfWh8sc1aaBds3oD4jctq+gAAVgDAp4yxtsSs09VEgAioSYAEXU2aZIsIKCDAOXcBwAFeEA8aCvJD7QKrXu0e9H0y0Jf3hXsAvvK4oS8YUGBJ2SWpCHq0EvJtAuxUZoddq+yDe4109m9faisKirDVZmZvAwCK/LuMMbcyD+kqIkAE1CBAgq4GRbJBBOIQ4JyPA4DDegKBuUVm84wv3YPdb/R1Fy8b6IMvPYNp5ZcOQY/k8MRyO8wc5ercd4zTu12JrWbQzz/Js7AXAOANxtjGtAZJxokAEaCPs1AdIALpIhAS8WN6Av7TrYJp9Lt9Pd7FvZ1F7/f3wrAopqvYX9nNlKDLC7aZGexV64KDx+e17TXK5eIcNjgs7DkAeInEPWOpp4IMRoB66AZLOIWbXgKccycAnNQbCJxtE9jEN3p7hl7obi/+aKAvvQXHsJ4NQQ93Z3qNUzx2Yv6WWaPzSvEzumYGzwDAszQsn7VqQQXrkAAJug6TSiFlngDnfGZ7IDC/2GQ6+pOBvr6nutpK3ujtzrwjEUrUgqDL3Zo9Pr977qTCnolltlECY08CwJOMsU80AYucIAI5TIAEPYeTR65nnwDn/LROv/8qH/Daxzta857vbod2vz/7jsk80JqgS66VOE0wZ+KI5qN3LLA6LcIWm5ndxxh7QlPwyBkikEMESNBzKFnkqjYIcM7zAeB8jyhetnbIDfe3NZe+3aeN3ngkQloVdLmv+9e5PGfsUdw+rshqNwtsAQDczxgb0EbGyQsikBsESNBzI0/kpQYIcM5LAeDiAOeXLe3v7lvQ2lzxdZpXqKsRdi4IuhTnjmU2OG9a6YapNfYaE2N3AsACxliHGhzIBhHQOwESdL1nmOJLmQDnvBAArggCXLm4u6P79tbGik3e4ZTtZspALgm6xKS20ALnTyuu368uv0ZgcCsA3M4Y680UMyqHCOQiARL0XMwa+ZwxApzzq/2c/+WNnq6Bf7Y2VGzJISGXIOWioEu+1xRY4Nypxa37j80rtAjsBsbYzRlLPhVEBHKMAAl6jiWM3M0MAVzs5uHiP1cO9sNfm7ZUrR/yZKbgNJSSy4Iu4RhXbIX5e5a27lpl5w6z8GdaPJeGikImc54ACXrOp5ACUJMAbj/rDgQWtPt9o/7SVF/2cRb3j6sVlx4EXWIxtcYBV80qa67Is2y2m9lVjLFlanEiO0Qg1wmQoOd6Bsl/VQjg+epdQf+9NibM/VvTFsdTnfr5zoieBF1K9pyJhT0XzSg120zsMQC4hg6oUeUxICM5ToAEPccTSO6nToBzPtctivct7um0Xt9Unz8QDKZuVEMW9CjoiNdlFeCa35Q3/GaMy2YzsfmMsYUawk6uEIGMEyBBzzhyKlArBHAbWl8w+OCAGNz3si0bsno8azqZ6FXQJWbTRzrhL/uWd7ospo/yrOwcxlhnOnmSbSKgVQIk6FrNDPmVVgKc8zkeMfjQs10dcG3jZtyWptuf3gVdStzlM8t6j96xgFtN20R9kW4TSoERgSgESNCpahiOQLvP96TI4MiL6n8szOZHUzIF3iiCjjyxt37DfhXdxU4TfvjlwkwxpnKIgBYIkKBrIQvkQ0YIcM6n9Ab9z33Q31c+f8uGAh/nGSk324UYSdCRtcXE4KYDKpunj3T2Oi3sNMbYqmzngMonApkgQIKeCcpURtYJcM7nAcBDl2/dBE936WcFuxKwRhN0iclxEws8V84qdzKAeYyxR5SwomuIQC4TIEHP5eyR74oI9AZ8D/UHxePO2vxDUS6cva4oqAQuMqqgIyI8G/7W2VVdBTbzCy4rOzcBbHQpEcg5AiToOZcyclgpAc55RYfft+RLj3v8WZu/LzLKEHs4HyMLOrKwmhjcMruye8cy28YSh/lwxli70jpE1xGBXCJAgp5L2SJfFRPgnE/rCwaXPNbRUnJLS4NJ8Y06vNDogi6l9OwpxTB35xFteTbhd4yxlTpMNYVkcAIk6AavAHoMn3N+dBBg0WVbN5oXdlFnjAT9/2v5ERMK4JrflAVMApvDGHtFj/WfYjIuARJ04+Zel5Fzzs8eFsW7T9u03m6ELWlKkkiC/ktKuLXt9oOqvHbzttPlHlTCkK4hArlAgAQ9F7JEPioigJ867Qz4r5qzYd2IdTn8dTRFwSZwEQn6r2FtX2KDBYdWD5Y6TTfRJ1kTqEx0qaYJkKBrOj3knFICnPMbN3qHzj9+w7oRzT6f0tsMcR0JeuQ0V+aZ4Z5DqwfriqwLGGPXGqIyUJC6JkCCruv0GiM4zvntX3oGz5274TtnXzBgjKATiJIEPTqsApsACw6tGdq53HY/Y+yKBLDSpURAcwRI0DWXEnIoEQKc8zuXDfTNP3nTemFYFBO51TDXkqDHTrXdzODuQ6qDe1Q77mGMXWqYikGB6o4ACbruUmqcgLBn/ulg//y5G9aZjbrHXEm2SdDjU8LjYu87rNq/e5UDh9+ppx4fGV2hQQIk6BpMCrkUnwDOmX/hGbz0mB/XOqhnHpsXCXr8+oRXYE/94d+NHNihzIY9dZpTV4aNrtIQARJ0DSWDXFFGAFez/zA8dM0RP6zJoznz+MxI0OMzkq7AOfUnjq7tri203Ear35Vzoyu1QYAEXRt5IC8UEsB95q1+3+2H/vBtHq1mVwaNBF0ZJ+kqXP3+1DG13SMcpj/TPvXE2NHV2SVAgp5d/lR6AgTwBLghUXzusB++tam1zzxQvxX6rr4WAj9s2OaJdcZ0KPzHX0EoLAT/V99A9xnnbPt3x7FHQf7l84HZbD97LPb1weB9D0LeBWdvux5/+G99f/4r+JZ/Bubtx0PhzTeCecyoBKJU/1IS9MSZ4j71x48eOWQ1sZPpRLnE+dEd2SFAgp4d7lRqggTwbPYg8GUnbfjOrOYJcCjavs9Xg2ve6b/wCIXe/eAjkH/1ZdvEGv/bt+xTcJ489xfCjf8hNQC41wsDty8Ax2EHg2XXyYD/7fnPs+CYc8zPgp9g2KpcToKeHEY8Ue6eQ6v9AoNZdPZ7cgzprswSIEHPLG8qLQkC+NW0ATH41V8a6yvVPpt9+M13tnlkP/SgX3gWLvTy3rjY07etV593zjzwLlv+cw89Uo/d/fDjYJ26xzaBz9aPBD158nj2+6UzSlvzbMIu9JW25DnSnZkhQIKeGc5USgoEuvy+5U91tu/yz5atjhTMRLzV88xC8H66AnzLf/r4VvFjD2wT30iCPnDzHeA6+6yfh9DDBTyaoJtqqn/VYFA7jlj2SNBTo41faTt6p4LPS52WaalZoruJQHoJkKCnly9ZT5HAQDD4wPLB/uN+v/G7khRN/er28CFyvAAF3jpzr23XDi9eAq5zzto2b449efd/nvnFnHi4gKM99wOPgP3II7aJvjQ/7zr1ZBJ0tZOXYXt3HVLVvXuVY5HLajo3w0VTcURAMQESdMWo6MJME+Ccz2vw+W6Zue6LokwdHIND5FKPWr4oLv+yi7YJdPgCuFiL4nAhnZDnAts+e9OQe6Yrj8rlWU0MXpo7uqsyz3w1Y+wRlc2TOSKgCgESdFUwkhG1CXDOpwDA5wd9/y187RlU23xUe9HmvFHM5T12NBBpiF1uOLzHnrEgwgqiIXd1yO9YZoMnj6kFBjCVMbZKHatkhQioR4AEXT2WZElFAh0+36abWxvqnu5sU9HqL02hIMvnxeWr0nHhm3yVO/bWg80tvxg6jzTkLl/ljn8fWvQyOE896Rfb3dIWUBTDJOjqET9uYoHnwull9S6rMFE9q2SJCKhDgARdHY5kRUUCnYHAEx/2dR97/pYNeSqajWhKvg89fN84zpv3Xfu3bfflnTvvV1vbIvXQ5fbke9rTHUcs+yTo6tK/dXZV8351rpcZYxeqa5msEYHUCJCgp8aP7laZAOd8TlvA/9DUNasLMzVvrnIImjNHgq5uSvBDLq+fNKa72Gk6lzG2SF3rZI0IJE+ABD15dnSnygQ456UeMbjh9E3fF6p5eIzKbuacORJ09VOGh87ceXBVj9XEtmeMdapfAlkkAokTIEFPnBndkSYCvYHASy90dxxwbePmn85RpZ8qBEjQVcH4KyOXzyzrPWz7gvfybcJx6SmBrBKBxAiQoCfGi65OEwHO+dxGv+/+KWtWF6epCMOaJUFPX+pfP2VMZ4XLfCFjbGH6SiHLREAZARJ0ZZzoqjQS4Jy73KK45YxN60toqF190CTo6jOVLOLQ+x0HV7XbTGwsY8ydvpLIMhGIT4AEPT4juiLNBLp8vkff7u85/tKtG/PTXJQhzZOgpzft//htZcOB4/Jw1fvF6S2JrBOB2ARI0KmGZJUA53ymWwwu3XXNaudAMJhVX/RaOAl6ejPrsgrwzql1AzYTO4Qxtiy9pZF1IhCdAAk61Y6sEugJ+D+/sXnrlHQeIJPVALNQeKHJDMVmM+SbTGBnApxcWgG78UK489MOsAgMGvv94A9yaHMHsuCdPoucM7Gw58I9S9c5LMIsfUZIUeUCARL0XMiSTn3knP9h/ZDn1n3Xf12m0xDTGtYkpwt2drhgB7sTtnc4AnVWu1hltZo4gOgJih6/GPRwYB6n2eQ0iyboH/YPmBjLM5sEFwC35FtN9sYBn79tICj4gqLlf1vcYBYYvLi2L61+69X4iyeMah49wnoNY+wJvcZIcWmbAAm6tvOja+8Gg4HWP2z6vuLjARIQJYne3ZUHe+cVwsz8wuD0vHzoCQR7B8TAWjtnn9Ta7csBYCMAbGGMeZTY45zbAADPzC8aCsLs9gH/jg4z26XIYSpZ2zEsrGgYAo9fhOe+7VVizvDXTK1x4AK5FqfFVG14GAQgKwRI0LOCnQrlnF/9bn/vZads/K6UaEQnMDOvAI4pLus/uLDIxIEN9Ph9H492OJ+xAnzEGEuL0nLOi9rd4hntbv+scpd5L4sAhfW9fttDq7pgVfMQpSsGgXsOrW6dUetcwBi7mUARgUwTIEHPNHEqDzjnI3yi2DL7+2/t64cVdSYNRa3SYoUTisvg1LLKQTuwbhtjj+eZzc8zxr7LBgjO+U5Nff7LLWbhUG9ALHn9+37zkh8GoIPm4H+VjnHFVnjq2Nohi8Cq09XgykYdoDJzgwAJem7kSVdedvp9dy/t6znrkq0bXboKLMVgJjtdcHZZ1eAxxWXOJp/v1ZFW622MsRUpmlX19nVtwwf6RX7dzhX2ma9/389eWNsH6zu9qpaR68ZuPKCi9aDx+Y8yxq7N9VjI/9wiQIKeW/nKeW/xvPYg5y17ffeVeYt3OOfjUSMAFPI/VY9qnpFX4Apw8e48wXwXY0zTCws454Wrmobum1BmO+7TrW7701/3krCHKkNNgQVenjvaLzCoYYx1qFFHyAYRUEKABF0JJbpGNQJ9fv8dr/d1z6NDZABwaP1P1aMGjxpRwmyC8DfG2G2qgc6gofWdw3ePKrCc/d+Nbv7Aqi4HDcUD3HxgRf0BY/OfoV56BisiFQUk6FQJMkaAc57v57zjN999Zdts8N752eVVcE31qECvGHyk3GS5TOnK9IwlK8GCOOfOTk/wzkKbcOZ9K7vMz36TlvV6CXqVvctrCy3wwgmjhkyMVTDGBrLnCZVsJAIk6EbKdpZjdQf91/23v+/Sszf/YNivqeHw+s0jxw5UWK0/1lispzPGvslyWlQtnnM+uaHf/2ynJzDhzmWdZiPPr997WM2GPUc6cC6dVryrWsvIWDQCJOhUNzJGYCAY6D72x3VFX3sGM1amlgrCXvn1NWPEQb//8kKr9S4t+aa2L9+0Dd88scx65YLlXexZg+5j37HMBo8dNbLVYhKq1OZL9ohAJAIk6FQvMkLAx/kZKwf67j52wzrDfYDFJZjg3tHj3FNdBZvKLJY5jLH1GYGe5UI45zs29PneXNfhHXPT/zpgyC9m2aPMF//0cbX1E0psuD6CTo/LPH7DlUiCbriUZyfgZu/whj811o97u687Ow5kqVQcYn9ozPZuh2B6vtJqPTNLbmS12B+7vC/ih0v+/G6r02hD8PvXuTw37F/5nd0i4Il89CMCaSVAgp5WvGQcCeAX1Zr8vnf2WLPaUPvODy4shofqtgtYmXAeY+xhI9eGgeHgBTYzu/NP77ZaPqo31mfDl55a11nkMB3NGPvEyHWAYk8/ARL09DM2fAlN3uGXH+tsO/q+tibDsDixpBxuqa3zWplwJGPsHcMEHiNQzvnBviBffMsnHdbX1vcbBsm5U0uaz9i96E3G2DzDBE2BZoUACXpWsBunUM65Kwi8d7c1q83tfr8hAj+jrBK3pHW7BNNsxthqQwStMEjO+R79XvHDBz/vyltkkK+6lThN8OYpY/wCY0WMMWMNTyisF3SZOgRI0NXhSFaiEOCcz/ugv/fmEzd+V2wESCjm11aPbnUKwn5GWfyWaF5xsVzPsPjZI6u68o0i6o8dPXLjpHL7LUafekm0rtD1iREgQU+MF12dIIEOv++LKxs27fZmr/4Xw+Ew+19rRvcXmsx7ZutDKgmmJ2uX/yTqwdX3fdblMMLw++zx+d1/27/iW4vA9s0adCpY9wRI0HWf4uwFyDkfNySK39Z9/Zkje15kpmRcAPfvMeMDDsGEYk7D7Aqwd/X7Zzgdpv9d+16r2QgL5T6dN27AIrDdGGP43Xr6EQHVCZCgq46UDEoE3MHgNW/3dV18Xv0GXX/zHLemvbbdzqJdEA6lBXCJ1f9NvYHja/KE5858tdGk9y1tt86u2LxfXf4DjLFbE6NEVxMBZQRI0JVxoquSIPBhX2/rZFde+cKuNvZWbzesdOvvSGs8NGbpDpO9IwTTlaVW6z1JYDL8LZt7/VcLnF/3+5cbHB4dHz4zvcYp3nZQ1TdOq7Cb4ZNOANJCgAQ9LVjJKOd8vMcvfnXT/zpcx00q8NQWme1B4OyVnk72Vl83fDaoD3F/uG6Cb4Ld8eoEh/MEynryBBr7fU991+49AfepJ29F+3d+fOa4QbuZ7UrD7trPVS56SIKei1nLAZ8551e8+ePAn65/v61IcvfAcXlw/KRCT22x2S4C/CzuKwZzc08yns1+Xnn12kqrbeccSInmXWzu921YuKZvnJ6/1HbLgZVt+4/N+wdjjEZzNF8jc89BEvTcy1lOeOwLiCsve6dl6vIGT0R/DxibBydMHjFUW2yycQbsle6feu7Lc0Tccd787QmTRQFgZ1rRrk6VxJXvIudrT3u5kel1Pn2/Ohf8ZZ/yZQV28yx1qJEVIvD/BEjQqTaoToBzvl2nJ/jmIU9tHq/E+P51Ljhh0ojh2lKzlaG447B8bzd8qmFxf237nYcrLJYbx9gcNymJka5RRmBVs+cO4HDJOUuadPluspkZfHLmOISRR4fMKKsTdJVyArp8aJSHT1emgwDn/ISvWofunLe4qTpR+/vWueDESUXe2hKTRRAYe6WnY5u4L9OQuP+xvApOL61cM9bumJRofHR9fAIbu7w/LP6+fzu9Dr0/fWxty4RS27mMscXxadAVREA5ARJ05azoSoUEOOf3LVjeec7T3/SaFN4S8bJ9xrjgpMlFvpElJrN5m7j/NCz/yUBfKmZTurfSYoWVE3cPWBnbgzH2TUrG6OaIBAZ9vl0tgnnVUc9tMXW4A7qj9McpJd3z9ih6ijF2se6Co4CySoAEPav49Vm42xvccN4bzePWtg+rFuDeo11w4uTCwOhSi2ASQFjc0wUo7h9nWNxvrx0XmFlQ8MxYm+MPqgVHhn5FYH2H9/m17UNz/vlxh+7oTCy3wwOH1/zgsAoTdBccBZRVAiToWcWvv8I55zs19AXeOWZh/ch0RTdz1DZxD9aVWZhZJu7/S7O4bztAZvudPXYmlDHGIq/2S1fQBrPLOXcOB3jnvMWNDj0ukPv0rHHDFhMbwxhrM1hqKdw0EiBBTyNcI5rmnB+7qnn4sXOXNBZkIv5t4j6pUKwrt4BFYMLi3k7AOfeP0iDuT9RN6Dt4RPFNjLHbMhGb0csY8Aav/bJl6NJL3275eeujXpg8dtTItkkVdpxHf0UvMVEc2SdAgp79HOjKg96hwMNPfd171pNf9WQ8rhm1Tjhx0gg+vsLCfxL3rm3i/uFAb8q+YO/85e0mDuabzPkpGyMDigkM+cX+eYsb8/XWSz9narH7zN2L72eMXaUYBl1IBOIQIEGnKqIqgZ6hwMbL32kZ+3WrevPnyTg4feQ2cYftKy2iVRL3vm74oD85cb9z1DiYmZd/xxi78/Jk/KF7kiPQ1O+/bXWz55IbPmxPaYFlcqWn7y6sn/88sGJVgc08NX2lkGWjESBBN1rG0xgv57ymqd+/7KjntoxOYzEJm5420rFN3CdUWkWbif28oO59heKOK9tXT9ydmxgrYoxlb4l9wpHn/g2c88KgyHuOeHYL09OK93ybAEtPrfNaTII997NEEWiFAAm6VjKhAz8451Oa+gNLj3quXrNznlOqHXDS5BGwQ5VVtJuEn+fc34sh7vMrauD4krLXt7M7j9BBmnIuhA3d3reW/jhw8GNfZn4aJ52w3v59XX+J0zSDMbYuneWQbeMQIEE3Tq7THinn/JSPt7jvyZVFTHuExH2nn8X9pzn3d/t/KRyf7rRbYKzNvjdjbEXaIVIBvyLAOd+zeSDwwZHP1uuqN3vfYdWd00c6L2SMLaS0EwE1CJCgq0GRbGwjwDm/6eHVPVc8tKor576YtVuVA06ePAImVllFhxl77j+Ju0cMwr/rtmuusNhqKM3ZI9A+GGi+7v3WqlXNQ9lzQuWSz51W7D5jt+K7GWPXqmyazBmUAAm6QROfjrCH/OKKl9b1Tb97eWc6zGfM5q6VDjh5lxGwc5VVLLSahaFg8IZCi+X6jDlABf2KwNYe353LGz0X37asQzfvLPxA0Q37V7xuMws0lUN1XhUCunk4VKFBRlIi4PYGt56xuLF2Y7cvJTtauvndP4wNFNqEyfRFtexmBb/E1jMcXDX7yc3O7HqiXunjiq3wxFG1mx1WYax6VsmSkQmQoBs5+yrGzjnHbUWB6Q9tAJGraDiLpnYut8Mts6u6K/LMJVl0g4oOEegbDm6d/2Zz7RoVjxTOJlyLCb+8NjZoEgRzNv2gsvVDgARdP7nMaiSc85073IGPD326fkRWHVGx8NN3K4J96vJe37ncTkOiKnJN1hTn/M4HV3Wd88jqHkeyNrR23/unj+3Ptwq7MMbqteYb+ZN7BEjQcy9nmvSYc37Hj12+eSe9uFU3J6ndd1g1FDmE0yaUOv6jSegGc4pzfvjXrcPPnLU4M8cKZwLvwjm1HeOKbHMYYx9mojwqQ98ESND1nd+MRcc5P3fx+v47b/yoXTdbiz4+cxy3m+kwmYxVojgF4SEz/iDv3OuRjboZor79oMqefcbkzWeMPaUVzuRH7hIgQc/d3GnKc68/+Lenvum97oHPuzXlV7LO7FBqg9tmV/VVFVh0M4WQLAst3dfhDrRf8lZzmV7Odp+/Z5n/lF0Kr2OM3awlzuRLbhIgQc/NvGnO6yFf8MH7V3b/ceGa5M5K11pAv9uhAOZMHLFyhzLbdK35ZmR/fugc+nThmv4Zr63v1wUGPJL4wj1L77ea2AW6CIiCyCoBEvSs4tdP4d6AuOKJL3umP7xaHz30S2aUwh41jgU7lNov1k+Wcj+Sb9s893/T6j3vrhw/60DKxEHj8+GafcpfcVqEY3I/OxRBtgmQoGc7Azop3+0Tl125tGWvzxo9uohowSHVfK9Rzt8xxl7XRUA6CaK+z3tSY6//mYvfatFFRPjVtdtmV33itAp76yIgCiKrBEjQs4pfP4V7fMHv573WtP33nV5dBPXayWM8VXnmKXSgjLbSiQfMNPT5vzlm4RZdLIzbscwGDxxRs85lNU3UFmnyJhcJkKDnYtY06LMvKLYf/eyWsjZ3QIPeJe7SsrPGBa0mVsAY08eQQ+IINHkH59zpC/L+mY9s1MX30WsLLfDc8aMa7GZhlCaBk1M5RYAEPafSpV1nhwJi6wGPb6rwBXP/mLgCmwBvnDIm4LCYcu4jM9qtIep5NuwXfYc8vdky4BXVM5olSyVOEyw5aUy31SzQaYRZyoGeiiVB11M2sxgL55xPfXBDFj1Qr2jsNT185Eh3qdOcp55VsqQWgT5vsPsPLzcUNfT51TKZNTsuqwDvnlbnsZgEV9acoIJ1Q4AEXTepzG4gehJ03IN+84FVPSMLLcXZpUqlRyLQNhhovezt5go97EX/6Tz3cX6TwKyUbSKQKgES9FQJ0v3bCOhJ0HettMM1+1S01xVZKyi92iOwtc/fdMMHrdVftQ5rz7kEPWIM4LM/jhcFxnSxJiDB8OlylQmQoKsM1Kjm9CToe1Q74MqZpS3jSuzVRs2nluPe3O1tvPmTjprVzUNadlOxb5+fPR4YQ2mnHxFIjQBVotT40d0/9c6xHol6mUNHQb96VllTXbFtJCVYewQ2dg0337qss4oEXXu5IY+yS4AEPbv8dVO6yHlw+kMbBJ77i9wBh9yv26+yeVShpUY3CdJRIJt7fG03fdRWTkPuOkoqhaIKARJ0VTCSkaDIfbMe3Wjx62DbGi6Ku+Pg6raKPHMlZVZ7BBr7/N1X/7eliBbFaS835FF2CZCgZ5e/bkr3B0X3b5/c7HT7cn9vMG5be+KY2p5Cm4lWuWuwhpA4wm4AABxxSURBVHZ6AoPzFje6aNuaBpNDLmWVAAl6VvHrp3BfQOw64tn64i5PMOeDyrcJ8NYpY/x2i4m2Emkwm0P+oP+wp+vN/XSwjAazQy5lkwAJejbp66js4YC49cQXttbqodeEaaGjX7VZOenoV23mhbzSBgESdG3kIee9cPuCa89Z0rTTdx36+DjLy3NHB2oLLZPp4yzaqpr4cZaWwcCq3z1T79SWZ8l5Qx9nSY4b3RWZAAk61QxVCHh84sdXLG2ZpZfPp959SBWMGmE5aVSh7TlVAJERVQhwzg9f3uBZfNGbzYIqBrNshD6fmuUE6Kx4EnSdJTRb4Xj84ss3fdR+9DsbBrLlgqrlXjKjFHavcdy7Y6n9IlUNk7GUCKzvHL57ddPQ/LuWd6ZkRys3HzQ+H67Zp/wVp0U4Ris+kR+5S4AEPXdzpynPfUF+370rOs9/7tteTfmVrDO/26EATp5U+Mm4Evveydqg+9QnsL7D+9mitb3TXlvfr77xLFg8cdIIuHDP0vutJnZBFoqnInVGgARdZwnNVjic86uf/rrvhgUrOnTxyVHci373IdXtpS4zneeerUoVodyWfn/vFUtbCvWwBx3Dm79nmf+UXQqvY4zdrCHM5EqOEiBBz9HEac1tzvnvP6ofXHD5O61FWvMtWX8+PWtcwGJipYyxvmRt0H3qEeCcFw4HxJ69H92km/fW7QdV9uwzJm8+Y+wp9UiRJaMS0M2DYdQEaiVuzvm+G3u8i+YuaijTik+p+vHoUSP7JlfYT2GMvZ6qLbo/dQKfN7rPDnJ44II3mlM3phELC+fUdowrss1hjH2oEZfIjRwmQIKew8nTkuuc8zEDPvHr/R/fVKAlv1Lx5aw9iobOnlLyAGPs0lTs0L3qEPi6ZeitT7a6D378yx51DGrAyvunj+3Ptwq7MMbqNeAOuZDjBEjQczyBWnI/KIqBWY9uMunhPHfkunO5HRYcWt1QaDeN0hJno/rSOuDvuvq/rcVr2nP/O+iYQ4uJwSdnjg2aBMFs1JxS3OoSIEFXl6ehrQ35xE1/eLWhbmO3Tzcclp5W5ymym6bQATPZTSkeKNPlCXx18FP1ujmOd1yxFZ44qnazwyqMzS5dKl0vBEjQ9ZJJDcThDYhLrnu/7fD3Ng1qwBt1XLhiZhmfMcp596hCKw27q4M0KSubenwLPm/0XHTbso6k7tfiTQeMzYMb9q943WYWjtCif+RT7hEgQc+9nGnWY875jY992X3xv1d2uzTrZIKOTal2wA37V7aU55mrE7yVLleRQNtgoPX691srVjUPqWg1u6bOnVbsPmO34rsZY9dm1xMqXS8ESND1kkkNxME5n/tZo+feC95oLtWAO6q58OpJY4Zr8s37McZWqGaUDCkmsK5t+MA8m/DmMQu36Gqu+b7Dqjunj3ReyBhbqBgGXUgEYhAgQafqoRoBzvlOXZ7g8oOf2qyble4I54zdimD2dvlvjy+2HaIaLDKkmMDXLUMfL2twz3rsC/2sbsfg3/59XX+J0zSDMbZOMQy6kAiQoFMdyBQBf1Acnv2fzbYBHXyrWmJW5jLDkpNHcxNjRXTITKZq0k/l4GEyQQ49RzxTzzrcgcwWnsbS8m0CLD21zmsxCfY0FkOmDUaAeugGS3i6wx30BlZe9d+2qXr56prE67p9y4N7VDvvqimwXJFuhmT//wl83uh5qnnAf8rfP2rXFRb8ytotB1Z8nmczT9NVYBRMVgmQoGcVv/4K55zf8sgX3ec9+Hl3np6iw7PdHz5y5IDDIuhqOkHrOer3BofOW9Jk18vZ7RLvs6cWD561e/G/GGNXaT0H5F/uECBBz51c5YSnnPOj17UP33faK426WxV+58FVPbtVOe7Mt5luzIlk5LiT+KnU+h7f/Gvfa8vxSH7t/pNHj2zeqdx+AWPsFd0FRwFljQAJetbQ67NgznlFQOSbZzy80aG3CEO99CG7edsHWzx6i09L8XDOnUN+seuPr+mvd46cl88bN2QWWB1jTH+tFS1VJIP5QoJusIRnItxhv7j+7CVNE9bq5IhOObM/7V0GE8sdi3Yos52QCZZGLaPDHXjg0wbPqX//sE13DcOJ5XZ48Iia7+0WYQej5pfiTg8BEvT0cDW0Vc753Q+v7jn5oVVdutqPjknFFe+vnjg66BcDU/Ks1q8Mneg0Bc85n+wP8tVHPrfFrKeV7RKuP04p6Zy3R9EzjLGL04SQzBqUAAm6QROfzrA550f+2OW9/6QXG2rSWU62bJ80eQQcOaHgx3Eltu2z5YOey93a51vz4tq+ic9+06vLMJ89rrZpuxLb+YyxxboMkILKGgES9Kyh12/BnHM8+nVw1qMbwRvgugz0gSNqODC4a0q18zJdBpiloL5p89wcEOGyPy5u0tWpcBJOmxm/sDYO/zOPMebOEmYqVqcESNB1mthshzXgEz++4YO2WR9s1s+HWuRMcYHck8eM5AJjE+lLbOrUNvyimsj52tNebmR626YmEdqvLg+u26/ik3yrsLc61MgKEfh/AiToVBvSQoBzftH7mwf/fNXS1oq0FKABozj0Pnfnwo3VBdbxGnAn513Y2uvd/OK6/jF6HWrHBN0yu7Jt/7q8fzDG7sn5hFEAmiNAgq65lOjDIc75uOEA/2rvRzfq6oCZ8Oz887eV/h3Lbc+PLLD+Xh+Zy04UP3Z5X9zY7T1Wj3vO5UQ/PnPcoN3MdmWMbcwOaSpVzwRI0PWc3SzH5vGJX17xTsvkz5o8QpZdSVvxTosATx1bOySK/O91xbZ/pq0gHRseGA5e0DMcvOWUlxqcHr+o20in1zjF2w6q/MZpNe2m2yApsKwSIEHPKn59F845v/KDzQPnXLm0rU7PkeJ8+qNHjQxu7fOftF2JbZGeY1U7Ns75wX6Rv3bGK40Wvc6bS8xunV2xeb+6/AcYY7eqzZHsEQEkQIJO9SBtBHDY3S/yL/d6eGN+2grRiOF9xrjgxgMqAx4/+02Jky3XiFuadoNzvocvyD/907ut1v/V63/B96fzxg1YBLYbDbdrulrmtHMk6DmdPu077xf5h9e/3zZp6YaBYu17m5qHv9uhAC6YXjJUZDftQSvfY7PEFe39PnHlgk878177vj818Dlw9+zx+d1/27/iW4vA9s0Bd8nFHCVAgp6jicsVtznn875tH77qjFcat22+1ftvzsRCOHOP4sFih2kaiXrkbKOY9wyLnz2yqit/0do+vVeJbfE9dvTIjZPK7bcwxh42RMAUZFYIkKBnBbtxCsVDZkTOew59ut7S5QkaInAU9bOnlQwWWIV9GWOrDRG0wiC7+v0zBAt77+FV3Q6jiHmJ0wRvnjLGLzBWRIfJKKwodFlSBEjQk8JGNyVCgHP+0GNf9Bz278+7dPdJ1WgccPj9qlllPquJHckYezsRXnq9dlNv4Pgql/Dsbcs6zK+t1/8wu5THc6eWNJ+xe9EbjLE/6jW3FJc2CJCgayMPuvaCcz6rZyj4yuz/bNbdx1piJQ4Xyv3zwEq/188vzbeb7tN1kuMEt7nXf3V1nunGP7/bavrIAAvg5DiWnlrXWeQwHcUYW2bkOkCxp58ACXr6GVMJADDsF1dd937rju9vdjuNBAS3tP3jt5Ueb5C/tV2J7TgjxS7F2tjveyoYhGOvea/VofetaeH53b/O5blh/8rv7BZhihFzTzFnlgAJemZ5G7Y0zvkfvu/yXn/Kiw1jjAbBYRHgmt+UwU5ltvraQuuhRlksh4vfWgb8S9a2e0f9/aN2i54PjYlWp58+rrZ+Qontb4yxJ4xW7ynezBMgQc88c8OW6A+KLWe82lj5XYfXkAxOmjQC5s8o4Ws7fLdOrrBfrWcIq5o9d+xWab9kwYoupuez2WPlcMcyGzx21MhWi0mo0nOuKTbtECBB104udO8J5/zqFY1DZ174RpNhP2aCQ/CXziwNlDrN39cWWE5ijH2jp8QP+ny7tg3wRT3DwfF3L+/U7VfTlOTs3sNqNuw50vEoY+xmJdfTNUQgVQIk6KkSpPsVE+Cc5wc5bzv++a2Ohj6/4vv0eCF+qe2CaSWBPq/4aKnTdCljzJPLcXLOnd93+h6vK7Ice//KLpNRe+VSDmsLLfDCCaOGTIxVMMYGcjm35HvuECBBz51c6cJTzvmN720aOPnq/7YZbi49PIFlLjOcM6Vk6MBxLra13//gDqX2i3MxyQPe4LVmgf35zR/6HY980QMd7kAuhqGqzzcfWFF/wNj8Zxhj16pqmIwRgRgESNCpemSUAOe8TOTQdMzCLZamfmP30iXwOAx/yi4jYK9RruHvO7wvTqlxXMAY0/QRapzzwuaBwLXFDtPZK5s8gYdXdRcZbQV7tAenpsACL88d7RcY1DDGOjL6gFFhhiZAgm7o9GcneOylv7Nh4Mxr32urzI4H2iwVhf34iYVw+IQCvqZteJnFym7YqcT+Xy15yznfc2OP7/oxhZaD3vxxQFy0ps9EQv7LDN14QEXrQePzce6ceudaqrwG8IUE3QBJ1lqInPMRfpE3//6lBsfGbp/W3Mu6PzgUf/j2+XDEhIKAzSx0uf3i83UjLP9mjK3PhnO4/ayh1z/PbhHm+kVetPi7PvuSHwZoaD1CMsYVW+GpY2uHLAKrZoz1ZiNfVKZxCZCgGzf3WY0cV7wvb/DMv+jNZuqlx8jElGoH7FeXBweMdfmCnA029ftXu32BxbNG5z2drmF5HE4HgL0BYP9+r3hckPOS/24YdHyweZCtah7Kar3ReuH3HFrdOqPWuYBWtms9U/r0jwRdn3nNiag8/mDzZW+3VH3eRCKhJGE7l9thWo0Ddq92wC6Vdt4zJA50D4s/MuDLdyqzvQMAGwFgi9IV87gyHQBGb+n37TYwHJxpM7HdihyW8YU2oWhdh9ezotFtWdEw5FjTPqzEPcNfM7XGAXccXNXitJgM880CwyddYwBI0DWWECO5g6fHben13XTc81vpBZhE4nHOfftSG4wrskJdkVUcU2QdLnGYbCLn3O3n3mE/9/lF7hdFMSgwJppMArOZmMluYVabAHmMMaHNHeBbe33mLb1+2Njjgx86vUBz4kkkAwBePGFU8+gR1mvoVLjk+NFdqRMgQU+dIVlIgcCQX/zk3hWdOy1a21eUghm6VUagwCZAod0ELosAdjMDk/DTYx4UOQwHOLj9IvQOB2HAKxI3lQjMmVjYc+GepescFmGWSibJDBFImAAJesLI6AY1CXDOZ+KHSw76z+Z8t48ERk22ZCszBFxWAd45tW7AZmKH0BfVMsOcSolMgASdakbWCXDO7/7vxsFj/vxua23WnSEHiECCBP7x28qGA8flvcwYy8mDgRIMly7XMAESdA0nxyiucc5d3iDfdNnbLeWfNeb0CahGSRnFGSIwfaQTF8K120xsLGPMTWCIQDYJkKBnkz6V/TMBzvncNnfg3sOfri8lLEQgVwi8fsqYzgqX+ULG2MJc8Zn81C8BEnT95jbnIhvwii++8UP/Abcv6xiRc86Tw78iIPqHoWHRTdDx8U9aV7b3XKidcw0IFjsE3L2w6dFLoX/dx+AcuQOMnXcP2Cvqtl033LYZNj18EXga1//inlj25IV3rXxt23+WTPtdWrNy+cyy3sO2L3gv3yYcl9aCyDgRUEiABF0hKLos/QQ456W+IP/h0rdbimjoPf28011CuLC2vHE/WMtqtwmt/P+jgDcvuQdGnXj9NpeaXr0Dao66DMyuETC4cTUMrF8BVYedD7HsSbFIjYGK2fPSKug41H7nwVU9VhPbnjHWmW6WZJ8IKCFAgq6EEl2TMQKc8zndnuC/D3+2vtgf5BkrlwpKPwEU564Vr/7cS5dKxJ5385IFUDpzzrZ/ksRdEvRI9+B14fYkO/g3x8gd0yboFhOD108a013sNJ3LGFuUfnJUAhFQRoAEXRknuiqDBDjn936w2X3MlUtb6MCZDHJPd1HYw/Z1NGzrbct/8h66YLVD29JHoWzfk3/VQw/3L9ye1IOXrkvXkPuts6ua96tz4ar2C9PNjOwTgUQIkKAnQouuzRgBt09ce+9nHWNeXNuPx5PSL8cJyEUbe974k8+J151xx889avn8es0RF/+qAYD3htvDe6Sh+r61/9tmPx2CftzEAs+F08vqXVZhYo6nhNzXIQESdB0mVQ8hcc6ncIDPT3u5Ab7r8OohJMPGgGK79bm/QfURF/288C0chjSn7ho9Ke6QeyR7eH/+DntC3rg9fjXXrhb4Hcts8OQxtcAApjLGVqlll+wQAbUIkKCrRZLsqE6Ac35W62Dg5mMXbinx0Xy66nwzYVDqbVcfdv42sY32k4bPcdGcfFg+XLwj2ZP36OX2o/Xuk4nbamLw0tzRXZV55qsZY48kY4PuIQLpJkCCnm7CZD8lAm5f8N9ftAzNueStluKUDNHNGSeAw+Jbn78BRp1w3S965tJQe8meR/0s8lIP25xXDH1rPoSKA07f5q98aD0w2BPRXnhg6di2dtchVd27VzkWuaymczMOkgokAgoJkKArBEWXZY9Ap8e/8pV1/VMfXNWdPSeo5IQJoEg3Lbn7F/dJe9FF3/DP+9DxAvkcOq5eX3/b3G33yfeox7KHe9uln9qCfvaUYjh6p4LPS52WaQlDoBuIQAYJkKBnEDYVlRwBznn5gFf85q7lnRVLvu9PzgjdRQSSIHDEhAK4ZEZpW75NmMwYa0/CBN1CBDJGgAQ9Y6ipoFQIcM6nBUW+bP5bLWY6dCYVknSvUgJ4eMyCQ6oCJoHNZIytVHofXUcEskWABD1b5KnchAlwzo8eDvDnzny10fZDF618Txgg3aCYwPYlNnj0qJFeu5nNZYy9qvhGupAIZJEACXoW4VPRiRPgnJ/d6QnefvorDXmtg4HEDdAdRCAOgco8Mzx+dO1gqdN0OWPsQQJGBHKFAAl6rmSK/PyZAOf86s09vmvOWtyY1+8ViQwRUI1AgU2AR44cOVhXZL2JMXazaobJEBHIAAES9AxApiLUJ8A5v3FNu/fSc5c0OoYDdOa7+oSNZ9FuZvDAESOHJpbb7mSMXWs8AhRxrhMgQc/1DBrYf875baubhy658M1mE33IxcAVQYXQ8YMr9x5aHdyj2nEXY+wKFUySCSKQcQIk6BlHTgWqSYBzfucXLUMXzH+z2UI9dTXJGscW9swXHFrt373KcR9j7FLjRE6R6o0ACbreMmrAeLCnvr7De/b5bzTl05y6AStACiHjnPn9h9UM7FBme5B65imApFs1QYAEXRNpICdSJYBz6g19/nPPe72pmFa/p0rTGPfjavZ/HV7TXVto+TfNmRsj53qPkgRd7xk2UHy4+r13KHjF+W80F9M+dQMlPolQcZ/5/YdVd49wmG6j1exJAKRbNEmABF2TaSGnkiWA+9R9QX7XpW+3OOhEuWQp6vs+PAHuzoOrhqwmdgntM9d3ro0WHQm60TJugHjxRDmRw/M3ftRuobPfDZDwBELEs9mv3afcLzA4gTH2SgK30qVEQPMESNA1nyJyMBkCePb7oFdcvHBNbyV9pS0Zgvq7B7+aNnfnEa15NuFIOptdf/mliABI0KkW6JYAfqWtayjw+ncd3nFXLW0t9gXpABrdJjtGYFYTg1tmV3bvWGbbWOIwH05fTTNiLTBGzCToxsizoaN0+4L/7veKx1+5tKXkuw76qIuRKsOOZTa4dXZVV4HN/ILLys41UuwUq/EIkKAbL+eGjJhzfhYHePjWT9o9L67tdxoSgsGCPm5igefKWeVOBjCPMfaIwcKncA1IgATdgEk3asic8ykeP3/ys0bPiGvea62m42L1WRPwGNebDqhsnj7S2eu0sNMYY6v0GSlFRQR+SYAEnWqE4Qhwzu/t9gRPuu6DtmLa2qav9OOWtBv2q+gudpqeZYxdqK/oKBoiEJsACTrVEEMS4JzP8QX5A698189uX9YxwpAQdBb05TPLeo/esYBbTewcxtginYVH4RCBuARI0OMiogv0SoBzXjro4w+4/cF9/v5heyn11nMz09gr/8u+5Z0ui+mjPOs2Me/MzUjIayKQGgES9NT40d06IMA5n+sN8gX/q3d7b/pfe63bJ+ogKv2H4LIKcM1vyht+M8Zls5nYfMbYQv1HTRESgegESNCpdhABAOCcuwDgJm+Qn3HP8s7AorV9RQRGuwTmTCzsuWhGqdlmYo8BwDWMMbd2vSXPiEBmCJCgZ4YzlZIjBDjnM4cD/Ja2QX/dLZ90VH/eNJQjnhvDzak1DrhqVllzRZ5ls93MrmKMLTNG5BQlEYhPgAQ9PiO6woAEOOd/GAqI//iqZZgtWNFZubHbZ0AK2gl5XLEV5u9Z2rprlZ07zMKfGWNPaMc78oQIaIMACbo28kBeaJQAfpLVL/Lr3t802Pfvz7srm/r9GvVUn27VFFjg3KnFrfuPzSu0COwG+tSpPvNMUalDgARdHY5kRccEOOe4re1ykcOVH2weaLp/ZfeYhj4S9nSmvLbQAudPK67fry6/RmBwKwDczhjrTWeZZJsI5DoBEvRczyD5nzECnPMyAJgf5PzSz5uGm/61snM8nQ2vLn48e/28aaUbptbYa0yM3QkACxhjHeqWQtaIgD4JkKDrM68UVRoJcM7zAeD8gMjnb+zxDT+2urv8/c1uOh8+Beb717k8Z+xR3D6uyGo3C2wBANzPGBtIwSTdSgQMR4AE3XApp4DVJICL57wBfoHHL45+5bt+36K1vdVdnqCaRejWVonTBHMmjmg+escCq9MibLGZ2X202E236abAMkCABD0DkKkI/RPgnM8CgNNEzk9b2+HduvDbvqKlGwaK9R954hHOHp/fPXdSYc/EMtso4afV6v9hjH2SuCW6gwgQATkBEnSqD0RARQKhA2pOCnA4mXO++ydbBjtfWjsw+rMmj6BiMTlnanqNUzx2Yv6WWaPzShljX5gZPAMA+AEVOhAm57JJDmuVAAm6VjNDfuU8Ac75OAA4dsjPT2QMxn+61e1+e8NgxacNbvAGeM7HFysAm5nBXrUuOHi7vLa9al0uzvkGh0V4DgBeYoxt1HXwFBwRyBIBEvQsgadijUUgJO6HDXiDc/Jtppnfd3pb/rfFY1u21V28tn1YFzAmltth5ihX929GO70TSm1VA97gsnybCb969gaJuC5STEFonAAJusYTRO7pj0BoWP63ALDfsJ8fYhJg1PpOb9/KJk/ely3DrnUdwzDg1fYHYvJtAuxUZofdquzu6TXOwQmltsKgCFvtFvYWAHwAAO/ScLr+6i5FpG0CJOjazg95ZwACnPMKANgLAPYc8AX3d5iFSX3DondDt9e3tmPY8UOnz1Xf64OtfX7wBzM7VG8xMRhVaIExI6ywfanVPbHMPjS+2GYttAu2oYD4bb7V9D4ArACATxljbQZIF4VIBDRLgARds6khx4xMgHO+EwBMBoCdfUG+iyjCRKsZRrn93N3u9nsb+/zmhr5gXrvbb+keCkLvcBD6vUEY9Ing8YswHODgC3IIiBx4qA3AGIBZYGA1MbCbGTgtAuRZBSiwmWCE3QTFDhOUuyz+2kLT4MhCW6DcZbK5LMzlC8BWQYC1VhP7GgDWAMA3jLF1Rs4PxU4EtEiABF2LWSGfiEAUApzzMQCA/6sFgBq/CCMDIq8GDmUceLFJYPkCgIsxsAuMWRgDEwPYtsKeA4icQ1Dk3M85DAcB3KLIBxiwbmDQYRZYs0WARgBoAoAGAKhnjNVTMogAEcgNAv8HmNWMKzmgR9cAAAAASUVORK5CYII=" id="234" name="Google Shape;234;p11"/>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descr="Silhouette de chefs d'entreprises illustration libre de droit sur  IllustraBank.com" id="235" name="Google Shape;235;p11"/>
          <p:cNvPicPr preferRelativeResize="0"/>
          <p:nvPr/>
        </p:nvPicPr>
        <p:blipFill rotWithShape="1">
          <a:blip r:embed="rId3">
            <a:alphaModFix/>
          </a:blip>
          <a:srcRect b="0" l="0" r="0" t="0"/>
          <a:stretch/>
        </p:blipFill>
        <p:spPr>
          <a:xfrm>
            <a:off x="714348" y="1357298"/>
            <a:ext cx="2543175" cy="1800225"/>
          </a:xfrm>
          <a:prstGeom prst="rect">
            <a:avLst/>
          </a:prstGeom>
          <a:noFill/>
          <a:ln>
            <a:noFill/>
          </a:ln>
        </p:spPr>
      </p:pic>
      <p:sp>
        <p:nvSpPr>
          <p:cNvPr id="236" name="Google Shape;236;p11"/>
          <p:cNvSpPr txBox="1"/>
          <p:nvPr/>
        </p:nvSpPr>
        <p:spPr>
          <a:xfrm>
            <a:off x="3286116" y="2786058"/>
            <a:ext cx="5214974" cy="32316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FR" sz="2800">
                <a:solidFill>
                  <a:schemeClr val="dk1"/>
                </a:solidFill>
                <a:latin typeface="Calibri"/>
                <a:ea typeface="Calibri"/>
                <a:cs typeface="Calibri"/>
                <a:sym typeface="Calibri"/>
              </a:rPr>
              <a:t>CHEFS DE  D’ENTREPRISES DE TPE</a:t>
            </a:r>
            <a:endParaRPr/>
          </a:p>
          <a:p>
            <a:pPr indent="0" lvl="0" marL="0" marR="0" rtl="0" algn="ctr">
              <a:spcBef>
                <a:spcPts val="0"/>
              </a:spcBef>
              <a:spcAft>
                <a:spcPts val="0"/>
              </a:spcAft>
              <a:buNone/>
            </a:pPr>
            <a:r>
              <a:rPr b="1" lang="fr-FR" sz="1600">
                <a:solidFill>
                  <a:schemeClr val="dk1"/>
                </a:solidFill>
                <a:latin typeface="Calibri"/>
                <a:ea typeface="Calibri"/>
                <a:cs typeface="Calibri"/>
                <a:sym typeface="Calibri"/>
              </a:rPr>
              <a:t>(1 à 5 salariés)</a:t>
            </a:r>
            <a:endParaRPr/>
          </a:p>
          <a:p>
            <a:pPr indent="0" lvl="0" marL="0" marR="0" rtl="0" algn="ctr">
              <a:spcBef>
                <a:spcPts val="0"/>
              </a:spcBef>
              <a:spcAft>
                <a:spcPts val="0"/>
              </a:spcAft>
              <a:buNone/>
            </a:pPr>
            <a:r>
              <a:t/>
            </a:r>
            <a:endParaRPr b="1" sz="16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b="1" sz="1600">
              <a:solidFill>
                <a:schemeClr val="dk1"/>
              </a:solidFill>
              <a:latin typeface="Calibri"/>
              <a:ea typeface="Calibri"/>
              <a:cs typeface="Calibri"/>
              <a:sym typeface="Calibri"/>
            </a:endParaRPr>
          </a:p>
          <a:p>
            <a:pPr indent="0" lvl="0" marL="0" marR="0" rtl="0" algn="ctr">
              <a:spcBef>
                <a:spcPts val="0"/>
              </a:spcBef>
              <a:spcAft>
                <a:spcPts val="0"/>
              </a:spcAft>
              <a:buNone/>
            </a:pPr>
            <a:r>
              <a:rPr b="1" lang="fr-FR" sz="1600">
                <a:solidFill>
                  <a:schemeClr val="dk1"/>
                </a:solidFill>
                <a:latin typeface="Calibri"/>
                <a:ea typeface="Calibri"/>
                <a:cs typeface="Calibri"/>
                <a:sym typeface="Calibri"/>
              </a:rPr>
              <a:t>Société de services</a:t>
            </a:r>
            <a:endParaRPr/>
          </a:p>
          <a:p>
            <a:pPr indent="0" lvl="0" marL="0" marR="0" rtl="0" algn="ctr">
              <a:spcBef>
                <a:spcPts val="0"/>
              </a:spcBef>
              <a:spcAft>
                <a:spcPts val="0"/>
              </a:spcAft>
              <a:buNone/>
            </a:pPr>
            <a:r>
              <a:rPr b="1" lang="fr-FR" sz="1600">
                <a:solidFill>
                  <a:schemeClr val="dk1"/>
                </a:solidFill>
                <a:latin typeface="Calibri"/>
                <a:ea typeface="Calibri"/>
                <a:cs typeface="Calibri"/>
                <a:sym typeface="Calibri"/>
              </a:rPr>
              <a:t>Organisme de formation</a:t>
            </a:r>
            <a:endParaRPr/>
          </a:p>
          <a:p>
            <a:pPr indent="0" lvl="0" marL="0" marR="0" rtl="0" algn="ctr">
              <a:spcBef>
                <a:spcPts val="0"/>
              </a:spcBef>
              <a:spcAft>
                <a:spcPts val="0"/>
              </a:spcAft>
              <a:buNone/>
            </a:pPr>
            <a:r>
              <a:rPr b="1" lang="fr-FR" sz="1600">
                <a:solidFill>
                  <a:schemeClr val="dk1"/>
                </a:solidFill>
                <a:latin typeface="Calibri"/>
                <a:ea typeface="Calibri"/>
                <a:cs typeface="Calibri"/>
                <a:sym typeface="Calibri"/>
              </a:rPr>
              <a:t>Start up</a:t>
            </a:r>
            <a:endParaRPr/>
          </a:p>
          <a:p>
            <a:pPr indent="0" lvl="0" marL="0" marR="0" rtl="0" algn="ctr">
              <a:spcBef>
                <a:spcPts val="0"/>
              </a:spcBef>
              <a:spcAft>
                <a:spcPts val="0"/>
              </a:spcAft>
              <a:buNone/>
            </a:pPr>
            <a:r>
              <a:rPr b="1" lang="fr-FR" sz="1600">
                <a:solidFill>
                  <a:schemeClr val="dk1"/>
                </a:solidFill>
                <a:latin typeface="Calibri"/>
                <a:ea typeface="Calibri"/>
                <a:cs typeface="Calibri"/>
                <a:sym typeface="Calibri"/>
              </a:rPr>
              <a:t>Association</a:t>
            </a:r>
            <a:endParaRPr/>
          </a:p>
          <a:p>
            <a:pPr indent="0" lvl="0" marL="0" marR="0" rtl="0" algn="ctr">
              <a:spcBef>
                <a:spcPts val="0"/>
              </a:spcBef>
              <a:spcAft>
                <a:spcPts val="0"/>
              </a:spcAft>
              <a:buNone/>
            </a:pPr>
            <a:r>
              <a:rPr b="1" lang="fr-FR" sz="1600">
                <a:solidFill>
                  <a:schemeClr val="dk1"/>
                </a:solidFill>
                <a:latin typeface="Calibri"/>
                <a:ea typeface="Calibri"/>
                <a:cs typeface="Calibri"/>
                <a:sym typeface="Calibri"/>
              </a:rPr>
              <a:t>Coach</a:t>
            </a:r>
            <a:endParaRPr/>
          </a:p>
          <a:p>
            <a:pPr indent="0" lvl="0" marL="0" marR="0" rtl="0" algn="ctr">
              <a:spcBef>
                <a:spcPts val="0"/>
              </a:spcBef>
              <a:spcAft>
                <a:spcPts val="0"/>
              </a:spcAft>
              <a:buNone/>
            </a:pPr>
            <a:r>
              <a:rPr b="1" lang="fr-FR" sz="1600">
                <a:solidFill>
                  <a:schemeClr val="dk1"/>
                </a:solidFill>
                <a:latin typeface="Calibri"/>
                <a:ea typeface="Calibri"/>
                <a:cs typeface="Calibri"/>
                <a:sym typeface="Calibri"/>
              </a:rPr>
              <a:t>Artisan</a:t>
            </a:r>
            <a:endParaRPr/>
          </a:p>
          <a:p>
            <a:pPr indent="0" lvl="0" marL="0" marR="0" rtl="0" algn="ctr">
              <a:spcBef>
                <a:spcPts val="0"/>
              </a:spcBef>
              <a:spcAft>
                <a:spcPts val="0"/>
              </a:spcAft>
              <a:buNone/>
            </a:pPr>
            <a:r>
              <a:rPr b="1" lang="fr-FR" sz="1600">
                <a:solidFill>
                  <a:schemeClr val="dk1"/>
                </a:solidFill>
                <a:latin typeface="Calibri"/>
                <a:ea typeface="Calibri"/>
                <a:cs typeface="Calibri"/>
                <a:sym typeface="Calibri"/>
              </a:rPr>
              <a:t>Avocat, Huissier,Notaire</a:t>
            </a:r>
            <a:endParaRPr b="1" sz="1600">
              <a:solidFill>
                <a:schemeClr val="dk1"/>
              </a:solidFill>
              <a:latin typeface="Calibri"/>
              <a:ea typeface="Calibri"/>
              <a:cs typeface="Calibri"/>
              <a:sym typeface="Calibri"/>
            </a:endParaRPr>
          </a:p>
          <a:p>
            <a:pPr indent="0" lvl="0" marL="0" marR="0" rtl="0" algn="ctr">
              <a:spcBef>
                <a:spcPts val="0"/>
              </a:spcBef>
              <a:spcAft>
                <a:spcPts val="0"/>
              </a:spcAft>
              <a:buNone/>
            </a:pPr>
            <a:r>
              <a:rPr b="1" lang="fr-FR" sz="1600">
                <a:solidFill>
                  <a:schemeClr val="dk1"/>
                </a:solidFill>
                <a:latin typeface="Calibri"/>
                <a:ea typeface="Calibri"/>
                <a:cs typeface="Calibri"/>
                <a:sym typeface="Calibri"/>
              </a:rPr>
              <a:t>Professionnel de la santé</a:t>
            </a:r>
            <a:endParaRPr/>
          </a:p>
        </p:txBody>
      </p:sp>
      <p:pic>
        <p:nvPicPr>
          <p:cNvPr id="237" name="Google Shape;237;p11"/>
          <p:cNvPicPr preferRelativeResize="0"/>
          <p:nvPr/>
        </p:nvPicPr>
        <p:blipFill rotWithShape="1">
          <a:blip r:embed="rId4">
            <a:alphaModFix/>
          </a:blip>
          <a:srcRect b="0" l="0" r="0" t="0"/>
          <a:stretch/>
        </p:blipFill>
        <p:spPr>
          <a:xfrm>
            <a:off x="8286712" y="6035525"/>
            <a:ext cx="857288" cy="8224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44705"/>
          </a:srgbClr>
        </a:solidFill>
      </p:bgPr>
    </p:bg>
    <p:spTree>
      <p:nvGrpSpPr>
        <p:cNvPr id="241" name="Shape 241"/>
        <p:cNvGrpSpPr/>
        <p:nvPr/>
      </p:nvGrpSpPr>
      <p:grpSpPr>
        <a:xfrm>
          <a:off x="0" y="0"/>
          <a:ext cx="0" cy="0"/>
          <a:chOff x="0" y="0"/>
          <a:chExt cx="0" cy="0"/>
        </a:xfrm>
      </p:grpSpPr>
      <p:sp>
        <p:nvSpPr>
          <p:cNvPr id="242" name="Google Shape;242;p12"/>
          <p:cNvSpPr/>
          <p:nvPr/>
        </p:nvSpPr>
        <p:spPr>
          <a:xfrm>
            <a:off x="0" y="6453336"/>
            <a:ext cx="8244408" cy="404664"/>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3" name="Google Shape;243;p12"/>
          <p:cNvSpPr/>
          <p:nvPr/>
        </p:nvSpPr>
        <p:spPr>
          <a:xfrm>
            <a:off x="8100392" y="260648"/>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4" name="Google Shape;244;p12"/>
          <p:cNvSpPr txBox="1"/>
          <p:nvPr/>
        </p:nvSpPr>
        <p:spPr>
          <a:xfrm>
            <a:off x="0" y="428604"/>
            <a:ext cx="7776864" cy="461665"/>
          </a:xfrm>
          <a:prstGeom prst="rect">
            <a:avLst/>
          </a:prstGeom>
          <a:solidFill>
            <a:srgbClr val="10253F">
              <a:alpha val="75686"/>
            </a:srgbClr>
          </a:solidFill>
          <a:ln>
            <a:noFill/>
          </a:ln>
          <a:effectLst>
            <a:outerShdw blurRad="76200" kx="-800400" rotWithShape="0" algn="bl" dir="2700000" dist="12700" sy="-23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fr-FR" sz="2400">
                <a:solidFill>
                  <a:srgbClr val="FFCC00"/>
                </a:solidFill>
                <a:latin typeface="Arial"/>
                <a:ea typeface="Arial"/>
                <a:cs typeface="Arial"/>
                <a:sym typeface="Arial"/>
              </a:rPr>
              <a:t>DESCRIPTION DU MODELE ECONOMIQUE</a:t>
            </a:r>
            <a:endParaRPr/>
          </a:p>
        </p:txBody>
      </p:sp>
      <p:sp>
        <p:nvSpPr>
          <p:cNvPr descr="data:image/png;base64,iVBORw0KGgoAAAANSUhEUgAAAfQAAAEsCAYAAAA1u0HIAAAAAXNSR0IArs4c6QAAIABJREFUeF7tnQe8FNX1x8+d7buv8HrjAQ9QVAQbRQRji9hjRyzRWIhd7JpoNDGa2BVLYi+xIVbESqxRBBGsgKiUB6/3uvvetrn/z8Ed/+O6ZXZ3dnd25uznk88n8mbOPed77szv9mFAPyJABIgAESACRCDnCbCcj4ACIAJEgAgQASJABIAEnSoBESACRIAIEAEdECBB10ESKQQiQASIABEgAiToVAeIABEgAkSACOiAAAm6DpJIIRABIkAEiAARIEGnOkAEiAARIAJEQAcESNB1kEQKgQgQASJABIgACTrVASJABIgAESACOiBAgq6DJFIIRIAIEAEiQARI0KkOEAEiQASIABHQAQESdB0kkUIgAkSACBABIkCCTnWACBABIkAEjE5gIgC8AAA7AsAWADgNAD5SAYoLAO4DgD+EbF0NAHcAQEAF278yQYKeDqpkkwgQASJABHKFAOrgJSGhHQCAcwDgOQDgKgQwDQBeBYAqAPgXAFwJAG4V7EY0EU/QTwaApxMs/BQAeCbBe+JdXgYAJwHAfwCgJ97FOfb3vwDADSGfHwxVrKEciyGauzMB4JPQH78GgBMA4PsMxSavu+8AAP53V6jsWH9L1r1U8pgOf5KNA++bAADPA8AuISOzAGBZ6P/H+lsqZdK9PxGwAcCxoedktcagoG+/Cb2LZ4TqCbr4JQB8DACLAOCzdPU+k2Ch9LlCsUVt+S0AKO1BK9EkEwBcDwD4blgMAGcDQFsScSi+ReuC7ghV7msBoD7spaw4SI1fmIoQaDw0IEFXliGlLx5l1lK/igQ9dYaJWhAAYPeQABwOAPJGVKK20nH9aAC4CwCOjmP8KQC4DAA60uFEgjaVPlfHAMBLCnvQiWhSXainj26fDgDfJeh/wpdrXdCVJiThwOmGjBDQqqBnJPgECtFaPSdBTyB5Kl2q5ZGPIgDA0cPjFcaKc8Y4tKyXkUZ52Fp7Vn+RkkQEPXzYUmFuU7pM0/BSiswYN5OgK8uz1uo5CbqyvKl5lZYF/QAAeAUA8gGgGwCuCU3J4PQnakg1APwZAM4LAcF56ENk0zRqcsq2La09qxkXdPmQMs6v4wKBU0OrCKeH5oqeAIBHZcM0JaF5+IOiZE+ap5fDvQ4A3gCAmwDg4NBczr9DawCCoYo3GQAuDM2V4BASzv28HJo/2RpWltwHaf7XDgDzAeBIALCEKiyuWHwfAMSw+5X6hg9CtDl0HIZDRmcAwN6yOSuch14OAMgN567Cy0ZX8N59AOBcAMAHsji0avPF0DCQNJ8sdzuV8iKlKpagR+LrBYCLAACHwDA/7wEA5vB1AMC/hf9wTg+HJ6UYcXUqrvlYAACzZes/lMyhl8rmjaO9kPCFdj8A/D7kyKWhYUj8z3hTJ8n4isN7OMyJc2/4i7TGQskLBuf7zgSAOQCwW2gV77uhZw7nPMPrTyqCji/4RJ4zjAvv2QEAzgKA/UI+4r9jPtG/hQDwZpQ6EOsFL7d7WOj5QUH6NPQM4LxmtAVKWD9PBIDjQs8R1glcR4DPD/oT6b7wZ/7WCPUT3zf3hKYQJd/ldSc8HinnOBwvrUfBf8M6jvdh/W8GgIdDQ8ZSrzjRnMfiiAvG7gxd8HjoHRoe/0gAeDb0nsJLo62lSoar5BuuGMd3Lz5/+G7B5xHf4R8AwCMAsD5sIVu8ZyORuqpUkyRfk+EvsTkKAHAxHcaH9W4lALwV0qmYUxmZ6KHLK+stoYcVX7bhP/miAaXw5Al7GwBwaAgFUPrhCwIbCubQysV/hCCFl40CeTEA4ItfWtko9+FbAED7uPoRIYf/UJSxwstFR6lv0YQAfca5qJtjPWkAgDHh/+QPGFZ89An/F+mHLyYUzi9kf0ylvGguKhV05Is9ANwqgkIe/ou0UAVjxBem1CuQ34Mi8JVMCJUI+mDIHnLBH+YFG4fyla4oVPhC3w4Afgy97L+RXR+tYZasr2oIOi5ewkaRtMBNzglfFsgQG6Xy4dFkBT2Z5wzfQSicD0R5tiR/E52bjecL2sVtStjAly9UQn+wI3G3rAEdXh8jPT94jfyZR4HBRpzU+Auvn/I51UQFHQVMarBLdv8OAH8DAOy8JJPzWK8ZbFBifvCHdQbfS9hwTmRIPRWuWC4+cziUH0k78O/YUDs/1CiXntlYgh6vfoRrglJNQl+S4Y/b5bCxJNev8JxgxxI7L9iZi/jLtKDHqjT4N0mAlcKLtQofX+JYEbGVPxcAHorzwsAFC3id9IKO50P4i/GPoZa79O9KfYsm6PJhLuyJozi3AACKwxWhxTPSA4YvDWwQ4Q9XVmLPEV/UsX74UsD7mkIXJVterDKUCnq8eoG5wfm7tQnGKNlVIug4YvE7GUdswCGfTplz8hcb5uQCWUMqWh6V5iOSr6kKOr4EUQhjvSSwXKy7KEDSizBZQU/mOZPv/8U8YYMKG0vWUC8PRyikRjQ2urF3q2Q7kRJfMHZszOAQstQYxzqLu3QiNSzl9RQbjeELnRLZFSQX4EQFPfx5wQYx7nPGBnqyOY/1DMq3XknX4XsVO0vIChcsRxollNtMhSv2dnFUIt6CPPQJR1RWhQqOJehK6odcE+LpgTQikQx/+V51fMejaONoMzbOpgDAvbJnGBuh+B6KuNsrEUGP99LFv0caEgyvrLi/D8UJh7j3D71IpIcH9+lh629YQULwkvAHCEUNXwjy4XP5lgS8B19wWD4KGbaK8IUhtfrkD1mkBGILGHvi2JvDSo6teOlliUOYOJWACVHqG14XTQjCpyrkWwFxeBhfRChwOCyND7QvVK78BYn/hD18FPe+0DAVVg6ptyY1oML9CB8ui1WeWoKOLX/s4WJvEl8OOMyHPWTphw8gbqXCn7R6VGK/NPRSxhdaXqhBg9tFpJ9SQce5QOS8b6gnIp8HDD8gQs4uVh5T8TUVQZdvmUH/sHWPvVHsXRaGFi3hyAf+wutuMoKe7HMWPkyNz6D0w/hx9AmfN2xg4aiLkj284b7gOwd3ymwGgMpQT3ZeqBB5YzE8x8gMF3fhlBr2iHEqDxsU0vsqvDEQ/j7CevmnkN87hzoVUp3FFzY2GKUXc7w5dHnjGF3HBgU2xPDZlxo4qeQ81nOMIw34LOK7OdIPp/2wB49TY/0RLkiVK04XYYMTfyjamEtcle4PzdXjO03KifwdHk3Qk62rWH6sRkKy/OW5j7RWDd99h4ZGB3H4HUeUIjZqMy3o4T0tbIWj4ODLG3/hDYJ4cyDhDxAK83/DKtSBAIAPlvQQ4PAePtjST94z/TCUMJyTChd03KeIL0R5hcXycAhWmuvA/14RMqzEN7xUiaBjGVeF/I7XO5H3InEYGx8GeWtO/nBg4waHqVBM5X4kUl6sF0EiPfTwHi8+oDgnt1eoAHkjQ96TxgYUzjlhRZd+BaFWLTaw8KdU0MMfSPmwu7yhFGlPfbQ8puJrKoIub5wgA9zbjPO30i/8pSZ/dpIR9GSfM/lzgqNGWM9x/3W8Hl+seif3Jfydg/ehuGKDD4Ua5+YbQuXtAQBLQoeA4DOBvT3p3YH34fsS/cXnBn/htuWx4P3Yo8QGt/STz0WH18lEBR2n//B9Kf+lkvNYPPFvKMrYAMQ1RJGmHfEaHPZGYceOjnyuNxWu4etW5IKNZeIzix007HTg++5zWaMvmn4kW1exvFialCx/ee7xfYaNQNzTn8iUxrb8ZVrQw1ul6EOsxUSJCHq0g0vkAicXMKkCy4UDH0JJlMMFXckDJBcdue+xDlWJFn+k4Tt8OWDLFF9EGyMc4ICVGys8Vgj8/TPEF4dupJ/84cIXJ7b+NkQY7cDr45UX7yWQiKDjQ4n+Sr9w/nK28hcjNj6wt4wjEPKfPO9KBR3vR59xAQq+SOTD7vKGEPbSsOcmXzMRLY+p+JqKoMea78c4wxvTcv7JCHqyz5mct5Q/7H1i4yN89ClefZP+LvclWv2IZAsbgE+G/oCjFniYVfgipPCXtnzkSP7Myp8tqaxY77NEBT3SPvVUcq6ErbTIEEc3pIWrke7DRhBOR+HUCf5S4RrOGxfFvabE2Rjim2xdxWJj5TBZ/tgYQW3CESDphyMRGCeOemAjRdGBaokIerLb1uKt/lVL0KP5F2t+KlK9wJXh/4vQQ4+0ajOW6MRrjEhlR4s/3rwRJhzXBeDqVumlEy4A8eo9DtfhymdcHZpMefHsJyLo4XxjsY1Xp+I9eLFygwsrcW4Qe1fSancc6pWfxxze28XylIy0RDsJMJo/qQh6+BBtvFzhdBL+D0eAkhH0ZJ8zjBGnhFAAIv2w14cvO+z14Vytkp+S+hHJjpL7Unnm1RL0aB2EVHKuhKv8GlxUNi40bYrPA450yn/y6YhUuMZr6MTyOxrvZOtqvPdKKvzjzemjsON0L54vH3X0igT919VBEpZYD650VyoPdzxBx7/jMBfOk+EwV7RFOrgaE6/BRkiigo5lyFv6iZYX7yWQi4IuP9cZ48MFhtjjkD7cgFuesOeGDSr5L9cFXd7YyISgyxtwOEeLPT4cWZoUQ9jDVzFHq39KBIQEPfKap3jPdLS/4xQONgiltQnyEQol+Yj2LtWCoEcbeQ3vRCYq6PJnDt87uKUU1wfEWvyH2xVxEWfEtSRGEHT5kCcurEBx9CioteEVLHxIGE2EDwcpTbwSIZBfg8OjuwLAEQCA+2kx8fKfNP+Mi0TkaxLkvS4FIf98idLy4i1QSpegy4fMIk3jYCDJDrnjvfJpCRyyxcYSDrPjL9I0Bv57tJdWKr7GW2OC5aII4sIx/MlfMPIY5CMxSupBMoKe7HMm9wd7fduH9lbjIiAcLZP/whfvRYtFCfNI9yoZGg5f2yEfAo43KpfuHnoqOY/GUj6MHO/AmPBrpenLVLjGmuKIV5ej8U6lrsbKoRr8UZMrQiMfuDZIOkNEijXS2oyfOeSSoEea04r3AGGg8RZARKsU4YKO8xnY+myX3SBfUCeff8dLlPgWSwii+SWdzISLeqTWsPxFHm9RXLyHIPzv8cqLZS9dgi7PKS4iweEqFF3pl+yiOOn+8G0kuBASRS7WwxRN0FP1VW43fA1I+OpheT2It0AnVt6SEfRkn7NYfuD0BzbApR0LSj/wE848fNFktF0b8vn8VBfFRZoCTETQpak/iY+SUxdTyXm0PITP78b6YhjuCsFFhviTNyJT4Rq+KC7S+pVoq8CTXRQXq07KbYZrUjr4Y6M+fHdF1A+gaV3Q5Q8mLrDAoU6cz8SWPG5tUyKasbawYGXBFwbuHcSKiKvcpS0BkbatYWW+EQBaQ71k7K1JW97CV5Qr8S2aoGNs2ErD7VPYU8GFcNI+c6myye3Le6nh29ZuD829oPAhCxyuwS04eA8OH0vHNyZbXjYEPTyn8m1r4Vuy0L9EFsVJ8cgXwUn/FquHGE3QU/VV3ptAkcG5Zlz97wzVXTyTQFp1LI8z0hYaaQsWxoMvX5yqwYVnyO8H2SLLZAQ92ecMRRt3MuDIE64ax7UK8p0cciGLtNAsUv0L9wXrOnLExZ/ICqdR5NsapRdk+JnlqWxbS1TQw8UAd9TgFk6cjsDVzsgo3pcLU8l5rA4EbgXGNQzSD7f6Yp6k/efYsMTDeHCkCOsO/uTvw1S5yp9F+cE2uCg1fPuwfCFrtHdwsnUV44qlSThCKn1dDa+V159Yz5w0IooMa0M7PeSL4MK1SL4Q8xd5S0TQY7245X8Lr8jx5k9i/X3P0MsmfJuENPytRDQxRlwFjQvI4v3km/bjHSQgt4WVLNbBMrEWFEaKH4+YlX8MAVf94gsJVzviinXc24yn7uG2GvzJD9zAxg4OtUc7JU7ut7RwBcUh2fKyIejh24fi5TUZQQ8XNSxDvo0tvMxo9ThVX+WjQInGiUOgeEwpnrcQ6xd+IEcygp7Mc4ZTX/L9zegHige+lPFcBXzxYiME6zf+wvd9x4op3iIj6d7wkTfsGeNKdyUHy+A+cmklN9qL9z6KtxgTR2CwYSP/SY31nRQIOt6XbM5jscTGPr4fcHpByQ/fh/LDrvCeVLjGW7Ar90nJtGcydVUS2HialAx/5Iq5l3QO3984V45l4rooXLiMnUd8HvAcCYwx4gJRrQt6eWgVN+7llf+kuWHssUvfa48lmggFXwx/jVEbw7dahAt6rGNrIx1NGu/hllyJJgTxjjqU7o+0SALPbce5dGlIPlLY4UdpplJeNKzpGnLH8mLlFF8ouB8Wh6pwkVUygo49I1x9LR0FG2m/uzzuWA3TVHyNdWwsrgDHhiqKQKQ48flGBtjTiyZQKKLYY8UeVaonxSXznOHLGoU60hGpcr6RjmmNJS7xjvbEeyMd4ar0iFKc2pJOLpT8iPfMx/o79q7xHSWth5BsSsO6uLYgXg8d70k25/GEWunnU7FO4ugCNiTlq7FT4Yq+xXs/RTrGOBbvZOoq+hFPk/CaRJ85JXUV7coXQEfMl9YFHZ0eE+pt4tYI6QMjeOYtCjm2wpUIOtqRPjyCwzf4IXusoLE+1BBp1SXuT8aeOB6ziENkOFyJczqRthLEe7jjCbokWvhRFjwMB88HloazlHycBQUJP3SBH3aRFlZIH7tAfniIR/gHT7CSJ1tepAqWTkGXcoqnDeIJVlgW5hNfgHhyFE5b4MlyeCpeMoKO9uWHwkQ6pEepoKfiq1QP8Jx7rHfSB42w54aLPPGlGS1Oyb9Rob3AuJJcWlCJByChDTwwKfzDRMn00KWyEn3O8D58oWFc2BPB+if5mM6Ps+BHorCREOlkM/QJn3985+CKY6xbUgMAG8LRPuoS75mP93dsvOFoIh79iTnA5xz9vC308Rolgp5szuMJOv4d3ym/CU194nMlzxMOL2N9Qn/l64zC7SbDVbIR7eMseFIdjqrgdKy8ERGPdzJ1NZ4mSWd+JPrMoRajJuEzgNO4afk4i5Ik6/UaJdvW9Bo7xUUEiAARIAI5RiBeDz3HwlHVXRJ0VXGSMSJABIgAEUgnARL06HRJ0NNZ88g2ESACRIAIqEqABJ0EXdUKRcaIABEgAkQgOwRI0EnQs1PzqFQiQASIABFQlQAJuqo4yRgRIAJEgAgQgewQIEHPDncqlQgQASJABIiAqgRI0FXFScaIABEgAkSACGSHAAl6drhTqUSACBABIkAEVCVAgq4qTjJGBIgAESACRCA7BEjQs8OdSiUCRIAIEAEioCoBEnRVcZIxIkAEiAARIALZIUCCnh3uVCoRIAJEgAgQAVUJkKCripOMEQEiQASIABHIDgES9Oxwp1KJABEgAkSACKhKgARdVZxkjAgQASJABIhAdgiQoGeHO5VKBIgAESACREBVAiToquIkY0SACBABIkAEskOABD073KlUIkAEiAARIAKqEiBBVxUnGSMCRIAIEAEikB0CJOjZ4U6lEgEiQASIABFQlQAJuqo4yRgRIAJEgAgQgewQIEHPDncqlQgQASJABIiAqgRI0FXFScaIABEgAkSACGSHAAl6drhTqUSACBABIkAEVCVAgq4qTjJGBIgAESACRCA7BEjQs8OdSiUCRIAIEAEioCoBEnRVcZIxIkAEiAARIALZIUCCnh3uVCoRIAJEgAgQAVUJkKCripOMEQEiQASIABHIDgES9Oxwp1KJABEgAkSACKhKgARdVZxkjAgQASJABIhAdgiQoGeHO5VKBIgAESACREBVAiToquIkY0SACBABIkAEskOABD073KlUIkAEiAARIAKqEiBBVxWnMY1xzo/vGQqeajGzaU6zUCxyDsN+3hEEvqzQZvoPY2yJMclQ1OkgwDk/sjsYONUMbC+nIJTiS8zDxS6fyD8rMZuxvr2UjnLJJhHQOgESdK1nSMP+cc736R0W7+/wBEYu/La3cEWDB9rdgW0eV+dbYK9RTjhx0oj+PCtbX+wwn8sY+0LD4ZBrGifAOZ/W6ff/q1cMbvdwe3PB+/290ODz/lTfrDbYL78Q/lhR1VdmsmwpNlvOY4wt03hI5B4RUJUACbqqOI1jjHN+IgA8+9cP2uCNHwZiBn7CzoVw0Z6lw1YTO5Yx9qZxKFGkahHgnP8uwPkL1zRutj7Z2RbT7Ikl5XDHqHGiADCXMfaCWj4kaMcBAHcBwMcA8EyMe5Vel2DxdLkRCZCgGzHrKcbMOd8PAN4789VG9k3bsCJrs0a74JYDK4esJjaDMfZ12E0loZfeQWH/jtedAADfxyhkAgCcCQDXA8CQImcSuwhfuH8DgEfj+KHEKsZ5HwD8NUFb8hh3B4D9AeDvUQqM5W+qrBLxQwkPRddwzqf4OV/2+03rrR/29yq6Z0ZeAby03UQU9X0YY59EuCm8zj0IAJekUIdmhuUl/L/RBSzzJgC4BgC6Qj5Fuk5RjHQREQgnQIJOdSJhAt1D/vV3fdo14a0fY/fMww2fOGkEnL5b0bJip3lWBEEPf9Ep9StVkVJajhrXqSHoqTRaUmWVFUHv8PlW3tHWOPXxjtaEcoA99WurRq0ptVonRWlAYqNIGpY/GQD2TlHU4/kXSdDj3UN/JwKKCZCgK0ZFFyIBzvnJ69q9/zrtlYaCZIi8dtLogap8yxzG2Nuy++O96FBIsPdUCABzAUDquXfKevbvhHrpp4euKwIAfEnvAABSD03eC8Oe0ZEAgHGcDQB4P17vCfXI0b0rAOAAADg41EPfGhpGxevxd4psOBXtRSpHjkku6GgLe/5SObHsYXnjQ/FJPfT3w3qEEkMUqfmyEQW5X5HsSD19eU9R3nuVj5JEE/Ro1ydTRX5xD+f8iE2+4af3WvtlUvXt/R0n9+1kd/2RMbZIZhjjwFGSC2Q95fDGlpybVDekXvVfAOAGWZ3Bf4/HT153ItVfJaNRKfMkA/omQIKu7/yqHl3XUODdu5Z1HvD2hsR655IjJ08eAWfuUfyfApvptAQF/XkAOD/Uo5L3pkbJhtzx/98DABeFhrTxxS3/b7xvbGi4Wnph42gB9tKkv90eNvcpH8KeIrtfLgAYSrRyYgk6zrE2hfyR+4r3yAUHBaQm1KiRBP1fYcO3kqCg/9IUgRI74YIeHr9c/EplrCU/Yl0vCWDS9bA74Hv+1pbGOYn2zqUC55aUw3XVo98ssVgOkzkhzVvvGWVKJ1K9kXrvGPfvQ7k4JmQT58jl/OVz53J+eLk0EoUNx2jXpcwtaeB0Y04TIEHP6fRl3nm3P9h7xNP1hf1eManCxxZZ4eEjR24utJtQWKVftDl0qUeNQi0XOHlPMVzQ5dfJBRzLko8EYM9dejHjMLa8h4sC+lRI6MMFHXvt4fP6scqRv5zDe+j4Qo9WjtTwQL+j9YzRT+ypY4NE+v+4k0ASdHkDJJYd/JskSNiTDe+9SrZxRERaryAJeqzrU15l3hPwNx78/bc19V5lazXCK2W5xQKf7rRbZ77JXBahwmLenpb9e3jjTmrsyPM2BwA2RVjopoTfepmgY+MoGueUuSX1cNJNOU+ABD3nU5i5ADjnxSKHjukPbRCSLdUiMPjg9LFuu0XICxP0WHPo4XO/sQRdvkAu/IWNRUpDm/hClS8uizZkHb7ITG5TanBgT00uDPJy5Av6Ig25S4vtwhsOaENaHR1N0CURkffWpSkDtIuCrsROuKDjaMguYTnG6YVVUQQ92vWxVncrqkI+URyu/WqFTdHFUS5q2W2GyAAKGGPuGHbkvfJwbvLcoKBLjSi5ObmgR+OB00xSPcf6lzZuqfCie3OXAAl67uYu457nqKDLBS38BRythy6fg462aly+3UiyG0/AEhF0JT10qRHyFgBMDg3dR5siQB9jLWqTC1K0XQOR7sceetp2Gagh6M277skFxvJlgh5tZbk0EjFGNrWC3BLtoUfjIR8hkk9fpLLQMePvASpQuwRI0LWbG016NuQP9h6WniH3dPTQw+dC5fOZ0mK5SHPo8m1qsQRSPhQdPncfPpwaLgzSorhIPXS8Vm4v0hy6NBwsLdCS4pD7G88O3istBJTm8yOtIZCmBiINuce6PuWh495goOGg9d+MVHnIXZriwekO+SiIxDycm3zNRvgcunxNBo74xOIhH3IPn0OXGojSFIwmn39yStsESNC1nR/NeZfGRXH4Yg3fh47xo1DJhQR7M/KeolP2Usa96MeG7UmXr1aWryTGf8ceOvbGsFxp+BzLjCbo4avcr5PtB49WjjyHSnvoOEyfyOp0SZhxvj58RCGaHeQoNQaQCw7bV4TiCV/TIK3mV7LKHeOVr/5PqQ7jorjbWhrnPJbgljWp0CiL4qTGlbzOha8yV2uVu5xH+GI8+S4NVbmlBJ1uzlkCJOg5m7rsOP7TtrXhf532SmNS24heO2nMQFW+OXzbWjaCoQM9skE9wTK3bVvzDj+91zpVt60l6AVdTgRygwAJem7kSVNepuFgmWzER4KeDepJlNnh9628o6Vx6uOdiR0sg73zv0Q+WCYJL+gWIqB9AiTo2s+R5jxMw9GvmouRHNIOgWSPfn15u4m4uj3a0a/aCZA8IQIqESBBVwmk0czQx1mMlvHsxpuDH2fJLjAq3ZAESNANmXZ1glb6+dR8q/BdkcOEn7Okz6eqg96QVpR8PnVeeVVfuZk+n2rICkJBAwk6VYKUCXDOj+8ZCp5qMbNpTrNQzAH4kE/sDAJfVmgz/YcxtiTlQsgAEQgR4Jwf2R0MnGoGtpdTEErxJeYRxS4f55+VmM1Y314iWETAiARI0I2YdYqZCBABIkAEdEeABF13KaWAiAARIAJEwIgESNCNmHWKmQgQASJABHRHgARddymlgIgAESACRMCIBEjQjZh1ipkIEAEiQAR0R4AEXXcppYCIABEgAkTAiARI0I2YdYqZCBABIkAEdEeABF13KaWA9EyAc45fh8P/1QJAjUcMjnaLwTEMWJmJQaGFCS4TMIeJMZsJwCIwJjAAAZlwAJFzCIqc+0UOwyKAGzj0cy72ABc6zCbWbDFBIwA0AUADANQzxur1zJNiIwIqR2m3AAAgAElEQVR6IkCCrqdsUiy6IcA53wkAJgPAzn3BwDQGbIc8k6m6PxjwNPu8vq0+r1A/POxs9vtsHQE/dAf80BsMQn8wAG4xCEOiCF5RBD/ncFlVLewnlsC5rzeBWWBgNTGwmxk4LQLkWQUosJlghN0ExQ4TlLss/tpC0+DIQkug3GWxuSzM5QvAVkGAtVYTw0+MrgGAbxhj63QDmwIhAjohQIKuk0RSGLlLgHOO3yHfyyuKs4ZEcd88k2mnnmDAu8bjDn7hGSxYP+Qx/+gdgk3DQ+DjPOFALw8J+jlLsOOd2M9iYjCq0AJjRlhh+1Kre2KZfWh8sc1aaBds3oD4jctq+gAAVgDAp4yxtsSs09VEgAioSYAEXU2aZIsIKCDAOXcBwAFeEA8aCvJD7QKrXu0e9H0y0Jf3hXsAvvK4oS8YUGBJ2SWpCHq0EvJtAuxUZoddq+yDe4109m9faisKirDVZmZvAwCK/LuMMbcyD+kqIkAE1CBAgq4GRbJBBOIQ4JyPA4DDegKBuUVm84wv3YPdb/R1Fy8b6IMvPYNp5ZcOQY/k8MRyO8wc5ercd4zTu12JrWbQzz/Js7AXAOANxtjGtAZJxokAEaCPs1AdIALpIhAS8WN6Av7TrYJp9Lt9Pd7FvZ1F7/f3wrAopqvYX9nNlKDLC7aZGexV64KDx+e17TXK5eIcNjgs7DkAeInEPWOpp4IMRoB66AZLOIWbXgKccycAnNQbCJxtE9jEN3p7hl7obi/+aKAvvQXHsJ4NQQ93Z3qNUzx2Yv6WWaPzSvEzumYGzwDAszQsn7VqQQXrkAAJug6TSiFlngDnfGZ7IDC/2GQ6+pOBvr6nutpK3ujtzrwjEUrUgqDL3Zo9Pr977qTCnolltlECY08CwJOMsU80AYucIAI5TIAEPYeTR65nnwDn/LROv/8qH/Daxzta857vbod2vz/7jsk80JqgS66VOE0wZ+KI5qN3LLA6LcIWm5ndxxh7QlPwyBkikEMESNBzKFnkqjYIcM7zAeB8jyhetnbIDfe3NZe+3aeN3ngkQloVdLmv+9e5PGfsUdw+rshqNwtsAQDczxgb0EbGyQsikBsESNBzI0/kpQYIcM5LAeDiAOeXLe3v7lvQ2lzxdZpXqKsRdi4IuhTnjmU2OG9a6YapNfYaE2N3AsACxliHGhzIBhHQOwESdL1nmOJLmQDnvBAArggCXLm4u6P79tbGik3e4ZTtZspALgm6xKS20ALnTyuu368uv0ZgcCsA3M4Y680UMyqHCOQiARL0XMwa+ZwxApzzq/2c/+WNnq6Bf7Y2VGzJISGXIOWioEu+1xRY4Nypxa37j80rtAjsBsbYzRlLPhVEBHKMAAl6jiWM3M0MAVzs5uHiP1cO9sNfm7ZUrR/yZKbgNJSSy4Iu4RhXbIX5e5a27lpl5w6z8GdaPJeGikImc54ACXrOp5ACUJMAbj/rDgQWtPt9o/7SVF/2cRb3j6sVlx4EXWIxtcYBV80qa67Is2y2m9lVjLFlanEiO0Qg1wmQoOd6Bsl/VQjg+epdQf+9NibM/VvTFsdTnfr5zoieBF1K9pyJhT0XzSg120zsMQC4hg6oUeUxICM5ToAEPccTSO6nToBzPtctivct7um0Xt9Unz8QDKZuVEMW9CjoiNdlFeCa35Q3/GaMy2YzsfmMsYUawk6uEIGMEyBBzzhyKlArBHAbWl8w+OCAGNz3si0bsno8azqZ6FXQJWbTRzrhL/uWd7ospo/yrOwcxlhnOnmSbSKgVQIk6FrNDPmVVgKc8zkeMfjQs10dcG3jZtyWptuf3gVdStzlM8t6j96xgFtN20R9kW4TSoERgSgESNCpahiOQLvP96TI4MiL6n8szOZHUzIF3iiCjjyxt37DfhXdxU4TfvjlwkwxpnKIgBYIkKBrIQvkQ0YIcM6n9Ab9z33Q31c+f8uGAh/nGSk324UYSdCRtcXE4KYDKpunj3T2Oi3sNMbYqmzngMonApkgQIKeCcpURtYJcM7nAcBDl2/dBE936WcFuxKwRhN0iclxEws8V84qdzKAeYyxR5SwomuIQC4TIEHP5eyR74oI9AZ8D/UHxePO2vxDUS6cva4oqAQuMqqgIyI8G/7W2VVdBTbzCy4rOzcBbHQpEcg5AiToOZcyclgpAc55RYfft+RLj3v8WZu/LzLKEHs4HyMLOrKwmhjcMruye8cy28YSh/lwxli70jpE1xGBXCJAgp5L2SJfFRPgnE/rCwaXPNbRUnJLS4NJ8Y06vNDogi6l9OwpxTB35xFteTbhd4yxlTpMNYVkcAIk6AavAHoMn3N+dBBg0WVbN5oXdlFnjAT9/2v5ERMK4JrflAVMApvDGHtFj/WfYjIuARJ04+Zel5Fzzs8eFsW7T9u03m6ELWlKkkiC/ktKuLXt9oOqvHbzttPlHlTCkK4hArlAgAQ9F7JEPioigJ867Qz4r5qzYd2IdTn8dTRFwSZwEQn6r2FtX2KDBYdWD5Y6TTfRJ1kTqEx0qaYJkKBrOj3knFICnPMbN3qHzj9+w7oRzT6f0tsMcR0JeuQ0V+aZ4Z5DqwfriqwLGGPXGqIyUJC6JkCCruv0GiM4zvntX3oGz5274TtnXzBgjKATiJIEPTqsApsACw6tGdq53HY/Y+yKBLDSpURAcwRI0DWXEnIoEQKc8zuXDfTNP3nTemFYFBO51TDXkqDHTrXdzODuQ6qDe1Q77mGMXWqYikGB6o4ACbruUmqcgLBn/ulg//y5G9aZjbrHXEm2SdDjU8LjYu87rNq/e5UDh9+ppx4fGV2hQQIk6BpMCrkUnwDOmX/hGbz0mB/XOqhnHpsXCXr8+oRXYE/94d+NHNihzIY9dZpTV4aNrtIQARJ0DSWDXFFGAFez/zA8dM0RP6zJoznz+MxI0OMzkq7AOfUnjq7tri203Ear35Vzoyu1QYAEXRt5IC8UEsB95q1+3+2H/vBtHq1mVwaNBF0ZJ+kqXP3+1DG13SMcpj/TPvXE2NHV2SVAgp5d/lR6AgTwBLghUXzusB++tam1zzxQvxX6rr4WAj9s2OaJdcZ0KPzHX0EoLAT/V99A9xnnbPt3x7FHQf7l84HZbD97LPb1weB9D0LeBWdvux5/+G99f/4r+JZ/Bubtx0PhzTeCecyoBKJU/1IS9MSZ4j71x48eOWQ1sZPpRLnE+dEd2SFAgp4d7lRqggTwbPYg8GUnbfjOrOYJcCjavs9Xg2ve6b/wCIXe/eAjkH/1ZdvEGv/bt+xTcJ489xfCjf8hNQC41wsDty8Ax2EHg2XXyYD/7fnPs+CYc8zPgp9g2KpcToKeHEY8Ue6eQ6v9AoNZdPZ7cgzprswSIEHPLG8qLQkC+NW0ATH41V8a6yvVPpt9+M13tnlkP/SgX3gWLvTy3rjY07etV593zjzwLlv+cw89Uo/d/fDjYJ26xzaBz9aPBD158nj2+6UzSlvzbMIu9JW25DnSnZkhQIKeGc5USgoEuvy+5U91tu/yz5atjhTMRLzV88xC8H66AnzLf/r4VvFjD2wT30iCPnDzHeA6+6yfh9DDBTyaoJtqqn/VYFA7jlj2SNBTo41faTt6p4LPS52WaalZoruJQHoJkKCnly9ZT5HAQDD4wPLB/uN+v/G7khRN/er28CFyvAAF3jpzr23XDi9eAq5zzto2b449efd/nvnFnHi4gKM99wOPgP3II7aJvjQ/7zr1ZBJ0tZOXYXt3HVLVvXuVY5HLajo3w0VTcURAMQESdMWo6MJME+Ccz2vw+W6Zue6LokwdHIND5FKPWr4oLv+yi7YJdPgCuFiL4nAhnZDnAts+e9OQe6Yrj8rlWU0MXpo7uqsyz3w1Y+wRlc2TOSKgCgESdFUwkhG1CXDOpwDA5wd9/y187RlU23xUe9HmvFHM5T12NBBpiF1uOLzHnrEgwgqiIXd1yO9YZoMnj6kFBjCVMbZKHatkhQioR4AEXT2WZElFAh0+36abWxvqnu5sU9HqL02hIMvnxeWr0nHhm3yVO/bWg80tvxg6jzTkLl/ljn8fWvQyOE896Rfb3dIWUBTDJOjqET9uYoHnwull9S6rMFE9q2SJCKhDgARdHY5kRUUCnYHAEx/2dR97/pYNeSqajWhKvg89fN84zpv3Xfu3bfflnTvvV1vbIvXQ5fbke9rTHUcs+yTo6tK/dXZV8351rpcZYxeqa5msEYHUCJCgp8aP7laZAOd8TlvA/9DUNasLMzVvrnIImjNHgq5uSvBDLq+fNKa72Gk6lzG2SF3rZI0IJE+ABD15dnSnygQ456UeMbjh9E3fF6p5eIzKbuacORJ09VOGh87ceXBVj9XEtmeMdapfAlkkAokTIEFPnBndkSYCvYHASy90dxxwbePmn85RpZ8qBEjQVcH4KyOXzyzrPWz7gvfybcJx6SmBrBKBxAiQoCfGi65OEwHO+dxGv+/+KWtWF6epCMOaJUFPX+pfP2VMZ4XLfCFjbGH6SiHLREAZARJ0ZZzoqjQS4Jy73KK45YxN60toqF190CTo6jOVLOLQ+x0HV7XbTGwsY8ydvpLIMhGIT4AEPT4juiLNBLp8vkff7u85/tKtG/PTXJQhzZOgpzft//htZcOB4/Jw1fvF6S2JrBOB2ARI0KmGZJUA53ymWwwu3XXNaudAMJhVX/RaOAl6ejPrsgrwzql1AzYTO4Qxtiy9pZF1IhCdAAk61Y6sEugJ+D+/sXnrlHQeIJPVALNQeKHJDMVmM+SbTGBnApxcWgG78UK489MOsAgMGvv94A9yaHMHsuCdPoucM7Gw58I9S9c5LMIsfUZIUeUCARL0XMiSTn3knP9h/ZDn1n3Xf12m0xDTGtYkpwt2drhgB7sTtnc4AnVWu1hltZo4gOgJih6/GPRwYB6n2eQ0iyboH/YPmBjLM5sEFwC35FtN9sYBn79tICj4gqLlf1vcYBYYvLi2L61+69X4iyeMah49wnoNY+wJvcZIcWmbAAm6tvOja+8Gg4HWP2z6vuLjARIQJYne3ZUHe+cVwsz8wuD0vHzoCQR7B8TAWjtnn9Ta7csBYCMAbGGMeZTY45zbAADPzC8aCsLs9gH/jg4z26XIYSpZ2zEsrGgYAo9fhOe+7VVizvDXTK1x4AK5FqfFVG14GAQgKwRI0LOCnQrlnF/9bn/vZads/K6UaEQnMDOvAI4pLus/uLDIxIEN9Ph9H492OJ+xAnzEGEuL0nLOi9rd4hntbv+scpd5L4sAhfW9fttDq7pgVfMQpSsGgXsOrW6dUetcwBi7mUARgUwTIEHPNHEqDzjnI3yi2DL7+2/t64cVdSYNRa3SYoUTisvg1LLKQTuwbhtjj+eZzc8zxr7LBgjO+U5Nff7LLWbhUG9ALHn9+37zkh8GoIPm4H+VjnHFVnjq2Nohi8Cq09XgykYdoDJzgwAJem7kSVdedvp9dy/t6znrkq0bXboKLMVgJjtdcHZZ1eAxxWXOJp/v1ZFW622MsRUpmlX19nVtwwf6RX7dzhX2ma9/389eWNsH6zu9qpaR68ZuPKCi9aDx+Y8yxq7N9VjI/9wiQIKeW/nKeW/xvPYg5y17ffeVeYt3OOfjUSMAFPI/VY9qnpFX4Apw8e48wXwXY0zTCws454Wrmobum1BmO+7TrW7701/3krCHKkNNgQVenjvaLzCoYYx1qFFHyAYRUEKABF0JJbpGNQJ9fv8dr/d1z6NDZABwaP1P1aMGjxpRwmyC8DfG2G2qgc6gofWdw3ePKrCc/d+Nbv7Aqi4HDcUD3HxgRf0BY/OfoV56BisiFQUk6FQJMkaAc57v57zjN999Zdts8N752eVVcE31qECvGHyk3GS5TOnK9IwlK8GCOOfOTk/wzkKbcOZ9K7vMz36TlvV6CXqVvctrCy3wwgmjhkyMVTDGBrLnCZVsJAIk6EbKdpZjdQf91/23v+/Sszf/YNivqeHw+s0jxw5UWK0/1lispzPGvslyWlQtnnM+uaHf/2ynJzDhzmWdZiPPr997WM2GPUc6cC6dVryrWsvIWDQCJOhUNzJGYCAY6D72x3VFX3sGM1amlgrCXvn1NWPEQb//8kKr9S4t+aa2L9+0Dd88scx65YLlXexZg+5j37HMBo8dNbLVYhKq1OZL9ohAJAIk6FQvMkLAx/kZKwf67j52wzrDfYDFJZjg3tHj3FNdBZvKLJY5jLH1GYGe5UI45zs29PneXNfhHXPT/zpgyC9m2aPMF//0cbX1E0psuD6CTo/LPH7DlUiCbriUZyfgZu/whj811o97u687Ow5kqVQcYn9ozPZuh2B6vtJqPTNLbmS12B+7vC/ih0v+/G6r02hD8PvXuTw37F/5nd0i4Il89CMCaSVAgp5WvGQcCeAX1Zr8vnf2WLPaUPvODy4shofqtgtYmXAeY+xhI9eGgeHgBTYzu/NP77ZaPqo31mfDl55a11nkMB3NGPvEyHWAYk8/ARL09DM2fAlN3uGXH+tsO/q+tibDsDixpBxuqa3zWplwJGPsHcMEHiNQzvnBviBffMsnHdbX1vcbBsm5U0uaz9i96E3G2DzDBE2BZoUACXpWsBunUM65Kwi8d7c1q83tfr8hAj+jrBK3pHW7BNNsxthqQwStMEjO+R79XvHDBz/vyltkkK+6lThN8OYpY/wCY0WMMWMNTyisF3SZOgRI0NXhSFaiEOCcz/ugv/fmEzd+V2wESCjm11aPbnUKwn5GWfyWaF5xsVzPsPjZI6u68o0i6o8dPXLjpHL7LUafekm0rtD1iREgQU+MF12dIIEOv++LKxs27fZmr/4Xw+Ew+19rRvcXmsx7ZutDKgmmJ2uX/yTqwdX3fdblMMLw++zx+d1/27/iW4vA9s0adCpY9wRI0HWf4uwFyDkfNySK39Z9/Zkje15kpmRcAPfvMeMDDsGEYk7D7Aqwd/X7Zzgdpv9d+16r2QgL5T6dN27AIrDdGGP43Xr6EQHVCZCgq46UDEoE3MHgNW/3dV18Xv0GXX/zHLemvbbdzqJdEA6lBXCJ1f9NvYHja/KE5858tdGk9y1tt86u2LxfXf4DjLFbE6NEVxMBZQRI0JVxoquSIPBhX2/rZFde+cKuNvZWbzesdOvvSGs8NGbpDpO9IwTTlaVW6z1JYDL8LZt7/VcLnF/3+5cbHB4dHz4zvcYp3nZQ1TdOq7Cb4ZNOANJCgAQ9LVjJKOd8vMcvfnXT/zpcx00q8NQWme1B4OyVnk72Vl83fDaoD3F/uG6Cb4Ld8eoEh/MEynryBBr7fU991+49AfepJ29F+3d+fOa4QbuZ7UrD7trPVS56SIKei1nLAZ8551e8+ePAn65/v61IcvfAcXlw/KRCT22x2S4C/CzuKwZzc08yns1+Xnn12kqrbeccSInmXWzu921YuKZvnJ6/1HbLgZVt+4/N+wdjjEZzNF8jc89BEvTcy1lOeOwLiCsve6dl6vIGT0R/DxibBydMHjFUW2yycQbsle6feu7Lc0Tccd787QmTRQFgZ1rRrk6VxJXvIudrT3u5kel1Pn2/Ohf8ZZ/yZQV28yx1qJEVIvD/BEjQqTaoToBzvl2nJ/jmIU9tHq/E+P51Ljhh0ojh2lKzlaG447B8bzd8qmFxf237nYcrLJYbx9gcNymJka5RRmBVs+cO4HDJOUuadPluspkZfHLmOISRR4fMKKsTdJVyArp8aJSHT1emgwDn/ISvWofunLe4qTpR+/vWueDESUXe2hKTRRAYe6WnY5u4L9OQuP+xvApOL61cM9bumJRofHR9fAIbu7w/LP6+fzu9Dr0/fWxty4RS27mMscXxadAVREA5ARJ05azoSoUEOOf3LVjeec7T3/SaFN4S8bJ9xrjgpMlFvpElJrN5m7j/NCz/yUBfKmZTurfSYoWVE3cPWBnbgzH2TUrG6OaIBAZ9vl0tgnnVUc9tMXW4A7qj9McpJd3z9ih6ijF2se6Co4CySoAEPav49Vm42xvccN4bzePWtg+rFuDeo11w4uTCwOhSi2ASQFjc0wUo7h9nWNxvrx0XmFlQ8MxYm+MPqgVHhn5FYH2H9/m17UNz/vlxh+7oTCy3wwOH1/zgsAoTdBccBZRVAiToWcWvv8I55zs19AXeOWZh/ch0RTdz1DZxD9aVWZhZJu7/S7O4bztAZvudPXYmlDHGIq/2S1fQBrPLOXcOB3jnvMWNDj0ukPv0rHHDFhMbwxhrM1hqKdw0EiBBTyNcI5rmnB+7qnn4sXOXNBZkIv5t4j6pUKwrt4BFYMLi3k7AOfeP0iDuT9RN6Dt4RPFNjLHbMhGb0csY8Aav/bJl6NJL3275eeujXpg8dtTItkkVdpxHf0UvMVEc2SdAgp79HOjKg96hwMNPfd171pNf9WQ8rhm1Tjhx0gg+vsLCfxL3rm3i/uFAb8q+YO/85e0mDuabzPkpGyMDigkM+cX+eYsb8/XWSz9narH7zN2L72eMXaUYBl1IBOIQIEGnKqIqgZ6hwMbL32kZ+3WrevPnyTg4feQ2cYftKy2iVRL3vm74oD85cb9z1DiYmZd/xxi78/Jk/KF7kiPQ1O+/bXWz55IbPmxPaYFlcqWn7y6sn/88sGJVgc08NX2lkGWjESBBN1rG0xgv57ymqd+/7KjntoxOYzEJm5420rFN3CdUWkWbif28oO59heKOK9tXT9ydmxgrYoxlb4l9wpHn/g2c88KgyHuOeHYL09OK93ybAEtPrfNaTII997NEEWiFAAm6VjKhAz8451Oa+gNLj3quXrNznlOqHXDS5BGwQ5VVtJuEn+fc34sh7vMrauD4krLXt7M7j9BBmnIuhA3d3reW/jhw8GNfZn4aJ52w3v59XX+J0zSDMbYuneWQbeMQIEE3Tq7THinn/JSPt7jvyZVFTHuExH2nn8X9pzn3d/t/KRyf7rRbYKzNvjdjbEXaIVIBvyLAOd+zeSDwwZHP1uuqN3vfYdWd00c6L2SMLaS0EwE1CJCgq0GRbGwjwDm/6eHVPVc8tKor576YtVuVA06ePAImVllFhxl77j+Ju0cMwr/rtmuusNhqKM3ZI9A+GGi+7v3WqlXNQ9lzQuWSz51W7D5jt+K7GWPXqmyazBmUAAm6QROfjrCH/OKKl9b1Tb97eWc6zGfM5q6VDjh5lxGwc5VVLLSahaFg8IZCi+X6jDlABf2KwNYe353LGz0X37asQzfvLPxA0Q37V7xuMws0lUN1XhUCunk4VKFBRlIi4PYGt56xuLF2Y7cvJTtauvndP4wNFNqEyfRFtexmBb/E1jMcXDX7yc3O7HqiXunjiq3wxFG1mx1WYax6VsmSkQmQoBs5+yrGzjnHbUWB6Q9tAJGraDiLpnYut8Mts6u6K/LMJVl0g4oOEegbDm6d/2Zz7RoVjxTOJlyLCb+8NjZoEgRzNv2gsvVDgARdP7nMaiSc85073IGPD326fkRWHVGx8NN3K4J96vJe37ncTkOiKnJN1hTn/M4HV3Wd88jqHkeyNrR23/unj+3Ptwq7MMbqteYb+ZN7BEjQcy9nmvSYc37Hj12+eSe9uFU3J6ndd1g1FDmE0yaUOv6jSegGc4pzfvjXrcPPnLU4M8cKZwLvwjm1HeOKbHMYYx9mojwqQ98ESND1nd+MRcc5P3fx+v47b/yoXTdbiz4+cxy3m+kwmYxVojgF4SEz/iDv3OuRjboZor79oMqefcbkzWeMPaUVzuRH7hIgQc/d3GnKc68/+Lenvum97oHPuzXlV7LO7FBqg9tmV/VVFVh0M4WQLAst3dfhDrRf8lZzmV7Odp+/Z5n/lF0Kr2OM3awlzuRLbhIgQc/NvGnO6yFf8MH7V3b/ceGa5M5K11pAv9uhAOZMHLFyhzLbdK35ZmR/fugc+nThmv4Zr63v1wUGPJL4wj1L77ea2AW6CIiCyCoBEvSs4tdP4d6AuOKJL3umP7xaHz30S2aUwh41jgU7lNov1k+Wcj+Sb9s893/T6j3vrhw/60DKxEHj8+GafcpfcVqEY3I/OxRBtgmQoGc7Azop3+0Tl125tGWvzxo9uohowSHVfK9Rzt8xxl7XRUA6CaK+z3tSY6//mYvfatFFRPjVtdtmV33itAp76yIgCiKrBEjQs4pfP4V7fMHv573WtP33nV5dBPXayWM8VXnmKXSgjLbSiQfMNPT5vzlm4RZdLIzbscwGDxxRs85lNU3UFmnyJhcJkKDnYtY06LMvKLYf/eyWsjZ3QIPeJe7SsrPGBa0mVsAY08eQQ+IINHkH59zpC/L+mY9s1MX30WsLLfDc8aMa7GZhlCaBk1M5RYAEPafSpV1nhwJi6wGPb6rwBXP/mLgCmwBvnDIm4LCYcu4jM9qtIep5NuwXfYc8vdky4BXVM5olSyVOEyw5aUy31SzQaYRZyoGeiiVB11M2sxgL55xPfXBDFj1Qr2jsNT185Eh3qdOcp55VsqQWgT5vsPsPLzcUNfT51TKZNTsuqwDvnlbnsZgEV9acoIJ1Q4AEXTepzG4gehJ03IN+84FVPSMLLcXZpUqlRyLQNhhovezt5go97EX/6Tz3cX6TwKyUbSKQKgES9FQJ0v3bCOhJ0HettMM1+1S01xVZKyi92iOwtc/fdMMHrdVftQ5rz7kEPWIM4LM/jhcFxnSxJiDB8OlylQmQoKsM1Kjm9CToe1Q74MqZpS3jSuzVRs2nluPe3O1tvPmTjprVzUNadlOxb5+fPR4YQ2mnHxFIjQBVotT40d0/9c6xHol6mUNHQb96VllTXbFtJCVYewQ2dg0337qss4oEXXu5IY+yS4AEPbv8dVO6yHlw+kMbBJ77i9wBh9yv26+yeVShpUY3CdJRIJt7fG03fdRWTkPuOkoqhaIKARJ0VTCSkaDIfbMe3Wjx62DbGi6Ku+Pg6raKPHMlZVZ7BBr7/N1X/7eliBbFaS835FF2CZCgZ5e/bkr3B0X3b5/c7HT7cn9vMG5be+KY2p5Cm4lWuWuwhpA4wm4AABxxSURBVHZ6AoPzFje6aNuaBpNDLmWVAAl6VvHrp3BfQOw64tn64i5PMOeDyrcJ8NYpY/x2i4m2Emkwm0P+oP+wp+vN/XSwjAazQy5lkwAJejbp66js4YC49cQXttbqodeEaaGjX7VZOenoV23mhbzSBgESdG3kIee9cPuCa89Z0rTTdx36+DjLy3NHB2oLLZPp4yzaqpr4cZaWwcCq3z1T79SWZ8l5Qx9nSY4b3RWZAAk61QxVCHh84sdXLG2ZpZfPp959SBWMGmE5aVSh7TlVAJERVQhwzg9f3uBZfNGbzYIqBrNshD6fmuUE6Kx4EnSdJTRb4Xj84ss3fdR+9DsbBrLlgqrlXjKjFHavcdy7Y6n9IlUNk7GUCKzvHL57ddPQ/LuWd6ZkRys3HzQ+H67Zp/wVp0U4Ris+kR+5S4AEPXdzpynPfUF+370rOs9/7tteTfmVrDO/26EATp5U+Mm4Evveydqg+9QnsL7D+9mitb3TXlvfr77xLFg8cdIIuHDP0vutJnZBFoqnInVGgARdZwnNVjic86uf/rrvhgUrOnTxyVHci373IdXtpS4zneeerUoVodyWfn/vFUtbCvWwBx3Dm79nmf+UXQqvY4zdrCHM5EqOEiBBz9HEac1tzvnvP6ofXHD5O61FWvMtWX8+PWtcwGJipYyxvmRt0H3qEeCcFw4HxJ69H92km/fW7QdV9uwzJm8+Y+wp9UiRJaMS0M2DYdQEaiVuzvm+G3u8i+YuaijTik+p+vHoUSP7JlfYT2GMvZ6qLbo/dQKfN7rPDnJ44II3mlM3phELC+fUdowrss1hjH2oEZfIjRwmQIKew8nTkuuc8zEDPvHr/R/fVKAlv1Lx5aw9iobOnlLyAGPs0lTs0L3qEPi6ZeitT7a6D378yx51DGrAyvunj+3Ptwq7MMbqNeAOuZDjBEjQczyBWnI/KIqBWY9uMunhPHfkunO5HRYcWt1QaDeN0hJno/rSOuDvuvq/rcVr2nP/O+iYQ4uJwSdnjg2aBMFs1JxS3OoSIEFXl6ehrQ35xE1/eLWhbmO3Tzcclp5W5ymym6bQATPZTSkeKNPlCXx18FP1ujmOd1yxFZ44qnazwyqMzS5dKl0vBEjQ9ZJJDcThDYhLrnu/7fD3Ng1qwBt1XLhiZhmfMcp596hCKw27q4M0KSubenwLPm/0XHTbso6k7tfiTQeMzYMb9q943WYWjtCif+RT7hEgQc+9nGnWY875jY992X3xv1d2uzTrZIKOTal2wA37V7aU55mrE7yVLleRQNtgoPX691srVjUPqWg1u6bOnVbsPmO34rsZY9dm1xMqXS8ESND1kkkNxME5n/tZo+feC95oLtWAO6q58OpJY4Zr8s37McZWqGaUDCkmsK5t+MA8m/DmMQu36Gqu+b7Dqjunj3ReyBhbqBgGXUgEYhAgQafqoRoBzvlOXZ7g8oOf2qyble4I54zdimD2dvlvjy+2HaIaLDKkmMDXLUMfL2twz3rsC/2sbsfg3/59XX+J0zSDMbZOMQy6kAiQoFMdyBQBf1Acnv2fzbYBHXyrWmJW5jLDkpNHcxNjRXTITKZq0k/l4GEyQQ49RzxTzzrcgcwWnsbS8m0CLD21zmsxCfY0FkOmDUaAeugGS3i6wx30BlZe9d+2qXr56prE67p9y4N7VDvvqimwXJFuhmT//wl83uh5qnnAf8rfP2rXFRb8ytotB1Z8nmczT9NVYBRMVgmQoGcVv/4K55zf8sgX3ec9+Hl3np6iw7PdHz5y5IDDIuhqOkHrOer3BofOW9Jk18vZ7RLvs6cWD561e/G/GGNXaT0H5F/uECBBz51c5YSnnPOj17UP33faK426WxV+58FVPbtVOe7Mt5luzIlk5LiT+KnU+h7f/Gvfa8vxSH7t/pNHj2zeqdx+AWPsFd0FRwFljQAJetbQ67NgznlFQOSbZzy80aG3CEO99CG7edsHWzx6i09L8XDOnUN+seuPr+mvd46cl88bN2QWWB1jTH+tFS1VJIP5QoJusIRnItxhv7j+7CVNE9bq5IhOObM/7V0GE8sdi3Yos52QCZZGLaPDHXjg0wbPqX//sE13DcOJ5XZ48Iia7+0WYQej5pfiTg8BEvT0cDW0Vc753Q+v7jn5oVVdutqPjknFFe+vnjg66BcDU/Ks1q8Mneg0Bc85n+wP8tVHPrfFrKeV7RKuP04p6Zy3R9EzjLGL04SQzBqUAAm6QROfzrA550f+2OW9/6QXG2rSWU62bJ80eQQcOaHgx3Eltu2z5YOey93a51vz4tq+ic9+06vLMJ89rrZpuxLb+YyxxboMkILKGgES9Kyh12/BnHM8+nVw1qMbwRvgugz0gSNqODC4a0q18zJdBpiloL5p89wcEOGyPy5u0tWpcBJOmxm/sDYO/zOPMebOEmYqVqcESNB1mthshzXgEz++4YO2WR9s1s+HWuRMcYHck8eM5AJjE+lLbOrUNvyimsj52tNebmR626YmEdqvLg+u26/ik3yrsLc61MgKEfh/AiToVBvSQoBzftH7mwf/fNXS1oq0FKABozj0Pnfnwo3VBdbxGnAn513Y2uvd/OK6/jF6HWrHBN0yu7Jt/7q8fzDG7sn5hFEAmiNAgq65lOjDIc75uOEA/2rvRzfq6oCZ8Oz887eV/h3Lbc+PLLD+Xh+Zy04UP3Z5X9zY7T1Wj3vO5UQ/PnPcoN3MdmWMbcwOaSpVzwRI0PWc3SzH5vGJX17xTsvkz5o8QpZdSVvxTosATx1bOySK/O91xbZ/pq0gHRseGA5e0DMcvOWUlxqcHr+o20in1zjF2w6q/MZpNe2m2yApsKwSIEHPKn59F845v/KDzQPnXLm0rU7PkeJ8+qNHjQxu7fOftF2JbZGeY1U7Ns75wX6Rv3bGK40Wvc6bS8xunV2xeb+6/AcYY7eqzZHsEQEkQIJO9SBtBHDY3S/yL/d6eGN+2grRiOF9xrjgxgMqAx4/+02Jky3XiFuadoNzvocvyD/907ut1v/V63/B96fzxg1YBLYbDbdrulrmtHMk6DmdPu077xf5h9e/3zZp6YaBYu17m5qHv9uhAC6YXjJUZDftQSvfY7PEFe39PnHlgk878177vj818Dlw9+zx+d1/27/iW4vA9s0Bd8nFHCVAgp6jicsVtznn875tH77qjFcat22+1ftvzsRCOHOP4sFih2kaiXrkbKOY9wyLnz2yqit/0do+vVeJbfE9dvTIjZPK7bcwxh42RMAUZFYIkKBnBbtxCsVDZkTOew59ut7S5QkaInAU9bOnlQwWWIV9GWOrDRG0wiC7+v0zBAt77+FV3Q6jiHmJ0wRvnjLGLzBWRIfJKKwodFlSBEjQk8JGNyVCgHP+0GNf9Bz278+7dPdJ1WgccPj9qlllPquJHckYezsRXnq9dlNv4Pgql/Dsbcs6zK+t1/8wu5THc6eWNJ+xe9EbjLE/6jW3FJc2CJCgayMPuvaCcz6rZyj4yuz/bNbdx1piJQ4Xyv3zwEq/188vzbeb7tN1kuMEt7nXf3V1nunGP7/bavrIAAvg5DiWnlrXWeQwHcUYW2bkOkCxp58ACXr6GVMJADDsF1dd937rju9vdjuNBAS3tP3jt5Ueb5C/tV2J7TgjxS7F2tjveyoYhGOvea/VofetaeH53b/O5blh/8rv7BZhihFzTzFnlgAJemZ5G7Y0zvkfvu/yXn/Kiw1jjAbBYRHgmt+UwU5ltvraQuuhRlksh4vfWgb8S9a2e0f9/aN2i54PjYlWp58+rrZ+Qontb4yxJ4xW7ynezBMgQc88c8OW6A+KLWe82lj5XYfXkAxOmjQC5s8o4Ws7fLdOrrBfrWcIq5o9d+xWab9kwYoupuez2WPlcMcyGzx21MhWi0mo0nOuKTbtECBB104udO8J5/zqFY1DZ174RpNhP2aCQ/CXziwNlDrN39cWWE5ijH2jp8QP+ny7tg3wRT3DwfF3L+/U7VfTlOTs3sNqNuw50vEoY+xmJdfTNUQgVQIk6KkSpPsVE+Cc5wc5bzv++a2Ohj6/4vv0eCF+qe2CaSWBPq/4aKnTdCljzJPLcXLOnd93+h6vK7Ice//KLpNRe+VSDmsLLfDCCaOGTIxVMMYGcjm35HvuECBBz51c6cJTzvmN720aOPnq/7YZbi49PIFlLjOcM6Vk6MBxLra13//gDqX2i3MxyQPe4LVmgf35zR/6HY980QMd7kAuhqGqzzcfWFF/wNj8Zxhj16pqmIwRgRgESNCpemSUAOe8TOTQdMzCLZamfmP30iXwOAx/yi4jYK9RruHvO7wvTqlxXMAY0/QRapzzwuaBwLXFDtPZK5s8gYdXdRcZbQV7tAenpsACL88d7RcY1DDGOjL6gFFhhiZAgm7o9GcneOylv7Nh4Mxr32urzI4H2iwVhf34iYVw+IQCvqZteJnFym7YqcT+Xy15yznfc2OP7/oxhZaD3vxxQFy0ps9EQv7LDN14QEXrQePzce6ceudaqrwG8IUE3QBJ1lqInPMRfpE3//6lBsfGbp/W3Mu6PzgUf/j2+XDEhIKAzSx0uf3i83UjLP9mjK3PhnO4/ayh1z/PbhHm+kVetPi7PvuSHwZoaD1CMsYVW+GpY2uHLAKrZoz1ZiNfVKZxCZCgGzf3WY0cV7wvb/DMv+jNZuqlx8jElGoH7FeXBweMdfmCnA029ftXu32BxbNG5z2drmF5HE4HgL0BYP9+r3hckPOS/24YdHyweZCtah7Kar3ReuH3HFrdOqPWuYBWtms9U/r0jwRdn3nNiag8/mDzZW+3VH3eRCKhJGE7l9thWo0Ddq92wC6Vdt4zJA50D4s/MuDLdyqzvQMAGwFgi9IV87gyHQBGb+n37TYwHJxpM7HdihyW8YU2oWhdh9ezotFtWdEw5FjTPqzEPcNfM7XGAXccXNXitJgM880CwyddYwBI0DWWECO5g6fHben13XTc81vpBZhE4nHOfftSG4wrskJdkVUcU2QdLnGYbCLn3O3n3mE/9/lF7hdFMSgwJppMArOZmMluYVabAHmMMaHNHeBbe33mLb1+2Njjgx86vUBz4kkkAwBePGFU8+gR1mvoVLjk+NFdqRMgQU+dIVlIgcCQX/zk3hWdOy1a21eUghm6VUagwCZAod0ELosAdjMDk/DTYx4UOQwHOLj9IvQOB2HAKxI3lQjMmVjYc+GepescFmGWSibJDBFImAAJesLI6AY1CXDOZ+KHSw76z+Z8t48ERk22ZCszBFxWAd45tW7AZmKH0BfVMsOcSolMgASdakbWCXDO7/7vxsFj/vxua23WnSEHiECCBP7x28qGA8flvcwYy8mDgRIMly7XMAESdA0nxyiucc5d3iDfdNnbLeWfNeb0CahGSRnFGSIwfaQTF8K120xsLGPMTWCIQDYJkKBnkz6V/TMBzvncNnfg3sOfri8lLEQgVwi8fsqYzgqX+ULG2MJc8Zn81C8BEnT95jbnIhvwii++8UP/Abcv6xiRc86Tw78iIPqHoWHRTdDx8U9aV7b3XKidcw0IFjsE3L2w6dFLoX/dx+AcuQOMnXcP2Cvqtl033LYZNj18EXga1//inlj25IV3rXxt23+WTPtdWrNy+cyy3sO2L3gv3yYcl9aCyDgRUEiABF0hKLos/QQ456W+IP/h0rdbimjoPf28011CuLC2vHE/WMtqtwmt/P+jgDcvuQdGnXj9NpeaXr0Dao66DMyuETC4cTUMrF8BVYedD7HsSbFIjYGK2fPSKug41H7nwVU9VhPbnjHWmW6WZJ8IKCFAgq6EEl2TMQKc8zndnuC/D3+2vtgf5BkrlwpKPwEU564Vr/7cS5dKxJ5385IFUDpzzrZ/ksRdEvRI9+B14fYkO/g3x8gd0yboFhOD108a013sNJ3LGFuUfnJUAhFQRoAEXRknuiqDBDjn936w2X3MlUtb6MCZDHJPd1HYw/Z1NGzrbct/8h66YLVD29JHoWzfk3/VQw/3L9ye1IOXrkvXkPuts6ua96tz4ar2C9PNjOwTgUQIkKAnQouuzRgBt09ce+9nHWNeXNuPx5PSL8cJyEUbe974k8+J151xx889avn8es0RF/+qAYD3htvDe6Sh+r61/9tmPx2CftzEAs+F08vqXVZhYo6nhNzXIQESdB0mVQ8hcc6ncIDPT3u5Ab7r8OohJMPGgGK79bm/QfURF/288C0chjSn7ho9Ke6QeyR7eH/+DntC3rg9fjXXrhb4Hcts8OQxtcAApjLGVqlll+wQAbUIkKCrRZLsqE6Ac35W62Dg5mMXbinx0Xy66nwzYVDqbVcfdv42sY32k4bPcdGcfFg+XLwj2ZP36OX2o/Xuk4nbamLw0tzRXZV55qsZY48kY4PuIQLpJkCCnm7CZD8lAm5f8N9ftAzNueStluKUDNHNGSeAw+Jbn78BRp1w3S965tJQe8meR/0s8lIP25xXDH1rPoSKA07f5q98aD0w2BPRXnhg6di2dtchVd27VzkWuaymczMOkgokAgoJkKArBEWXZY9Ap8e/8pV1/VMfXNWdPSeo5IQJoEg3Lbn7F/dJe9FF3/DP+9DxAvkcOq5eX3/b3G33yfeox7KHe9uln9qCfvaUYjh6p4LPS52WaQlDoBuIQAYJkKBnEDYVlRwBznn5gFf85q7lnRVLvu9PzgjdRQSSIHDEhAK4ZEZpW75NmMwYa0/CBN1CBDJGgAQ9Y6ipoFQIcM6nBUW+bP5bLWY6dCYVknSvUgJ4eMyCQ6oCJoHNZIytVHofXUcEskWABD1b5KnchAlwzo8eDvDnzny10fZDF618Txgg3aCYwPYlNnj0qJFeu5nNZYy9qvhGupAIZJEACXoW4VPRiRPgnJ/d6QnefvorDXmtg4HEDdAdRCAOgco8Mzx+dO1gqdN0OWPsQQJGBHKFAAl6rmSK/PyZAOf86s09vmvOWtyY1+8ViQwRUI1AgU2AR44cOVhXZL2JMXazaobJEBHIAAES9AxApiLUJ8A5v3FNu/fSc5c0OoYDdOa7+oSNZ9FuZvDAESOHJpbb7mSMXWs8AhRxrhMgQc/1DBrYf875baubhy658M1mE33IxcAVQYXQ8YMr9x5aHdyj2nEXY+wKFUySCSKQcQIk6BlHTgWqSYBzfucXLUMXzH+z2UI9dTXJGscW9swXHFrt373KcR9j7FLjRE6R6o0ACbreMmrAeLCnvr7De/b5bzTl05y6AStACiHjnPn9h9UM7FBme5B65imApFs1QYAEXRNpICdSJYBz6g19/nPPe72pmFa/p0rTGPfjavZ/HV7TXVto+TfNmRsj53qPkgRd7xk2UHy4+r13KHjF+W80F9M+dQMlPolQcZ/5/YdVd49wmG6j1exJAKRbNEmABF2TaSGnkiWA+9R9QX7XpW+3OOhEuWQp6vs+PAHuzoOrhqwmdgntM9d3ro0WHQm60TJugHjxRDmRw/M3ftRuobPfDZDwBELEs9mv3afcLzA4gTH2SgK30qVEQPMESNA1nyJyMBkCePb7oFdcvHBNbyV9pS0Zgvq7B7+aNnfnEa15NuFIOptdf/mliABI0KkW6JYAfqWtayjw+ncd3nFXLW0t9gXpABrdJjtGYFYTg1tmV3bvWGbbWOIwH05fTTNiLTBGzCToxsizoaN0+4L/7veKx1+5tKXkuw76qIuRKsOOZTa4dXZVV4HN/ILLys41UuwUq/EIkKAbL+eGjJhzfhYHePjWT9o9L67tdxoSgsGCPm5igefKWeVOBjCPMfaIwcKncA1IgATdgEk3asic8ykeP3/ys0bPiGvea62m42L1WRPwGNebDqhsnj7S2eu0sNMYY6v0GSlFRQR+SYAEnWqE4Qhwzu/t9gRPuu6DtmLa2qav9OOWtBv2q+gudpqeZYxdqK/oKBoiEJsACTrVEEMS4JzP8QX5A698189uX9YxwpAQdBb05TPLeo/esYBbTewcxtginYVH4RCBuARI0OMiogv0SoBzXjro4w+4/cF9/v5heyn11nMz09gr/8u+5Z0ui+mjPOs2Me/MzUjIayKQGgES9NT40d06IMA5n+sN8gX/q3d7b/pfe63bJ+ogKv2H4LIKcM1vyht+M8Zls5nYfMbYQv1HTRESgegESNCpdhABAOCcuwDgJm+Qn3HP8s7AorV9RQRGuwTmTCzsuWhGqdlmYo8BwDWMMbd2vSXPiEBmCJCgZ4YzlZIjBDjnM4cD/Ja2QX/dLZ90VH/eNJQjnhvDzak1DrhqVllzRZ5ls93MrmKMLTNG5BQlEYhPgAQ9PiO6woAEOOd/GAqI//iqZZgtWNFZubHbZ0AK2gl5XLEV5u9Z2rprlZ07zMKfGWNPaMc78oQIaIMACbo28kBeaJQAfpLVL/Lr3t802Pfvz7srm/r9GvVUn27VFFjg3KnFrfuPzSu0COwG+tSpPvNMUalDgARdHY5kRccEOOe4re1ykcOVH2weaLp/ZfeYhj4S9nSmvLbQAudPK67fry6/RmBwKwDczhjrTWeZZJsI5DoBEvRczyD5nzECnPMyAJgf5PzSz5uGm/61snM8nQ2vLn48e/28aaUbptbYa0yM3QkACxhjHeqWQtaIgD4JkKDrM68UVRoJcM7zAeD8gMjnb+zxDT+2urv8/c1uOh8+Beb717k8Z+xR3D6uyGo3C2wBANzPGBtIwSTdSgQMR4AE3XApp4DVJICL57wBfoHHL45+5bt+36K1vdVdnqCaRejWVonTBHMmjmg+escCq9MibLGZ2X202E236abAMkCABD0DkKkI/RPgnM8CgNNEzk9b2+HduvDbvqKlGwaK9R954hHOHp/fPXdSYc/EMtso4afV6v9hjH2SuCW6gwgQATkBEnSqD0RARQKhA2pOCnA4mXO++ydbBjtfWjsw+rMmj6BiMTlnanqNUzx2Yv6WWaPzShljX5gZPAMA+AEVOhAm57JJDmuVAAm6VjNDfuU8Ac75OAA4dsjPT2QMxn+61e1+e8NgxacNbvAGeM7HFysAm5nBXrUuOHi7vLa9al0uzvkGh0V4DgBeYoxt1HXwFBwRyBIBEvQsgadijUUgJO6HDXiDc/Jtppnfd3pb/rfFY1u21V28tn1YFzAmltth5ihX929GO70TSm1VA97gsnybCb969gaJuC5STEFonAAJusYTRO7pj0BoWP63ALDfsJ8fYhJg1PpOb9/KJk/ely3DrnUdwzDg1fYHYvJtAuxUZofdquzu6TXOwQmltsKgCFvtFvYWAHwAAO/ScLr+6i5FpG0CJOjazg95ZwACnPMKANgLAPYc8AX3d5iFSX3DondDt9e3tmPY8UOnz1Xf64OtfX7wBzM7VG8xMRhVaIExI6ywfanVPbHMPjS+2GYttAu2oYD4bb7V9D4ArACATxljbQZIF4VIBDRLgARds6khx4xMgHO+EwBMBoCdfUG+iyjCRKsZRrn93N3u9nsb+/zmhr5gXrvbb+keCkLvcBD6vUEY9Ing8YswHODgC3IIiBx4qA3AGIBZYGA1MbCbGTgtAuRZBSiwmWCE3QTFDhOUuyz+2kLT4MhCW6DcZbK5LMzlC8BWQYC1VhP7GgDWAMA3jLF1Rs4PxU4EtEiABF2LWSGfiEAUApzzMQCA/6sFgBq/CCMDIq8GDmUceLFJYPkCgIsxsAuMWRgDEwPYtsKeA4icQ1Dk3M85DAcB3KLIBxiwbmDQYRZYs0WARgBoAoAGAKhnjNVTMogAEcgNAv8HmNWMKzmgR9cAAAAASUVORK5CYII=" id="245" name="Google Shape;245;p12"/>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descr="data:image/png;base64,iVBORw0KGgoAAAANSUhEUgAAAfQAAAEsCAYAAAA1u0HIAAAAAXNSR0IArs4c6QAAIABJREFUeF7tnQe8FNX1x8+d7buv8HrjAQ9QVAQbRQRji9hjRyzRWIhd7JpoNDGa2BVLYi+xIVbESqxRBBGsgKiUB6/3uvvetrn/z8Ed/+O6ZXZ3dnd25uznk88n8mbOPed77szv9mFAPyJABIgAESACRCDnCbCcj4ACIAJEgAgQASJABIAEnSoBESACRIAIEAEdECBB10ESKQQiQASIABEgAiToVAeIABEgAkSACOiAAAm6DpJIIRABIkAEiAARIEGnOkAEiAARIAJEQAcESNB1kEQKgQgQASJABIgACTrVASJABIgAESACOiBAgq6DJFIIRIAIEAEiQARI0KkOEAEiQASIABHQAQESdB0kkUIgAkSACBABIkCCTnWACBABIkAEjE5gIgC8AAA7AsAWADgNAD5SAYoLAO4DgD+EbF0NAHcAQEAF278yQYKeDqpkkwgQASJABHKFAOrgJSGhHQCAcwDgOQDgKgQwDQBeBYAqAPgXAFwJAG4V7EY0EU/QTwaApxMs/BQAeCbBe+JdXgYAJwHAfwCgJ97FOfb3vwDADSGfHwxVrKEciyGauzMB4JPQH78GgBMA4PsMxSavu+8AAP53V6jsWH9L1r1U8pgOf5KNA++bAADPA8AuISOzAGBZ6P/H+lsqZdK9PxGwAcCxoedktcagoG+/Cb2LZ4TqCbr4JQB8DACLAOCzdPU+k2Ch9LlCsUVt+S0AKO1BK9EkEwBcDwD4blgMAGcDQFsScSi+ReuC7ghV7msBoD7spaw4SI1fmIoQaDw0IEFXliGlLx5l1lK/igQ9dYaJWhAAYPeQABwOAPJGVKK20nH9aAC4CwCOjmP8KQC4DAA60uFEgjaVPlfHAMBLCnvQiWhSXainj26fDgDfJeh/wpdrXdCVJiThwOmGjBDQqqBnJPgECtFaPSdBTyB5Kl2q5ZGPIgDA0cPjFcaKc8Y4tKyXkUZ52Fp7Vn+RkkQEPXzYUmFuU7pM0/BSiswYN5OgK8uz1uo5CbqyvKl5lZYF/QAAeAUA8gGgGwCuCU3J4PQnakg1APwZAM4LAcF56ENk0zRqcsq2La09qxkXdPmQMs6v4wKBU0OrCKeH5oqeAIBHZcM0JaF5+IOiZE+ap5fDvQ4A3gCAmwDg4NBczr9DawCCoYo3GQAuDM2V4BASzv28HJo/2RpWltwHaf7XDgDzAeBIALCEKiyuWHwfAMSw+5X6hg9CtDl0HIZDRmcAwN6yOSuch14OAMgN567Cy0ZX8N59AOBcAMAHsji0avPF0DCQNJ8sdzuV8iKlKpagR+LrBYCLAACHwDA/7wEA5vB1AMC/hf9wTg+HJ6UYcXUqrvlYAACzZes/lMyhl8rmjaO9kPCFdj8A/D7kyKWhYUj8z3hTJ8n4isN7OMyJc2/4i7TGQskLBuf7zgSAOQCwW2gV77uhZw7nPMPrTyqCji/4RJ4zjAvv2QEAzgKA/UI+4r9jPtG/hQDwZpQ6EOsFL7d7WOj5QUH6NPQM4LxmtAVKWD9PBIDjQs8R1glcR4DPD/oT6b7wZ/7WCPUT3zf3hKYQJd/ldSc8HinnOBwvrUfBf8M6jvdh/W8GgIdDQ8ZSrzjRnMfiiAvG7gxd8HjoHRoe/0gAeDb0nsJLo62lSoar5BuuGMd3Lz5/+G7B5xHf4R8AwCMAsD5sIVu8ZyORuqpUkyRfk+EvsTkKAHAxHcaH9W4lALwV0qmYUxmZ6KHLK+stoYcVX7bhP/miAaXw5Al7GwBwaAgFUPrhCwIbCubQysV/hCCFl40CeTEA4ItfWtko9+FbAED7uPoRIYf/UJSxwstFR6lv0YQAfca5qJtjPWkAgDHh/+QPGFZ89An/F+mHLyYUzi9kf0ylvGguKhV05Is9ANwqgkIe/ou0UAVjxBem1CuQ34Mi8JVMCJUI+mDIHnLBH+YFG4fyla4oVPhC3w4Afgy97L+RXR+tYZasr2oIOi5ewkaRtMBNzglfFsgQG6Xy4dFkBT2Z5wzfQSicD0R5tiR/E52bjecL2sVtStjAly9UQn+wI3G3rAEdXh8jPT94jfyZR4HBRpzU+Auvn/I51UQFHQVMarBLdv8OAH8DAOy8JJPzWK8ZbFBifvCHdQbfS9hwTmRIPRWuWC4+cziUH0k78O/YUDs/1CiXntlYgh6vfoRrglJNQl+S4Y/b5bCxJNev8JxgxxI7L9iZi/jLtKDHqjT4N0mAlcKLtQofX+JYEbGVPxcAHorzwsAFC3id9IKO50P4i/GPoZa79O9KfYsm6PJhLuyJozi3AACKwxWhxTPSA4YvDWwQ4Q9XVmLPEV/UsX74UsD7mkIXJVterDKUCnq8eoG5wfm7tQnGKNlVIug4YvE7GUdswCGfTplz8hcb5uQCWUMqWh6V5iOSr6kKOr4EUQhjvSSwXKy7KEDSizBZQU/mOZPv/8U8YYMKG0vWUC8PRyikRjQ2urF3q2Q7kRJfMHZszOAQstQYxzqLu3QiNSzl9RQbjeELnRLZFSQX4EQFPfx5wQYx7nPGBnqyOY/1DMq3XknX4XsVO0vIChcsRxollNtMhSv2dnFUIt6CPPQJR1RWhQqOJehK6odcE+LpgTQikQx/+V51fMejaONoMzbOpgDAvbJnGBuh+B6KuNsrEUGP99LFv0caEgyvrLi/D8UJh7j3D71IpIcH9+lh629YQULwkvAHCEUNXwjy4XP5lgS8B19wWD4KGbaK8IUhtfrkD1mkBGILGHvi2JvDSo6teOlliUOYOJWACVHqG14XTQjCpyrkWwFxeBhfRChwOCyND7QvVK78BYn/hD18FPe+0DAVVg6ptyY1oML9CB8ui1WeWoKOLX/s4WJvEl8OOMyHPWTphw8gbqXCn7R6VGK/NPRSxhdaXqhBg9tFpJ9SQce5QOS8b6gnIp8HDD8gQs4uVh5T8TUVQZdvmUH/sHWPvVHsXRaGFi3hyAf+wutuMoKe7HMWPkyNz6D0w/hx9AmfN2xg4aiLkj284b7gOwd3ymwGgMpQT3ZeqBB5YzE8x8gMF3fhlBr2iHEqDxsU0vsqvDEQ/j7CevmnkN87hzoVUp3FFzY2GKUXc7w5dHnjGF3HBgU2xPDZlxo4qeQ81nOMIw34LOK7OdIPp/2wB49TY/0RLkiVK04XYYMTfyjamEtcle4PzdXjO03KifwdHk3Qk62rWH6sRkKy/OW5j7RWDd99h4ZGB3H4HUeUIjZqMy3o4T0tbIWj4ODLG3/hDYJ4cyDhDxAK83/DKtSBAIAPlvQQ4PAePtjST94z/TCUMJyTChd03KeIL0R5hcXycAhWmuvA/14RMqzEN7xUiaBjGVeF/I7XO5H3InEYGx8GeWtO/nBg4waHqVBM5X4kUl6sF0EiPfTwHi8+oDgnt1eoAHkjQ96TxgYUzjlhRZd+BaFWLTaw8KdU0MMfSPmwu7yhFGlPfbQ8puJrKoIub5wgA9zbjPO30i/8pSZ/dpIR9GSfM/lzgqNGWM9x/3W8Hl+seif3Jfydg/ehuGKDD4Ua5+YbQuXtAQBLQoeA4DOBvT3p3YH34fsS/cXnBn/htuWx4P3Yo8QGt/STz0WH18lEBR2n//B9Kf+lkvNYPPFvKMrYAMQ1RJGmHfEaHPZGYceOjnyuNxWu4etW5IKNZeIzix007HTg++5zWaMvmn4kW1exvFialCx/ee7xfYaNQNzTn8iUxrb8ZVrQw1ul6EOsxUSJCHq0g0vkAicXMKkCy4UDH0JJlMMFXckDJBcdue+xDlWJFn+k4Tt8OWDLFF9EGyMc4ICVGys8Vgj8/TPEF4dupJ/84cIXJ7b+NkQY7cDr45UX7yWQiKDjQ4n+Sr9w/nK28hcjNj6wt4wjEPKfPO9KBR3vR59xAQq+SOTD7vKGEPbSsOcmXzMRLY+p+JqKoMea78c4wxvTcv7JCHqyz5mct5Q/7H1i4yN89ClefZP+LvclWv2IZAsbgE+G/oCjFniYVfgipPCXtnzkSP7Myp8tqaxY77NEBT3SPvVUcq6ErbTIEEc3pIWrke7DRhBOR+HUCf5S4RrOGxfFvabE2Rjim2xdxWJj5TBZ/tgYQW3CESDphyMRGCeOemAjRdGBaokIerLb1uKt/lVL0KP5F2t+KlK9wJXh/4vQQ4+0ajOW6MRrjEhlR4s/3rwRJhzXBeDqVumlEy4A8eo9DtfhymdcHZpMefHsJyLo4XxjsY1Xp+I9eLFygwsrcW4Qe1fSancc6pWfxxze28XylIy0RDsJMJo/qQh6+BBtvFzhdBL+D0eAkhH0ZJ8zjBGnhFAAIv2w14cvO+z14Vytkp+S+hHJjpL7Unnm1RL0aB2EVHKuhKv8GlxUNi40bYrPA450yn/y6YhUuMZr6MTyOxrvZOtqvPdKKvzjzemjsON0L54vH3X0igT919VBEpZYD650VyoPdzxBx7/jMBfOk+EwV7RFOrgaE6/BRkiigo5lyFv6iZYX7yWQi4IuP9cZ48MFhtjjkD7cgFuesOeGDSr5L9cFXd7YyISgyxtwOEeLPT4cWZoUQ9jDVzFHq39KBIQEPfKap3jPdLS/4xQONgiltQnyEQol+Yj2LtWCoEcbeQ3vRCYq6PJnDt87uKUU1wfEWvyH2xVxEWfEtSRGEHT5kCcurEBx9CioteEVLHxIGE2EDwcpTbwSIZBfg8OjuwLAEQCA+2kx8fKfNP+Mi0TkaxLkvS4FIf98idLy4i1QSpegy4fMIk3jYCDJDrnjvfJpCRyyxcYSDrPjL9I0Bv57tJdWKr7GW2OC5aII4sIx/MlfMPIY5CMxSupBMoKe7HMm9wd7fduH9lbjIiAcLZP/whfvRYtFCfNI9yoZGg5f2yEfAo43KpfuHnoqOY/GUj6MHO/AmPBrpenLVLjGmuKIV5ej8U6lrsbKoRr8UZMrQiMfuDZIOkNEijXS2oyfOeSSoEea04r3AGGg8RZARKsU4YKO8xnY+myX3SBfUCeff8dLlPgWSwii+SWdzISLeqTWsPxFHm9RXLyHIPzv8cqLZS9dgi7PKS4iweEqFF3pl+yiOOn+8G0kuBASRS7WwxRN0FP1VW43fA1I+OpheT2It0AnVt6SEfRkn7NYfuD0BzbApR0LSj/wE848fNFktF0b8vn8VBfFRZoCTETQpak/iY+SUxdTyXm0PITP78b6YhjuCsFFhviTNyJT4Rq+KC7S+pVoq8CTXRQXq07KbYZrUjr4Y6M+fHdF1A+gaV3Q5Q8mLrDAoU6cz8SWPG5tUyKasbawYGXBFwbuHcSKiKvcpS0BkbatYWW+EQBaQ71k7K1JW97CV5Qr8S2aoGNs2ErD7VPYU8GFcNI+c6myye3Le6nh29ZuD829oPAhCxyuwS04eA8OH0vHNyZbXjYEPTyn8m1r4Vuy0L9EFsVJ8cgXwUn/FquHGE3QU/VV3ptAkcG5Zlz97wzVXTyTQFp1LI8z0hYaaQsWxoMvX5yqwYVnyO8H2SLLZAQ92ecMRRt3MuDIE64ax7UK8p0cciGLtNAsUv0L9wXrOnLExZ/ICqdR5NsapRdk+JnlqWxbS1TQw8UAd9TgFk6cjsDVzsgo3pcLU8l5rA4EbgXGNQzSD7f6Yp6k/efYsMTDeHCkCOsO/uTvw1S5yp9F+cE2uCg1fPuwfCFrtHdwsnUV44qlSThCKn1dDa+V159Yz5w0IooMa0M7PeSL4MK1SL4Q8xd5S0TQY7245X8Lr8jx5k9i/X3P0MsmfJuENPytRDQxRlwFjQvI4v3km/bjHSQgt4WVLNbBMrEWFEaKH4+YlX8MAVf94gsJVzviinXc24yn7uG2GvzJD9zAxg4OtUc7JU7ut7RwBcUh2fKyIejh24fi5TUZQQ8XNSxDvo0tvMxo9ThVX+WjQInGiUOgeEwpnrcQ6xd+IEcygp7Mc4ZTX/L9zegHige+lPFcBXzxYiME6zf+wvd9x4op3iIj6d7wkTfsGeNKdyUHy+A+cmklN9qL9z6KtxgTR2CwYSP/SY31nRQIOt6XbM5jscTGPr4fcHpByQ/fh/LDrvCeVLjGW7Ar90nJtGcydVUS2HialAx/5Iq5l3QO3984V45l4rooXLiMnUd8HvAcCYwx4gJRrQt6eWgVN+7llf+kuWHssUvfa48lmggFXwx/jVEbw7dahAt6rGNrIx1NGu/hllyJJgTxjjqU7o+0SALPbce5dGlIPlLY4UdpplJeNKzpGnLH8mLlFF8ouB8Wh6pwkVUygo49I1x9LR0FG2m/uzzuWA3TVHyNdWwsrgDHhiqKQKQ48flGBtjTiyZQKKLYY8UeVaonxSXznOHLGoU60hGpcr6RjmmNJS7xjvbEeyMd4ar0iFKc2pJOLpT8iPfMx/o79q7xHSWth5BsSsO6uLYgXg8d70k25/GEWunnU7FO4ugCNiTlq7FT4Yq+xXs/RTrGOBbvZOoq+hFPk/CaRJ85JXUV7coXQEfMl9YFHZ0eE+pt4tYI6QMjeOYtCjm2wpUIOtqRPjyCwzf4IXusoLE+1BBp1SXuT8aeOB6ziENkOFyJczqRthLEe7jjCbokWvhRFjwMB88HloazlHycBQUJP3SBH3aRFlZIH7tAfniIR/gHT7CSJ1tepAqWTkGXcoqnDeIJVlgW5hNfgHhyFE5b4MlyeCpeMoKO9uWHwkQ6pEepoKfiq1QP8Jx7rHfSB42w54aLPPGlGS1Oyb9Rob3AuJJcWlCJByChDTwwKfzDRMn00KWyEn3O8D58oWFc2BPB+if5mM6Ps+BHorCREOlkM/QJn3985+CKY6xbUgMAG8LRPuoS75mP93dsvOFoIh79iTnA5xz9vC308Rolgp5szuMJOv4d3ym/CU194nMlzxMOL2N9Qn/l64zC7SbDVbIR7eMseFIdjqrgdKy8ERGPdzJ1NZ4mSWd+JPrMoRajJuEzgNO4afk4i5Ik6/UaJdvW9Bo7xUUEiAARIAI5RiBeDz3HwlHVXRJ0VXGSMSJABIgAEUgnARL06HRJ0NNZ88g2ESACRIAIqEqABJ0EXdUKRcaIABEgAkQgOwRI0EnQs1PzqFQiQASIABFQlQAJuqo4yRgRIAJEgAgQgewQIEHPDncqlQgQASJABIiAqgRI0FXFScaIABEgAkSACGSHAAl6drhTqUSACBABIkAEVCVAgq4qTjJGBIgAESACRCA7BEjQs8OdSiUCRIAIEAEioCoBEnRVcZIxIkAEiAARIALZIUCCnh3uVCoRIAJEgAgQAVUJkKCripOMEQEiQASIABHIDgES9Oxwp1KJABEgAkSACKhKgARdVZxkjAgQASJABIhAdgiQoGeHO5VKBIgAESACREBVAiToquIkY0SACBABIkAEskOABD073KlUIkAEiAARIAKqEiBBVxUnGSMCRIAIEAEikB0CJOjZ4U6lEgEiQASIABFQlQAJuqo4yRgRIAJEgAgQgewQIEHPDncqlQgQASJABIiAqgRI0FXFScaIABEgAkSACGSHAAl6drhTqUSACBABIkAEVCVAgq4qTjJGBIgAESACRCA7BEjQs8OdSiUCRIAIEAEioCoBEnRVcZIxIkAEiAARIALZIUCCnh3uVCoRIAJEgAgQAVUJkKCripOMEQEiQASIABHIDgES9Oxwp1KJABEgAkSACKhKgARdVZxkjAgQASJABIhAdgiQoGeHO5VKBIgAESACREBVAiToquIkY0SACBABIkAEskOABD073KlUIkAEiAARIAKqEiBBVxWnMY1xzo/vGQqeajGzaU6zUCxyDsN+3hEEvqzQZvoPY2yJMclQ1OkgwDk/sjsYONUMbC+nIJTiS8zDxS6fyD8rMZuxvr2UjnLJJhHQOgESdK1nSMP+cc736R0W7+/wBEYu/La3cEWDB9rdgW0eV+dbYK9RTjhx0oj+PCtbX+wwn8sY+0LD4ZBrGifAOZ/W6ff/q1cMbvdwe3PB+/290ODz/lTfrDbYL78Q/lhR1VdmsmwpNlvOY4wt03hI5B4RUJUACbqqOI1jjHN+IgA8+9cP2uCNHwZiBn7CzoVw0Z6lw1YTO5Yx9qZxKFGkahHgnP8uwPkL1zRutj7Z2RbT7Ikl5XDHqHGiADCXMfaCWj4kaMcBAHcBwMcA8EyMe5Vel2DxdLkRCZCgGzHrKcbMOd8PAN4789VG9k3bsCJrs0a74JYDK4esJjaDMfZ12E0loZfeQWH/jtedAADfxyhkAgCcCQDXA8CQImcSuwhfuH8DgEfj+KHEKsZ5HwD8NUFb8hh3B4D9AeDvUQqM5W+qrBLxQwkPRddwzqf4OV/2+03rrR/29yq6Z0ZeAby03UQU9X0YY59EuCm8zj0IAJekUIdmhuUl/L/RBSzzJgC4BgC6Qj5Fuk5RjHQREQgnQIJOdSJhAt1D/vV3fdo14a0fY/fMww2fOGkEnL5b0bJip3lWBEEPf9Ep9StVkVJajhrXqSHoqTRaUmWVFUHv8PlW3tHWOPXxjtaEcoA99WurRq0ptVonRWlAYqNIGpY/GQD2TlHU4/kXSdDj3UN/JwKKCZCgK0ZFFyIBzvnJ69q9/zrtlYaCZIi8dtLogap8yxzG2Nuy++O96FBIsPdUCABzAUDquXfKevbvhHrpp4euKwIAfEnvAABSD03eC8Oe0ZEAgHGcDQB4P17vCfXI0b0rAOAAADg41EPfGhpGxevxd4psOBXtRSpHjkku6GgLe/5SObHsYXnjQ/FJPfT3w3qEEkMUqfmyEQW5X5HsSD19eU9R3nuVj5JEE/Ro1ydTRX5xD+f8iE2+4af3WvtlUvXt/R0n9+1kd/2RMbZIZhjjwFGSC2Q95fDGlpybVDekXvVfAOAGWZ3Bf4/HT153ItVfJaNRKfMkA/omQIKu7/yqHl3XUODdu5Z1HvD2hsR655IjJ08eAWfuUfyfApvptAQF/XkAOD/Uo5L3pkbJhtzx/98DABeFhrTxxS3/b7xvbGi4Wnph42gB9tKkv90eNvcpH8KeIrtfLgAYSrRyYgk6zrE2hfyR+4r3yAUHBaQm1KiRBP1fYcO3kqCg/9IUgRI74YIeHr9c/EplrCU/Yl0vCWDS9bA74Hv+1pbGOYn2zqUC55aUw3XVo98ssVgOkzkhzVvvGWVKJ1K9kXrvGPfvQ7k4JmQT58jl/OVz53J+eLk0EoUNx2jXpcwtaeB0Y04TIEHP6fRl3nm3P9h7xNP1hf1eManCxxZZ4eEjR24utJtQWKVftDl0qUeNQi0XOHlPMVzQ5dfJBRzLko8EYM9dejHjMLa8h4sC+lRI6MMFHXvt4fP6scqRv5zDe+j4Qo9WjtTwQL+j9YzRT+ypY4NE+v+4k0ASdHkDJJYd/JskSNiTDe+9SrZxRERaryAJeqzrU15l3hPwNx78/bc19V5lazXCK2W5xQKf7rRbZ77JXBahwmLenpb9e3jjTmrsyPM2BwA2RVjopoTfepmgY+MoGueUuSX1cNJNOU+ABD3nU5i5ADjnxSKHjukPbRCSLdUiMPjg9LFuu0XICxP0WHPo4XO/sQRdvkAu/IWNRUpDm/hClS8uizZkHb7ITG5TanBgT00uDPJy5Av6Ig25S4vtwhsOaENaHR1N0CURkffWpSkDtIuCrsROuKDjaMguYTnG6YVVUQQ92vWxVncrqkI+URyu/WqFTdHFUS5q2W2GyAAKGGPuGHbkvfJwbvLcoKBLjSi5ObmgR+OB00xSPcf6lzZuqfCie3OXAAl67uYu457nqKDLBS38BRythy6fg462aly+3UiyG0/AEhF0JT10qRHyFgBMDg3dR5siQB9jLWqTC1K0XQOR7sceetp2Gagh6M277skFxvJlgh5tZbk0EjFGNrWC3BLtoUfjIR8hkk9fpLLQMePvASpQuwRI0LWbG016NuQP9h6WniH3dPTQw+dC5fOZ0mK5SHPo8m1qsQRSPhQdPncfPpwaLgzSorhIPXS8Vm4v0hy6NBwsLdCS4pD7G88O3istBJTm8yOtIZCmBiINuce6PuWh495goOGg9d+MVHnIXZriwekO+SiIxDycm3zNRvgcunxNBo74xOIhH3IPn0OXGojSFIwmn39yStsESNC1nR/NeZfGRXH4Yg3fh47xo1DJhQR7M/KeolP2Usa96MeG7UmXr1aWryTGf8ceOvbGsFxp+BzLjCbo4avcr5PtB49WjjyHSnvoOEyfyOp0SZhxvj58RCGaHeQoNQaQCw7bV4TiCV/TIK3mV7LKHeOVr/5PqQ7jorjbWhrnPJbgljWp0CiL4qTGlbzOha8yV2uVu5xH+GI8+S4NVbmlBJ1uzlkCJOg5m7rsOP7TtrXhf532SmNS24heO2nMQFW+OXzbWjaCoQM9skE9wTK3bVvzDj+91zpVt60l6AVdTgRygwAJem7kSVNepuFgmWzER4KeDepJlNnh9628o6Vx6uOdiR0sg73zv0Q+WCYJL+gWIqB9AiTo2s+R5jxMw9GvmouRHNIOgWSPfn15u4m4uj3a0a/aCZA8IQIqESBBVwmk0czQx1mMlvHsxpuDH2fJLjAq3ZAESNANmXZ1glb6+dR8q/BdkcOEn7Okz6eqg96QVpR8PnVeeVVfuZk+n2rICkJBAwk6VYKUCXDOj+8ZCp5qMbNpTrNQzAH4kE/sDAJfVmgz/YcxtiTlQsgAEQgR4Jwf2R0MnGoGtpdTEErxJeYRxS4f55+VmM1Y314iWETAiARI0I2YdYqZCBABIkAEdEeABF13KaWAiAARIAJEwIgESNCNmHWKmQgQASJABHRHgARddymlgIgAESACRMCIBEjQjZh1ipkIEAEiQAR0R4AEXXcppYCIABEgAkTAiARI0I2YdYqZCBABIkAEdEeABF13KaWA9EyAc45fh8P/1QJAjUcMjnaLwTEMWJmJQaGFCS4TMIeJMZsJwCIwJjAAAZlwAJFzCIqc+0UOwyKAGzj0cy72ABc6zCbWbDFBIwA0AUADANQzxur1zJNiIwIqR2m3AAAgAElEQVR6IkCCrqdsUiy6IcA53wkAJgPAzn3BwDQGbIc8k6m6PxjwNPu8vq0+r1A/POxs9vtsHQE/dAf80BsMQn8wAG4xCEOiCF5RBD/ncFlVLewnlsC5rzeBWWBgNTGwmxk4LQLkWQUosJlghN0ExQ4TlLss/tpC0+DIQkug3GWxuSzM5QvAVkGAtVYTw0+MrgGAbxhj63QDmwIhAjohQIKuk0RSGLlLgHOO3yHfyyuKs4ZEcd88k2mnnmDAu8bjDn7hGSxYP+Qx/+gdgk3DQ+DjPOFALw8J+jlLsOOd2M9iYjCq0AJjRlhh+1Kre2KZfWh8sc1aaBds3oD4jctq+gAAVgDAp4yxtsSs09VEgAioSYAEXU2aZIsIKCDAOXcBwAFeEA8aCvJD7QKrXu0e9H0y0Jf3hXsAvvK4oS8YUGBJ2SWpCHq0EvJtAuxUZoddq+yDe4109m9faisKirDVZmZvAwCK/LuMMbcyD+kqIkAE1CBAgq4GRbJBBOIQ4JyPA4DDegKBuUVm84wv3YPdb/R1Fy8b6IMvPYNp5ZcOQY/k8MRyO8wc5ercd4zTu12JrWbQzz/Js7AXAOANxtjGtAZJxokAEaCPs1AdIALpIhAS8WN6Av7TrYJp9Lt9Pd7FvZ1F7/f3wrAopqvYX9nNlKDLC7aZGexV64KDx+e17TXK5eIcNjgs7DkAeInEPWOpp4IMRoB66AZLOIWbXgKccycAnNQbCJxtE9jEN3p7hl7obi/+aKAvvQXHsJ4NQQ93Z3qNUzx2Yv6WWaPzSvEzumYGzwDAszQsn7VqQQXrkAAJug6TSiFlngDnfGZ7IDC/2GQ6+pOBvr6nutpK3ujtzrwjEUrUgqDL3Zo9Pr977qTCnolltlECY08CwJOMsU80AYucIAI5TIAEPYeTR65nnwDn/LROv/8qH/Daxzta857vbod2vz/7jsk80JqgS66VOE0wZ+KI5qN3LLA6LcIWm5ndxxh7QlPwyBkikEMESNBzKFnkqjYIcM7zAeB8jyhetnbIDfe3NZe+3aeN3ngkQloVdLmv+9e5PGfsUdw+rshqNwtsAQDczxgb0EbGyQsikBsESNBzI0/kpQYIcM5LAeDiAOeXLe3v7lvQ2lzxdZpXqKsRdi4IuhTnjmU2OG9a6YapNfYaE2N3AsACxliHGhzIBhHQOwESdL1nmOJLmQDnvBAArggCXLm4u6P79tbGik3e4ZTtZspALgm6xKS20ALnTyuu368uv0ZgcCsA3M4Y680UMyqHCOQiARL0XMwa+ZwxApzzq/2c/+WNnq6Bf7Y2VGzJISGXIOWioEu+1xRY4Nypxa37j80rtAjsBsbYzRlLPhVEBHKMAAl6jiWM3M0MAVzs5uHiP1cO9sNfm7ZUrR/yZKbgNJSSy4Iu4RhXbIX5e5a27lpl5w6z8GdaPJeGikImc54ACXrOp5ACUJMAbj/rDgQWtPt9o/7SVF/2cRb3j6sVlx4EXWIxtcYBV80qa67Is2y2m9lVjLFlanEiO0Qg1wmQoOd6Bsl/VQjg+epdQf+9NibM/VvTFsdTnfr5zoieBF1K9pyJhT0XzSg120zsMQC4hg6oUeUxICM5ToAEPccTSO6nToBzPtctivct7um0Xt9Unz8QDKZuVEMW9CjoiNdlFeCa35Q3/GaMy2YzsfmMsYUawk6uEIGMEyBBzzhyKlArBHAbWl8w+OCAGNz3si0bsno8azqZ6FXQJWbTRzrhL/uWd7ospo/yrOwcxlhnOnmSbSKgVQIk6FrNDPmVVgKc8zkeMfjQs10dcG3jZtyWptuf3gVdStzlM8t6j96xgFtN20R9kW4TSoERgSgESNCpahiOQLvP96TI4MiL6n8szOZHUzIF3iiCjjyxt37DfhXdxU4TfvjlwkwxpnKIgBYIkKBrIQvkQ0YIcM6n9Ab9z33Q31c+f8uGAh/nGSk324UYSdCRtcXE4KYDKpunj3T2Oi3sNMbYqmzngMonApkgQIKeCcpURtYJcM7nAcBDl2/dBE936WcFuxKwRhN0iclxEws8V84qdzKAeYyxR5SwomuIQC4TIEHP5eyR74oI9AZ8D/UHxePO2vxDUS6cva4oqAQuMqqgIyI8G/7W2VVdBTbzCy4rOzcBbHQpEcg5AiToOZcyclgpAc55RYfft+RLj3v8WZu/LzLKEHs4HyMLOrKwmhjcMruye8cy28YSh/lwxli70jpE1xGBXCJAgp5L2SJfFRPgnE/rCwaXPNbRUnJLS4NJ8Y06vNDogi6l9OwpxTB35xFteTbhd4yxlTpMNYVkcAIk6AavAHoMn3N+dBBg0WVbN5oXdlFnjAT9/2v5ERMK4JrflAVMApvDGHtFj/WfYjIuARJ04+Zel5Fzzs8eFsW7T9u03m6ELWlKkkiC/ktKuLXt9oOqvHbzttPlHlTCkK4hArlAgAQ9F7JEPioigJ867Qz4r5qzYd2IdTn8dTRFwSZwEQn6r2FtX2KDBYdWD5Y6TTfRJ1kTqEx0qaYJkKBrOj3knFICnPMbN3qHzj9+w7oRzT6f0tsMcR0JeuQ0V+aZ4Z5DqwfriqwLGGPXGqIyUJC6JkCCruv0GiM4zvntX3oGz5274TtnXzBgjKATiJIEPTqsApsACw6tGdq53HY/Y+yKBLDSpURAcwRI0DWXEnIoEQKc8zuXDfTNP3nTemFYFBO51TDXkqDHTrXdzODuQ6qDe1Q77mGMXWqYikGB6o4ACbruUmqcgLBn/ulg//y5G9aZjbrHXEm2SdDjU8LjYu87rNq/e5UDh9+ppx4fGV2hQQIk6BpMCrkUnwDOmX/hGbz0mB/XOqhnHpsXCXr8+oRXYE/94d+NHNihzIY9dZpTV4aNrtIQARJ0DSWDXFFGAFez/zA8dM0RP6zJoznz+MxI0OMzkq7AOfUnjq7tri203Ear35Vzoyu1QYAEXRt5IC8UEsB95q1+3+2H/vBtHq1mVwaNBF0ZJ+kqXP3+1DG13SMcpj/TPvXE2NHV2SVAgp5d/lR6AgTwBLghUXzusB++tam1zzxQvxX6rr4WAj9s2OaJdcZ0KPzHX0EoLAT/V99A9xnnbPt3x7FHQf7l84HZbD97LPb1weB9D0LeBWdvux5/+G99f/4r+JZ/Bubtx0PhzTeCecyoBKJU/1IS9MSZ4j71x48eOWQ1sZPpRLnE+dEd2SFAgp4d7lRqggTwbPYg8GUnbfjOrOYJcCjavs9Xg2ve6b/wCIXe/eAjkH/1ZdvEGv/bt+xTcJ489xfCjf8hNQC41wsDty8Ax2EHg2XXyYD/7fnPs+CYc8zPgp9g2KpcToKeHEY8Ue6eQ6v9AoNZdPZ7cgzprswSIEHPLG8qLQkC+NW0ATH41V8a6yvVPpt9+M13tnlkP/SgX3gWLvTy3rjY07etV593zjzwLlv+cw89Uo/d/fDjYJ26xzaBz9aPBD158nj2+6UzSlvzbMIu9JW25DnSnZkhQIKeGc5USgoEuvy+5U91tu/yz5atjhTMRLzV88xC8H66AnzLf/r4VvFjD2wT30iCPnDzHeA6+6yfh9DDBTyaoJtqqn/VYFA7jlj2SNBTo41faTt6p4LPS52WaalZoruJQHoJkKCnly9ZT5HAQDD4wPLB/uN+v/G7khRN/er28CFyvAAF3jpzr23XDi9eAq5zzto2b449efd/nvnFnHi4gKM99wOPgP3II7aJvjQ/7zr1ZBJ0tZOXYXt3HVLVvXuVY5HLajo3w0VTcURAMQESdMWo6MJME+Ccz2vw+W6Zue6LokwdHIND5FKPWr4oLv+yi7YJdPgCuFiL4nAhnZDnAts+e9OQe6Yrj8rlWU0MXpo7uqsyz3w1Y+wRlc2TOSKgCgESdFUwkhG1CXDOpwDA5wd9/y187RlU23xUe9HmvFHM5T12NBBpiF1uOLzHnrEgwgqiIXd1yO9YZoMnj6kFBjCVMbZKHatkhQioR4AEXT2WZElFAh0+36abWxvqnu5sU9HqL02hIMvnxeWr0nHhm3yVO/bWg80tvxg6jzTkLl/ljn8fWvQyOE896Rfb3dIWUBTDJOjqET9uYoHnwull9S6rMFE9q2SJCKhDgARdHY5kRUUCnYHAEx/2dR97/pYNeSqajWhKvg89fN84zpv3Xfu3bfflnTvvV1vbIvXQ5fbke9rTHUcs+yTo6tK/dXZV8351rpcZYxeqa5msEYHUCJCgp8aP7laZAOd8TlvA/9DUNasLMzVvrnIImjNHgq5uSvBDLq+fNKa72Gk6lzG2SF3rZI0IJE+ABD15dnSnygQ456UeMbjh9E3fF6p5eIzKbuacORJ09VOGh87ceXBVj9XEtmeMdapfAlkkAokTIEFPnBndkSYCvYHASy90dxxwbePmn85RpZ8qBEjQVcH4KyOXzyzrPWz7gvfybcJx6SmBrBKBxAiQoCfGi65OEwHO+dxGv+/+KWtWF6epCMOaJUFPX+pfP2VMZ4XLfCFjbGH6SiHLREAZARJ0ZZzoqjQS4Jy73KK45YxN60toqF190CTo6jOVLOLQ+x0HV7XbTGwsY8ydvpLIMhGIT4AEPT4juiLNBLp8vkff7u85/tKtG/PTXJQhzZOgpzft//htZcOB4/Jw1fvF6S2JrBOB2ARI0KmGZJUA53ymWwwu3XXNaudAMJhVX/RaOAl6ejPrsgrwzql1AzYTO4Qxtiy9pZF1IhCdAAk61Y6sEugJ+D+/sXnrlHQeIJPVALNQeKHJDMVmM+SbTGBnApxcWgG78UK489MOsAgMGvv94A9yaHMHsuCdPoucM7Gw58I9S9c5LMIsfUZIUeUCARL0XMiSTn3knP9h/ZDn1n3Xf12m0xDTGtYkpwt2drhgB7sTtnc4AnVWu1hltZo4gOgJih6/GPRwYB6n2eQ0iyboH/YPmBjLM5sEFwC35FtN9sYBn79tICj4gqLlf1vcYBYYvLi2L61+69X4iyeMah49wnoNY+wJvcZIcWmbAAm6tvOja+8Gg4HWP2z6vuLjARIQJYne3ZUHe+cVwsz8wuD0vHzoCQR7B8TAWjtnn9Ta7csBYCMAbGGMeZTY45zbAADPzC8aCsLs9gH/jg4z26XIYSpZ2zEsrGgYAo9fhOe+7VVizvDXTK1x4AK5FqfFVG14GAQgKwRI0LOCnQrlnF/9bn/vZads/K6UaEQnMDOvAI4pLus/uLDIxIEN9Ph9H492OJ+xAnzEGEuL0nLOi9rd4hntbv+scpd5L4sAhfW9fttDq7pgVfMQpSsGgXsOrW6dUetcwBi7mUARgUwTIEHPNHEqDzjnI3yi2DL7+2/t64cVdSYNRa3SYoUTisvg1LLKQTuwbhtjj+eZzc8zxr7LBgjO+U5Nff7LLWbhUG9ALHn9+37zkh8GoIPm4H+VjnHFVnjq2Nohi8Cq09XgykYdoDJzgwAJem7kSVdedvp9dy/t6znrkq0bXboKLMVgJjtdcHZZ1eAxxWXOJp/v1ZFW622MsRUpmlX19nVtwwf6RX7dzhX2ma9/389eWNsH6zu9qpaR68ZuPKCi9aDx+Y8yxq7N9VjI/9wiQIKeW/nKeW/xvPYg5y17ffeVeYt3OOfjUSMAFPI/VY9qnpFX4Apw8e48wXwXY0zTCws454Wrmobum1BmO+7TrW7701/3krCHKkNNgQVenjvaLzCoYYx1qFFHyAYRUEKABF0JJbpGNQJ9fv8dr/d1z6NDZABwaP1P1aMGjxpRwmyC8DfG2G2qgc6gofWdw3ePKrCc/d+Nbv7Aqi4HDcUD3HxgRf0BY/OfoV56BisiFQUk6FQJMkaAc57v57zjN999Zdts8N752eVVcE31qECvGHyk3GS5TOnK9IwlK8GCOOfOTk/wzkKbcOZ9K7vMz36TlvV6CXqVvctrCy3wwgmjhkyMVTDGBrLnCZVsJAIk6EbKdpZjdQf91/23v+/Sszf/YNivqeHw+s0jxw5UWK0/1lispzPGvslyWlQtnnM+uaHf/2ynJzDhzmWdZiPPr997WM2GPUc6cC6dVryrWsvIWDQCJOhUNzJGYCAY6D72x3VFX3sGM1amlgrCXvn1NWPEQb//8kKr9S4t+aa2L9+0Dd88scx65YLlXexZg+5j37HMBo8dNbLVYhKq1OZL9ohAJAIk6FQvMkLAx/kZKwf67j52wzrDfYDFJZjg3tHj3FNdBZvKLJY5jLH1GYGe5UI45zs29PneXNfhHXPT/zpgyC9m2aPMF//0cbX1E0psuD6CTo/LPH7DlUiCbriUZyfgZu/whj811o97u687Ow5kqVQcYn9ozPZuh2B6vtJqPTNLbmS12B+7vC/ih0v+/G6r02hD8PvXuTw37F/5nd0i4Il89CMCaSVAgp5WvGQcCeAX1Zr8vnf2WLPaUPvODy4shofqtgtYmXAeY+xhI9eGgeHgBTYzu/NP77ZaPqo31mfDl55a11nkMB3NGPvEyHWAYk8/ARL09DM2fAlN3uGXH+tsO/q+tibDsDixpBxuqa3zWplwJGPsHcMEHiNQzvnBviBffMsnHdbX1vcbBsm5U0uaz9i96E3G2DzDBE2BZoUACXpWsBunUM65Kwi8d7c1q83tfr8hAj+jrBK3pHW7BNNsxthqQwStMEjO+R79XvHDBz/vyltkkK+6lThN8OYpY/wCY0WMMWMNTyisF3SZOgRI0NXhSFaiEOCcz/ugv/fmEzd+V2wESCjm11aPbnUKwn5GWfyWaF5xsVzPsPjZI6u68o0i6o8dPXLjpHL7LUafekm0rtD1iREgQU+MF12dIIEOv++LKxs27fZmr/4Xw+Ew+19rRvcXmsx7ZutDKgmmJ2uX/yTqwdX3fdblMMLw++zx+d1/27/iW4vA9s0adCpY9wRI0HWf4uwFyDkfNySK39Z9/Zkje15kpmRcAPfvMeMDDsGEYk7D7Aqwd/X7Zzgdpv9d+16r2QgL5T6dN27AIrDdGGP43Xr6EQHVCZCgq46UDEoE3MHgNW/3dV18Xv0GXX/zHLemvbbdzqJdEA6lBXCJ1f9NvYHja/KE5858tdGk9y1tt86u2LxfXf4DjLFbE6NEVxMBZQRI0JVxoquSIPBhX2/rZFde+cKuNvZWbzesdOvvSGs8NGbpDpO9IwTTlaVW6z1JYDL8LZt7/VcLnF/3+5cbHB4dHz4zvcYp3nZQ1TdOq7Cb4ZNOANJCgAQ9LVjJKOd8vMcvfnXT/zpcx00q8NQWme1B4OyVnk72Vl83fDaoD3F/uG6Cb4Ld8eoEh/MEynryBBr7fU991+49AfepJ29F+3d+fOa4QbuZ7UrD7trPVS56SIKei1nLAZ8551e8+ePAn65/v61IcvfAcXlw/KRCT22x2S4C/CzuKwZzc08yns1+Xnn12kqrbeccSInmXWzu921YuKZvnJ6/1HbLgZVt+4/N+wdjjEZzNF8jc89BEvTcy1lOeOwLiCsve6dl6vIGT0R/DxibBydMHjFUW2yycQbsle6feu7Lc0Tccd787QmTRQFgZ1rRrk6VxJXvIudrT3u5kel1Pn2/Ohf8ZZ/yZQV28yx1qJEVIvD/BEjQqTaoToBzvl2nJ/jmIU9tHq/E+P51Ljhh0ojh2lKzlaG447B8bzd8qmFxf237nYcrLJYbx9gcNymJka5RRmBVs+cO4HDJOUuadPluspkZfHLmOISRR4fMKKsTdJVyArp8aJSHT1emgwDn/ISvWofunLe4qTpR+/vWueDESUXe2hKTRRAYe6WnY5u4L9OQuP+xvApOL61cM9bumJRofHR9fAIbu7w/LP6+fzu9Dr0/fWxty4RS27mMscXxadAVREA5ARJ05azoSoUEOOf3LVjeec7T3/SaFN4S8bJ9xrjgpMlFvpElJrN5m7j/NCz/yUBfKmZTurfSYoWVE3cPWBnbgzH2TUrG6OaIBAZ9vl0tgnnVUc9tMXW4A7qj9McpJd3z9ih6ijF2se6Co4CySoAEPav49Vm42xvccN4bzePWtg+rFuDeo11w4uTCwOhSi2ASQFjc0wUo7h9nWNxvrx0XmFlQ8MxYm+MPqgVHhn5FYH2H9/m17UNz/vlxh+7oTCy3wwOH1/zgsAoTdBccBZRVAiToWcWvv8I55zs19AXeOWZh/ch0RTdz1DZxD9aVWZhZJu7/S7O4bztAZvudPXYmlDHGIq/2S1fQBrPLOXcOB3jnvMWNDj0ukPv0rHHDFhMbwxhrM1hqKdw0EiBBTyNcI5rmnB+7qnn4sXOXNBZkIv5t4j6pUKwrt4BFYMLi3k7AOfeP0iDuT9RN6Dt4RPFNjLHbMhGb0csY8Aav/bJl6NJL3275eeujXpg8dtTItkkVdpxHf0UvMVEc2SdAgp79HOjKg96hwMNPfd171pNf9WQ8rhm1Tjhx0gg+vsLCfxL3rm3i/uFAb8q+YO/85e0mDuabzPkpGyMDigkM+cX+eYsb8/XWSz9narH7zN2L72eMXaUYBl1IBOIQIEGnKqIqgZ6hwMbL32kZ+3WrevPnyTg4feQ2cYftKy2iVRL3vm74oD85cb9z1DiYmZd/xxi78/Jk/KF7kiPQ1O+/bXWz55IbPmxPaYFlcqWn7y6sn/88sGJVgc08NX2lkGWjESBBN1rG0xgv57ymqd+/7KjntoxOYzEJm5420rFN3CdUWkWbif28oO59heKOK9tXT9ydmxgrYoxlb4l9wpHn/g2c88KgyHuOeHYL09OK93ybAEtPrfNaTII997NEEWiFAAm6VjKhAz8451Oa+gNLj3quXrNznlOqHXDS5BGwQ5VVtJuEn+fc34sh7vMrauD4krLXt7M7j9BBmnIuhA3d3reW/jhw8GNfZn4aJ52w3v59XX+J0zSDMbYuneWQbeMQIEE3Tq7THinn/JSPt7jvyZVFTHuExH2nn8X9pzn3d/t/KRyf7rRbYKzNvjdjbEXaIVIBvyLAOd+zeSDwwZHP1uuqN3vfYdWd00c6L2SMLaS0EwE1CJCgq0GRbGwjwDm/6eHVPVc8tKor576YtVuVA06ePAImVllFhxl77j+Ju0cMwr/rtmuusNhqKM3ZI9A+GGi+7v3WqlXNQ9lzQuWSz51W7D5jt+K7GWPXqmyazBmUAAm6QROfjrCH/OKKl9b1Tb97eWc6zGfM5q6VDjh5lxGwc5VVLLSahaFg8IZCi+X6jDlABf2KwNYe353LGz0X37asQzfvLPxA0Q37V7xuMws0lUN1XhUCunk4VKFBRlIi4PYGt56xuLF2Y7cvJTtauvndP4wNFNqEyfRFtexmBb/E1jMcXDX7yc3O7HqiXunjiq3wxFG1mx1WYax6VsmSkQmQoBs5+yrGzjnHbUWB6Q9tAJGraDiLpnYut8Mts6u6K/LMJVl0g4oOEegbDm6d/2Zz7RoVjxTOJlyLCb+8NjZoEgRzNv2gsvVDgARdP7nMaiSc85073IGPD326fkRWHVGx8NN3K4J96vJe37ncTkOiKnJN1hTn/M4HV3Wd88jqHkeyNrR23/unj+3Ptwq7MMbqteYb+ZN7BEjQcy9nmvSYc37Hj12+eSe9uFU3J6ndd1g1FDmE0yaUOv6jSegGc4pzfvjXrcPPnLU4M8cKZwLvwjm1HeOKbHMYYx9mojwqQ98ESND1nd+MRcc5P3fx+v47b/yoXTdbiz4+cxy3m+kwmYxVojgF4SEz/iDv3OuRjboZor79oMqefcbkzWeMPaUVzuRH7hIgQc/d3GnKc68/+Lenvum97oHPuzXlV7LO7FBqg9tmV/VVFVh0M4WQLAst3dfhDrRf8lZzmV7Odp+/Z5n/lF0Kr2OM3awlzuRLbhIgQc/NvGnO6yFf8MH7V3b/ceGa5M5K11pAv9uhAOZMHLFyhzLbdK35ZmR/fugc+nThmv4Zr63v1wUGPJL4wj1L77ea2AW6CIiCyCoBEvSs4tdP4d6AuOKJL3umP7xaHz30S2aUwh41jgU7lNov1k+Wcj+Sb9s893/T6j3vrhw/60DKxEHj8+GafcpfcVqEY3I/OxRBtgmQoGc7Azop3+0Tl125tGWvzxo9uohowSHVfK9Rzt8xxl7XRUA6CaK+z3tSY6//mYvfatFFRPjVtdtmV33itAp76yIgCiKrBEjQs4pfP4V7fMHv573WtP33nV5dBPXayWM8VXnmKXSgjLbSiQfMNPT5vzlm4RZdLIzbscwGDxxRs85lNU3UFmnyJhcJkKDnYtY06LMvKLYf/eyWsjZ3QIPeJe7SsrPGBa0mVsAY08eQQ+IINHkH59zpC/L+mY9s1MX30WsLLfDc8aMa7GZhlCaBk1M5RYAEPafSpV1nhwJi6wGPb6rwBXP/mLgCmwBvnDIm4LCYcu4jM9qtIep5NuwXfYc8vdky4BXVM5olSyVOEyw5aUy31SzQaYRZyoGeiiVB11M2sxgL55xPfXBDFj1Qr2jsNT185Eh3qdOcp55VsqQWgT5vsPsPLzcUNfT51TKZNTsuqwDvnlbnsZgEV9acoIJ1Q4AEXTepzG4gehJ03IN+84FVPSMLLcXZpUqlRyLQNhhovezt5go97EX/6Tz3cX6TwKyUbSKQKgES9FQJ0v3bCOhJ0HettMM1+1S01xVZKyi92iOwtc/fdMMHrdVftQ5rz7kEPWIM4LM/jhcFxnSxJiDB8OlylQmQoKsM1Kjm9CToe1Q74MqZpS3jSuzVRs2nluPe3O1tvPmTjprVzUNadlOxb5+fPR4YQ2mnHxFIjQBVotT40d0/9c6xHol6mUNHQb96VllTXbFtJCVYewQ2dg0337qss4oEXXu5IY+yS4AEPbv8dVO6yHlw+kMbBJ77i9wBh9yv26+yeVShpUY3CdJRIJt7fG03fdRWTkPuOkoqhaIKARJ0VTCSkaDIfbMe3Wjx62DbGi6Ku+Pg6raKPHMlZVZ7BBr7/N1X/7eliBbFaS835FF2CZCgZ5e/bkr3B0X3b5/c7HT7cn9vMG5be+KY2p5Cm4lWuWuwhpA4wm4AABxxSURBVHZ6AoPzFje6aNuaBpNDLmWVAAl6VvHrp3BfQOw64tn64i5PMOeDyrcJ8NYpY/x2i4m2Emkwm0P+oP+wp+vN/XSwjAazQy5lkwAJejbp66js4YC49cQXttbqodeEaaGjX7VZOenoV23mhbzSBgESdG3kIee9cPuCa89Z0rTTdx36+DjLy3NHB2oLLZPp4yzaqpr4cZaWwcCq3z1T79SWZ8l5Qx9nSY4b3RWZAAk61QxVCHh84sdXLG2ZpZfPp959SBWMGmE5aVSh7TlVAJERVQhwzg9f3uBZfNGbzYIqBrNshD6fmuUE6Kx4EnSdJTRb4Xj84ss3fdR+9DsbBrLlgqrlXjKjFHavcdy7Y6n9IlUNk7GUCKzvHL57ddPQ/LuWd6ZkRys3HzQ+H67Zp/wVp0U4Ris+kR+5S4AEPXdzpynPfUF+370rOs9/7tteTfmVrDO/26EATp5U+Mm4Evveydqg+9QnsL7D+9mitb3TXlvfr77xLFg8cdIIuHDP0vutJnZBFoqnInVGgARdZwnNVjic86uf/rrvhgUrOnTxyVHci373IdXtpS4zneeerUoVodyWfn/vFUtbCvWwBx3Dm79nmf+UXQqvY4zdrCHM5EqOEiBBz9HEac1tzvnvP6ofXHD5O61FWvMtWX8+PWtcwGJipYyxvmRt0H3qEeCcFw4HxJ69H92km/fW7QdV9uwzJm8+Y+wp9UiRJaMS0M2DYdQEaiVuzvm+G3u8i+YuaijTik+p+vHoUSP7JlfYT2GMvZ6qLbo/dQKfN7rPDnJ44II3mlM3phELC+fUdowrss1hjH2oEZfIjRwmQIKew8nTkuuc8zEDPvHr/R/fVKAlv1Lx5aw9iobOnlLyAGPs0lTs0L3qEPi6ZeitT7a6D378yx51DGrAyvunj+3Ptwq7MMbqNeAOuZDjBEjQczyBWnI/KIqBWY9uMunhPHfkunO5HRYcWt1QaDeN0hJno/rSOuDvuvq/rcVr2nP/O+iYQ4uJwSdnjg2aBMFs1JxS3OoSIEFXl6ehrQ35xE1/eLWhbmO3Tzcclp5W5ymym6bQATPZTSkeKNPlCXx18FP1ujmOd1yxFZ44qnazwyqMzS5dKl0vBEjQ9ZJJDcThDYhLrnu/7fD3Ng1qwBt1XLhiZhmfMcp596hCKw27q4M0KSubenwLPm/0XHTbso6k7tfiTQeMzYMb9q943WYWjtCif+RT7hEgQc+9nGnWY875jY992X3xv1d2uzTrZIKOTal2wA37V7aU55mrE7yVLleRQNtgoPX691srVjUPqWg1u6bOnVbsPmO34rsZY9dm1xMqXS8ESND1kkkNxME5n/tZo+feC95oLtWAO6q58OpJY4Zr8s37McZWqGaUDCkmsK5t+MA8m/DmMQu36Gqu+b7Dqjunj3ReyBhbqBgGXUgEYhAgQafqoRoBzvlOXZ7g8oOf2qyble4I54zdimD2dvlvjy+2HaIaLDKkmMDXLUMfL2twz3rsC/2sbsfg3/59XX+J0zSDMbZOMQy6kAiQoFMdyBQBf1Acnv2fzbYBHXyrWmJW5jLDkpNHcxNjRXTITKZq0k/l4GEyQQ49RzxTzzrcgcwWnsbS8m0CLD21zmsxCfY0FkOmDUaAeugGS3i6wx30BlZe9d+2qXr56prE67p9y4N7VDvvqimwXJFuhmT//wl83uh5qnnAf8rfP2rXFRb8ytotB1Z8nmczT9NVYBRMVgmQoGcVv/4K55zf8sgX3ec9+Hl3np6iw7PdHz5y5IDDIuhqOkHrOer3BofOW9Jk18vZ7RLvs6cWD561e/G/GGNXaT0H5F/uECBBz51c5YSnnPOj17UP33faK426WxV+58FVPbtVOe7Mt5luzIlk5LiT+KnU+h7f/Gvfa8vxSH7t/pNHj2zeqdx+AWPsFd0FRwFljQAJetbQ67NgznlFQOSbZzy80aG3CEO99CG7edsHWzx6i09L8XDOnUN+seuPr+mvd46cl88bN2QWWB1jTH+tFS1VJIP5QoJusIRnItxhv7j+7CVNE9bq5IhOObM/7V0GE8sdi3Yos52QCZZGLaPDHXjg0wbPqX//sE13DcOJ5XZ48Iia7+0WYQej5pfiTg8BEvT0cDW0Vc753Q+v7jn5oVVdutqPjknFFe+vnjg66BcDU/Ks1q8Mneg0Bc85n+wP8tVHPrfFrKeV7RKuP04p6Zy3R9EzjLGL04SQzBqUAAm6QROfzrA550f+2OW9/6QXG2rSWU62bJ80eQQcOaHgx3Eltu2z5YOey93a51vz4tq+ic9+06vLMJ89rrZpuxLb+YyxxboMkILKGgES9Kyh12/BnHM8+nVw1qMbwRvgugz0gSNqODC4a0q18zJdBpiloL5p89wcEOGyPy5u0tWpcBJOmxm/sDYO/zOPMebOEmYqVqcESNB1mthshzXgEz++4YO2WR9s1s+HWuRMcYHck8eM5AJjE+lLbOrUNvyimsj52tNebmR626YmEdqvLg+u26/ik3yrsLc61MgKEfh/AiToVBvSQoBzftH7mwf/fNXS1oq0FKABozj0Pnfnwo3VBdbxGnAn513Y2uvd/OK6/jF6HWrHBN0yu7Jt/7q8fzDG7sn5hFEAmiNAgq65lOjDIc75uOEA/2rvRzfq6oCZ8Oz887eV/h3Lbc+PLLD+Xh+Zy04UP3Z5X9zY7T1Wj3vO5UQ/PnPcoN3MdmWMbcwOaSpVzwRI0PWc3SzH5vGJX17xTsvkz5o8QpZdSVvxTosATx1bOySK/O91xbZ/pq0gHRseGA5e0DMcvOWUlxqcHr+o20in1zjF2w6q/MZpNe2m2yApsKwSIEHPKn59F845v/KDzQPnXLm0rU7PkeJ8+qNHjQxu7fOftF2JbZGeY1U7Ns75wX6Rv3bGK40Wvc6bS8xunV2xeb+6/AcYY7eqzZHsEQEkQIJO9SBtBHDY3S/yL/d6eGN+2grRiOF9xrjgxgMqAx4/+02Jky3XiFuadoNzvocvyD/907ut1v/V63/B96fzxg1YBLYbDbdrulrmtHMk6DmdPu077xf5h9e/3zZp6YaBYu17m5qHv9uhAC6YXjJUZDftQSvfY7PEFe39PnHlgk878177vj818Dlw9+zx+d1/27/iW4vA9s0Bd8nFHCVAgp6jicsVtznn875tH77qjFcat22+1ftvzsRCOHOP4sFih2kaiXrkbKOY9wyLnz2yqit/0do+vVeJbfE9dvTIjZPK7bcwxh42RMAUZFYIkKBnBbtxCsVDZkTOew59ut7S5QkaInAU9bOnlQwWWIV9GWOrDRG0wiC7+v0zBAt77+FV3Q6jiHmJ0wRvnjLGLzBWRIfJKKwodFlSBEjQk8JGNyVCgHP+0GNf9Bz278+7dPdJ1WgccPj9qlllPquJHckYezsRXnq9dlNv4Pgql/Dsbcs6zK+t1/8wu5THc6eWNJ+xe9EbjLE/6jW3FJc2CJCgayMPuvaCcz6rZyj4yuz/bNbdx1piJQ4Xyv3zwEq/188vzbeb7tN1kuMEt7nXf3V1nunGP7/bavrIAAvg5DiWnlrXWeQwHcUYW2bkOkCxp58ACXr6GVMJADDsF1dd937rju9vdjuNBAS3tP3jt5Ueb5C/tV2J7TgjxS7F2tjveyoYhGOvea/VofetaeH53b/O5blh/8rv7BZhihFzTzFnlgAJemZ5G7Y0zvkfvu/yXn/Kiw1jjAbBYRHgmt+UwU5ltvraQuuhRlksh4vfWgb8S9a2e0f9/aN2i54PjYlWp58+rrZ+Qontb4yxJ4xW7ynezBMgQc88c8OW6A+KLWe82lj5XYfXkAxOmjQC5s8o4Ws7fLdOrrBfrWcIq5o9d+xWab9kwYoupuez2WPlcMcyGzx21MhWi0mo0nOuKTbtECBB104udO8J5/zqFY1DZ174RpNhP2aCQ/CXziwNlDrN39cWWE5ijH2jp8QP+ny7tg3wRT3DwfF3L+/U7VfTlOTs3sNqNuw50vEoY+xmJdfTNUQgVQIk6KkSpPsVE+Cc5wc5bzv++a2Ohj6/4vv0eCF+qe2CaSWBPq/4aKnTdCljzJPLcXLOnd93+h6vK7Ice//KLpNRe+VSDmsLLfDCCaOGTIxVMMYGcjm35HvuECBBz51c6cJTzvmN720aOPnq/7YZbi49PIFlLjOcM6Vk6MBxLra13//gDqX2i3MxyQPe4LVmgf35zR/6HY980QMd7kAuhqGqzzcfWFF/wNj8Zxhj16pqmIwRgRgESNCpemSUAOe8TOTQdMzCLZamfmP30iXwOAx/yi4jYK9RruHvO7wvTqlxXMAY0/QRapzzwuaBwLXFDtPZK5s8gYdXdRcZbQV7tAenpsACL88d7RcY1DDGOjL6gFFhhiZAgm7o9GcneOylv7Nh4Mxr32urzI4H2iwVhf34iYVw+IQCvqZteJnFym7YqcT+Xy15yznfc2OP7/oxhZaD3vxxQFy0ps9EQv7LDN14QEXrQePzce6ceudaqrwG8IUE3QBJ1lqInPMRfpE3//6lBsfGbp/W3Mu6PzgUf/j2+XDEhIKAzSx0uf3i83UjLP9mjK3PhnO4/ayh1z/PbhHm+kVetPi7PvuSHwZoaD1CMsYVW+GpY2uHLAKrZoz1ZiNfVKZxCZCgGzf3WY0cV7wvb/DMv+jNZuqlx8jElGoH7FeXBweMdfmCnA029ftXu32BxbNG5z2drmF5HE4HgL0BYP9+r3hckPOS/24YdHyweZCtah7Kar3ReuH3HFrdOqPWuYBWtms9U/r0jwRdn3nNiag8/mDzZW+3VH3eRCKhJGE7l9thWo0Ddq92wC6Vdt4zJA50D4s/MuDLdyqzvQMAGwFgi9IV87gyHQBGb+n37TYwHJxpM7HdihyW8YU2oWhdh9ezotFtWdEw5FjTPqzEPcNfM7XGAXccXNXitJgM880CwyddYwBI0DWWECO5g6fHben13XTc81vpBZhE4nHOfftSG4wrskJdkVUcU2QdLnGYbCLn3O3n3mE/9/lF7hdFMSgwJppMArOZmMluYVabAHmMMaHNHeBbe33mLb1+2Njjgx86vUBz4kkkAwBePGFU8+gR1mvoVLjk+NFdqRMgQU+dIVlIgcCQX/zk3hWdOy1a21eUghm6VUagwCZAod0ELosAdjMDk/DTYx4UOQwHOLj9IvQOB2HAKxI3lQjMmVjYc+GepescFmGWSibJDBFImAAJesLI6AY1CXDOZ+KHSw76z+Z8t48ERk22ZCszBFxWAd45tW7AZmKH0BfVMsOcSolMgASdakbWCXDO7/7vxsFj/vxua23WnSEHiECCBP7x28qGA8flvcwYy8mDgRIMly7XMAESdA0nxyiucc5d3iDfdNnbLeWfNeb0CahGSRnFGSIwfaQTF8K120xsLGPMTWCIQDYJkKBnkz6V/TMBzvncNnfg3sOfri8lLEQgVwi8fsqYzgqX+ULG2MJc8Zn81C8BEnT95jbnIhvwii++8UP/Abcv6xiRc86Tw78iIPqHoWHRTdDx8U9aV7b3XKidcw0IFjsE3L2w6dFLoX/dx+AcuQOMnXcP2Cvqtl033LYZNj18EXga1//inlj25IV3rXxt23+WTPtdWrNy+cyy3sO2L3gv3yYcl9aCyDgRUEiABF0hKLos/QQ456W+IP/h0rdbimjoPf28011CuLC2vHE/WMtqtwmt/P+jgDcvuQdGnXj9NpeaXr0Dao66DMyuETC4cTUMrF8BVYedD7HsSbFIjYGK2fPSKug41H7nwVU9VhPbnjHWmW6WZJ8IKCFAgq6EEl2TMQKc8zndnuC/D3+2vtgf5BkrlwpKPwEU564Vr/7cS5dKxJ5385IFUDpzzrZ/ksRdEvRI9+B14fYkO/g3x8gd0yboFhOD108a013sNJ3LGFuUfnJUAhFQRoAEXRknuiqDBDjn936w2X3MlUtb6MCZDHJPd1HYw/Z1NGzrbct/8h66YLVD29JHoWzfk3/VQw/3L9ye1IOXrkvXkPuts6ua96tz4ar2C9PNjOwTgUQIkKAnQouuzRgBt09ce+9nHWNeXNuPx5PSL8cJyEUbe974k8+J151xx889avn8es0RF/+qAYD3htvDe6Sh+r61/9tmPx2CftzEAs+F08vqXVZhYo6nhNzXIQESdB0mVQ8hcc6ncIDPT3u5Ab7r8OohJMPGgGK79bm/QfURF/288C0chjSn7ho9Ke6QeyR7eH/+DntC3rg9fjXXrhb4Hcts8OQxtcAApjLGVqlll+wQAbUIkKCrRZLsqE6Ac35W62Dg5mMXbinx0Xy66nwzYVDqbVcfdv42sY32k4bPcdGcfFg+XLwj2ZP36OX2o/Xuk4nbamLw0tzRXZV55qsZY48kY4PuIQLpJkCCnm7CZD8lAm5f8N9ftAzNueStluKUDNHNGSeAw+Jbn78BRp1w3S965tJQe8meR/0s8lIP25xXDH1rPoSKA07f5q98aD0w2BPRXnhg6di2dtchVd27VzkWuaymczMOkgokAgoJkKArBEWXZY9Ap8e/8pV1/VMfXNWdPSeo5IQJoEg3Lbn7F/dJe9FF3/DP+9DxAvkcOq5eX3/b3G33yfeox7KHe9uln9qCfvaUYjh6p4LPS52WaQlDoBuIQAYJkKBnEDYVlRwBznn5gFf85q7lnRVLvu9PzgjdRQSSIHDEhAK4ZEZpW75NmMwYa0/CBN1CBDJGgAQ9Y6ipoFQIcM6nBUW+bP5bLWY6dCYVknSvUgJ4eMyCQ6oCJoHNZIytVHofXUcEskWABD1b5KnchAlwzo8eDvDnzny10fZDF618Txgg3aCYwPYlNnj0qJFeu5nNZYy9qvhGupAIZJEACXoW4VPRiRPgnJ/d6QnefvorDXmtg4HEDdAdRCAOgco8Mzx+dO1gqdN0OWPsQQJGBHKFAAl6rmSK/PyZAOf86s09vmvOWtyY1+8ViQwRUI1AgU2AR44cOVhXZL2JMXazaobJEBHIAAES9AxApiLUJ8A5v3FNu/fSc5c0OoYDdOa7+oSNZ9FuZvDAESOHJpbb7mSMXWs8AhRxrhMgQc/1DBrYf875baubhy658M1mE33IxcAVQYXQ8YMr9x5aHdyj2nEXY+wKFUySCSKQcQIk6BlHTgWqSYBzfucXLUMXzH+z2UI9dTXJGscW9swXHFrt373KcR9j7FLjRE6R6o0ACbreMmrAeLCnvr7De/b5bzTl05y6AStACiHjnPn9h9UM7FBme5B65imApFs1QYAEXRNpICdSJYBz6g19/nPPe72pmFa/p0rTGPfjavZ/HV7TXVto+TfNmRsj53qPkgRd7xk2UHy4+r13KHjF+W80F9M+dQMlPolQcZ/5/YdVd49wmG6j1exJAKRbNEmABF2TaSGnkiWA+9R9QX7XpW+3OOhEuWQp6vs+PAHuzoOrhqwmdgntM9d3ro0WHQm60TJugHjxRDmRw/M3ftRuobPfDZDwBELEs9mv3afcLzA4gTH2SgK30qVEQPMESNA1nyJyMBkCePb7oFdcvHBNbyV9pS0Zgvq7B7+aNnfnEa15NuFIOptdf/mliABI0KkW6JYAfqWtayjw+ncd3nFXLW0t9gXpABrdJjtGYFYTg1tmV3bvWGbbWOIwH05fTTNiLTBGzCToxsizoaN0+4L/7veKx1+5tKXkuw76qIuRKsOOZTa4dXZVV4HN/ILLys41UuwUq/EIkKAbL+eGjJhzfhYHePjWT9o9L67tdxoSgsGCPm5igefKWeVOBjCPMfaIwcKncA1IgATdgEk3asic8ykeP3/ys0bPiGvea62m42L1WRPwGNebDqhsnj7S2eu0sNMYY6v0GSlFRQR+SYAEnWqE4Qhwzu/t9gRPuu6DtmLa2qav9OOWtBv2q+gudpqeZYxdqK/oKBoiEJsACTrVEEMS4JzP8QX5A698189uX9YxwpAQdBb05TPLeo/esYBbTewcxtginYVH4RCBuARI0OMiogv0SoBzXjro4w+4/cF9/v5heyn11nMz09gr/8u+5Z0ui+mjPOs2Me/MzUjIayKQGgES9NT40d06IMA5n+sN8gX/q3d7b/pfe63bJ+ogKv2H4LIKcM1vyht+M8Zls5nYfMbYQv1HTRESgegESNCpdhABAOCcuwDgJm+Qn3HP8s7AorV9RQRGuwTmTCzsuWhGqdlmYo8BwDWMMbd2vSXPiEBmCJCgZ4YzlZIjBDjnM4cD/Ja2QX/dLZ90VH/eNJQjnhvDzak1DrhqVllzRZ5ls93MrmKMLTNG5BQlEYhPgAQ9PiO6woAEOOd/GAqI//iqZZgtWNFZubHbZ0AK2gl5XLEV5u9Z2rprlZ07zMKfGWNPaMc78oQIaIMACbo28kBeaJQAfpLVL/Lr3t802Pfvz7srm/r9GvVUn27VFFjg3KnFrfuPzSu0COwG+tSpPvNMUalDgARdHY5kRccEOOe4re1ykcOVH2weaLp/ZfeYhj4S9nSmvLbQAudPK67fry6/RmBwKwDczhjrTWeZZJsI5DoBEvRczyD5nzECnPMyAJgf5PzSz5uGm/61snM8nQ2vLn48e/28aaUbptbYa0yM3QkACxhjHeqWQtaIgD4JkKDrM68UVRoJcM7zAeD8gMjnb+zxDT+2urv8/c1uOh8+Beb717k8Z+xR3D6uyGo3C2wBANzPGBtIwSTdSgQMR4AE3XApp4DVJICL57wBfoHHL45+5bt+36K1vdVdnqCaRejWVonTBHMmjmg+escCq9MibLGZ2X202E236abAMkCABD0DkKkI/RPgnM8CgNNEzk9b2+HduvDbvqKlGwaK9R954hHOHp/fPXdSYc/EMtso4afV6v9hjH2SuCW6gwgQATkBEnSqD0RARQKhA2pOCnA4mXO++ydbBjtfWjsw+rMmj6BiMTlnanqNUzx2Yv6WWaPzShljX5gZPAMA+AEVOhAm57JJDmuVAAm6VjNDfuU8Ac75OAA4dsjPT2QMxn+61e1+e8NgxacNbvAGeM7HFysAm5nBXrUuOHi7vLa9al0uzvkGh0V4DgBeYoxt1HXwFBwRyBIBEvQsgadijUUgJO6HDXiDc/Jtppnfd3pb/rfFY1u21V28tn1YFzAmltth5ihX929GO70TSm1VA97gsnybCb969gaJuC5STEFonAAJusYTRO7pj0BoWP63ALDfsJ8fYhJg1PpOb9/KJk/ely3DrnUdwzDg1fYHYvJtAuxUZofdquzu6TXOwQmltsKgCFvtFvYWAHwAAO/ScLr+6i5FpG0CJOjazg95ZwACnPMKANgLAPYc8AX3d5iFSX3DondDt9e3tmPY8UOnz1Xf64OtfX7wBzM7VG8xMRhVaIExI6ywfanVPbHMPjS+2GYttAu2oYD4bb7V9D4ArACATxljbQZIF4VIBDRLgARds6khx4xMgHO+EwBMBoCdfUG+iyjCRKsZRrn93N3u9nsb+/zmhr5gXrvbb+keCkLvcBD6vUEY9Ing8YswHODgC3IIiBx4qA3AGIBZYGA1MbCbGTgtAuRZBSiwmWCE3QTFDhOUuyz+2kLT4MhCW6DcZbK5LMzlC8BWQYC1VhP7GgDWAMA3jLF1Rs4PxU4EtEiABF2LWSGfiEAUApzzMQCA/6sFgBq/CCMDIq8GDmUceLFJYPkCgIsxsAuMWRgDEwPYtsKeA4icQ1Dk3M85DAcB3KLIBxiwbmDQYRZYs0WARgBoAoAGAKhnjNVTMogAEcgNAv8HmNWMKzmgR9cAAAAASUVORK5CYII=" id="246" name="Google Shape;246;p12"/>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aphicFrame>
        <p:nvGraphicFramePr>
          <p:cNvPr id="247" name="Google Shape;247;p12"/>
          <p:cNvGraphicFramePr/>
          <p:nvPr/>
        </p:nvGraphicFramePr>
        <p:xfrm>
          <a:off x="357158" y="1214417"/>
          <a:ext cx="3000000" cy="3000000"/>
        </p:xfrm>
        <a:graphic>
          <a:graphicData uri="http://schemas.openxmlformats.org/drawingml/2006/table">
            <a:tbl>
              <a:tblPr bandRow="1" firstRow="1">
                <a:noFill/>
                <a:tableStyleId>{F3F5BB72-CC44-43E9-B640-30E46873B9A3}</a:tableStyleId>
              </a:tblPr>
              <a:tblGrid>
                <a:gridCol w="2833700"/>
                <a:gridCol w="2833700"/>
                <a:gridCol w="2833700"/>
              </a:tblGrid>
              <a:tr h="274975">
                <a:tc>
                  <a:txBody>
                    <a:bodyPr/>
                    <a:lstStyle/>
                    <a:p>
                      <a:pPr indent="0" lvl="0" marL="0" marR="0" rtl="0" algn="l">
                        <a:spcBef>
                          <a:spcPts val="0"/>
                        </a:spcBef>
                        <a:spcAft>
                          <a:spcPts val="0"/>
                        </a:spcAft>
                        <a:buNone/>
                      </a:pPr>
                      <a:r>
                        <a:rPr lang="fr-FR" sz="1200" u="none" cap="none" strike="noStrike"/>
                        <a:t>Désignation</a:t>
                      </a:r>
                      <a:endParaRPr/>
                    </a:p>
                  </a:txBody>
                  <a:tcPr marT="45725" marB="45725" marR="91450" marL="91450"/>
                </a:tc>
                <a:tc>
                  <a:txBody>
                    <a:bodyPr/>
                    <a:lstStyle/>
                    <a:p>
                      <a:pPr indent="0" lvl="0" marL="0" marR="0" rtl="0" algn="l">
                        <a:spcBef>
                          <a:spcPts val="0"/>
                        </a:spcBef>
                        <a:spcAft>
                          <a:spcPts val="0"/>
                        </a:spcAft>
                        <a:buNone/>
                      </a:pPr>
                      <a:r>
                        <a:rPr lang="fr-FR" sz="1200"/>
                        <a:t>Prix</a:t>
                      </a:r>
                      <a:endParaRPr/>
                    </a:p>
                  </a:txBody>
                  <a:tcPr marT="45725" marB="45725" marR="91450" marL="91450"/>
                </a:tc>
                <a:tc>
                  <a:txBody>
                    <a:bodyPr/>
                    <a:lstStyle/>
                    <a:p>
                      <a:pPr indent="0" lvl="0" marL="0" marR="0" rtl="0" algn="l">
                        <a:spcBef>
                          <a:spcPts val="0"/>
                        </a:spcBef>
                        <a:spcAft>
                          <a:spcPts val="0"/>
                        </a:spcAft>
                        <a:buNone/>
                      </a:pPr>
                      <a:r>
                        <a:rPr lang="fr-FR" sz="1200"/>
                        <a:t>Périodicité</a:t>
                      </a:r>
                      <a:endParaRPr/>
                    </a:p>
                  </a:txBody>
                  <a:tcPr marT="45725" marB="45725" marR="91450" marL="91450"/>
                </a:tc>
              </a:tr>
              <a:tr h="274975">
                <a:tc gridSpan="2">
                  <a:txBody>
                    <a:bodyPr/>
                    <a:lstStyle/>
                    <a:p>
                      <a:pPr indent="0" lvl="0" marL="0" marR="0" rtl="0" algn="l">
                        <a:spcBef>
                          <a:spcPts val="0"/>
                        </a:spcBef>
                        <a:spcAft>
                          <a:spcPts val="0"/>
                        </a:spcAft>
                        <a:buNone/>
                      </a:pPr>
                      <a:r>
                        <a:rPr b="1" lang="fr-FR" sz="1200" u="sng"/>
                        <a:t>Frais d’accès aux ressources de la plateforme</a:t>
                      </a:r>
                      <a:endParaRPr/>
                    </a:p>
                  </a:txBody>
                  <a:tcPr marT="45725" marB="45725" marR="91450" marL="91450"/>
                </a:tc>
                <a:tc hMerge="1"/>
                <a:tc>
                  <a:txBody>
                    <a:bodyPr/>
                    <a:lstStyle/>
                    <a:p>
                      <a:pPr indent="0" lvl="0" marL="0" marR="0" rtl="0" algn="l">
                        <a:spcBef>
                          <a:spcPts val="0"/>
                        </a:spcBef>
                        <a:spcAft>
                          <a:spcPts val="0"/>
                        </a:spcAft>
                        <a:buNone/>
                      </a:pPr>
                      <a:r>
                        <a:t/>
                      </a:r>
                      <a:endParaRPr b="1" sz="1200"/>
                    </a:p>
                  </a:txBody>
                  <a:tcPr marT="45725" marB="45725" marR="91450" marL="91450"/>
                </a:tc>
              </a:tr>
              <a:tr h="274975">
                <a:tc>
                  <a:txBody>
                    <a:bodyPr/>
                    <a:lstStyle/>
                    <a:p>
                      <a:pPr indent="-76200" lvl="1" marL="457200" marR="0" rtl="0" algn="l">
                        <a:spcBef>
                          <a:spcPts val="0"/>
                        </a:spcBef>
                        <a:spcAft>
                          <a:spcPts val="0"/>
                        </a:spcAft>
                        <a:buClr>
                          <a:schemeClr val="dk1"/>
                        </a:buClr>
                        <a:buSzPts val="1200"/>
                        <a:buFont typeface="Arial"/>
                        <a:buChar char="•"/>
                      </a:pPr>
                      <a:r>
                        <a:rPr lang="fr-FR" sz="1200" u="none" cap="none" strike="noStrike"/>
                        <a:t>Entreprises</a:t>
                      </a:r>
                      <a:endParaRPr/>
                    </a:p>
                  </a:txBody>
                  <a:tcPr marT="45725" marB="45725" marR="91450" marL="91450"/>
                </a:tc>
                <a:tc>
                  <a:txBody>
                    <a:bodyPr/>
                    <a:lstStyle/>
                    <a:p>
                      <a:pPr indent="0" lvl="0" marL="0" marR="0" rtl="0" algn="l">
                        <a:spcBef>
                          <a:spcPts val="0"/>
                        </a:spcBef>
                        <a:spcAft>
                          <a:spcPts val="0"/>
                        </a:spcAft>
                        <a:buNone/>
                      </a:pPr>
                      <a:r>
                        <a:rPr lang="fr-FR" sz="1200"/>
                        <a:t>30.000 F</a:t>
                      </a:r>
                      <a:endParaRPr/>
                    </a:p>
                  </a:txBody>
                  <a:tcPr marT="45725" marB="45725" marR="91450" marL="91450"/>
                </a:tc>
                <a:tc>
                  <a:txBody>
                    <a:bodyPr/>
                    <a:lstStyle/>
                    <a:p>
                      <a:pPr indent="0" lvl="0" marL="0" marR="0" rtl="0" algn="l">
                        <a:spcBef>
                          <a:spcPts val="0"/>
                        </a:spcBef>
                        <a:spcAft>
                          <a:spcPts val="0"/>
                        </a:spcAft>
                        <a:buNone/>
                      </a:pPr>
                      <a:r>
                        <a:rPr lang="fr-FR" sz="1200"/>
                        <a:t>annuel</a:t>
                      </a:r>
                      <a:endParaRPr/>
                    </a:p>
                  </a:txBody>
                  <a:tcPr marT="45725" marB="45725" marR="91450" marL="91450"/>
                </a:tc>
              </a:tr>
              <a:tr h="274975">
                <a:tc>
                  <a:txBody>
                    <a:bodyPr/>
                    <a:lstStyle/>
                    <a:p>
                      <a:pPr indent="-76200" lvl="1" marL="457200" marR="0" rtl="0" algn="l">
                        <a:spcBef>
                          <a:spcPts val="0"/>
                        </a:spcBef>
                        <a:spcAft>
                          <a:spcPts val="0"/>
                        </a:spcAft>
                        <a:buClr>
                          <a:schemeClr val="dk1"/>
                        </a:buClr>
                        <a:buSzPts val="1200"/>
                        <a:buFont typeface="Arial"/>
                        <a:buChar char="•"/>
                      </a:pPr>
                      <a:r>
                        <a:rPr lang="fr-FR" sz="1200" u="none" cap="none" strike="noStrike"/>
                        <a:t>Candidats</a:t>
                      </a:r>
                      <a:endParaRPr/>
                    </a:p>
                  </a:txBody>
                  <a:tcPr marT="45725" marB="45725" marR="91450" marL="91450"/>
                </a:tc>
                <a:tc>
                  <a:txBody>
                    <a:bodyPr/>
                    <a:lstStyle/>
                    <a:p>
                      <a:pPr indent="0" lvl="0" marL="0" marR="0" rtl="0" algn="l">
                        <a:spcBef>
                          <a:spcPts val="0"/>
                        </a:spcBef>
                        <a:spcAft>
                          <a:spcPts val="0"/>
                        </a:spcAft>
                        <a:buNone/>
                      </a:pPr>
                      <a:r>
                        <a:rPr lang="fr-FR" sz="1200"/>
                        <a:t>12.000 F</a:t>
                      </a:r>
                      <a:endParaRPr/>
                    </a:p>
                  </a:txBody>
                  <a:tcPr marT="45725" marB="45725" marR="91450" marL="91450"/>
                </a:tc>
                <a:tc>
                  <a:txBody>
                    <a:bodyPr/>
                    <a:lstStyle/>
                    <a:p>
                      <a:pPr indent="0" lvl="0" marL="0" marR="0" rtl="0" algn="l">
                        <a:spcBef>
                          <a:spcPts val="0"/>
                        </a:spcBef>
                        <a:spcAft>
                          <a:spcPts val="0"/>
                        </a:spcAft>
                        <a:buNone/>
                      </a:pPr>
                      <a:r>
                        <a:rPr lang="fr-FR" sz="1200"/>
                        <a:t>annuel</a:t>
                      </a:r>
                      <a:endParaRPr/>
                    </a:p>
                  </a:txBody>
                  <a:tcPr marT="45725" marB="45725" marR="91450" marL="91450"/>
                </a:tc>
              </a:tr>
              <a:tr h="274975">
                <a:tc>
                  <a:txBody>
                    <a:bodyPr/>
                    <a:lstStyle/>
                    <a:p>
                      <a:pPr indent="0" lvl="0" marL="0" marR="0" rtl="0" algn="l">
                        <a:spcBef>
                          <a:spcPts val="0"/>
                        </a:spcBef>
                        <a:spcAft>
                          <a:spcPts val="0"/>
                        </a:spcAft>
                        <a:buNone/>
                      </a:pPr>
                      <a:r>
                        <a:rPr b="1" lang="fr-FR" sz="1200" u="sng"/>
                        <a:t>Commissions</a:t>
                      </a:r>
                      <a:endParaRPr/>
                    </a:p>
                  </a:txBody>
                  <a:tcPr marT="45725" marB="45725" marR="91450" marL="91450"/>
                </a:tc>
                <a:tc>
                  <a:txBody>
                    <a:bodyPr/>
                    <a:lstStyle/>
                    <a:p>
                      <a:pPr indent="0" lvl="0" marL="0" marR="0" rtl="0" algn="l">
                        <a:spcBef>
                          <a:spcPts val="0"/>
                        </a:spcBef>
                        <a:spcAft>
                          <a:spcPts val="0"/>
                        </a:spcAft>
                        <a:buNone/>
                      </a:pPr>
                      <a:r>
                        <a:t/>
                      </a:r>
                      <a:endParaRPr sz="1200"/>
                    </a:p>
                  </a:txBody>
                  <a:tcPr marT="45725" marB="45725" marR="91450" marL="91450"/>
                </a:tc>
                <a:tc>
                  <a:txBody>
                    <a:bodyPr/>
                    <a:lstStyle/>
                    <a:p>
                      <a:pPr indent="0" lvl="0" marL="0" marR="0" rtl="0" algn="l">
                        <a:spcBef>
                          <a:spcPts val="0"/>
                        </a:spcBef>
                        <a:spcAft>
                          <a:spcPts val="0"/>
                        </a:spcAft>
                        <a:buNone/>
                      </a:pPr>
                      <a:r>
                        <a:t/>
                      </a:r>
                      <a:endParaRPr sz="1200"/>
                    </a:p>
                  </a:txBody>
                  <a:tcPr marT="45725" marB="45725" marR="91450" marL="91450"/>
                </a:tc>
              </a:tr>
              <a:tr h="458275">
                <a:tc>
                  <a:txBody>
                    <a:bodyPr/>
                    <a:lstStyle/>
                    <a:p>
                      <a:pPr indent="-76200" lvl="1" marL="457200" marR="0" rtl="0" algn="l">
                        <a:spcBef>
                          <a:spcPts val="0"/>
                        </a:spcBef>
                        <a:spcAft>
                          <a:spcPts val="0"/>
                        </a:spcAft>
                        <a:buClr>
                          <a:schemeClr val="dk1"/>
                        </a:buClr>
                        <a:buSzPts val="1200"/>
                        <a:buFont typeface="Arial"/>
                        <a:buChar char="•"/>
                      </a:pPr>
                      <a:r>
                        <a:rPr lang="fr-FR" sz="1200" u="none" cap="none" strike="noStrike"/>
                        <a:t>Commissions</a:t>
                      </a:r>
                      <a:endParaRPr/>
                    </a:p>
                  </a:txBody>
                  <a:tcPr marT="45725" marB="45725" marR="91450" marL="91450"/>
                </a:tc>
                <a:tc>
                  <a:txBody>
                    <a:bodyPr/>
                    <a:lstStyle/>
                    <a:p>
                      <a:pPr indent="0" lvl="0" marL="0" marR="0" rtl="0" algn="l">
                        <a:spcBef>
                          <a:spcPts val="0"/>
                        </a:spcBef>
                        <a:spcAft>
                          <a:spcPts val="0"/>
                        </a:spcAft>
                        <a:buNone/>
                      </a:pPr>
                      <a:r>
                        <a:rPr lang="fr-FR" sz="1200"/>
                        <a:t>10%</a:t>
                      </a:r>
                      <a:endParaRPr/>
                    </a:p>
                  </a:txBody>
                  <a:tcPr marT="45725" marB="45725" marR="91450" marL="91450"/>
                </a:tc>
                <a:tc>
                  <a:txBody>
                    <a:bodyPr/>
                    <a:lstStyle/>
                    <a:p>
                      <a:pPr indent="0" lvl="0" marL="0" marR="0" rtl="0" algn="l">
                        <a:spcBef>
                          <a:spcPts val="0"/>
                        </a:spcBef>
                        <a:spcAft>
                          <a:spcPts val="0"/>
                        </a:spcAft>
                        <a:buNone/>
                      </a:pPr>
                      <a:r>
                        <a:rPr lang="fr-FR" sz="1200"/>
                        <a:t>A chaque projet/mission contracté et validé</a:t>
                      </a:r>
                      <a:endParaRPr/>
                    </a:p>
                  </a:txBody>
                  <a:tcPr marT="45725" marB="45725" marR="91450" marL="91450"/>
                </a:tc>
              </a:tr>
              <a:tr h="274975">
                <a:tc>
                  <a:txBody>
                    <a:bodyPr/>
                    <a:lstStyle/>
                    <a:p>
                      <a:pPr indent="0" lvl="0" marL="0" marR="0" rtl="0" algn="l">
                        <a:spcBef>
                          <a:spcPts val="0"/>
                        </a:spcBef>
                        <a:spcAft>
                          <a:spcPts val="0"/>
                        </a:spcAft>
                        <a:buNone/>
                      </a:pPr>
                      <a:r>
                        <a:rPr b="1" lang="fr-FR" sz="1200" u="sng"/>
                        <a:t>Formations</a:t>
                      </a:r>
                      <a:endParaRPr/>
                    </a:p>
                  </a:txBody>
                  <a:tcPr marT="45725" marB="45725" marR="91450" marL="91450"/>
                </a:tc>
                <a:tc>
                  <a:txBody>
                    <a:bodyPr/>
                    <a:lstStyle/>
                    <a:p>
                      <a:pPr indent="0" lvl="0" marL="0" marR="0" rtl="0" algn="l">
                        <a:spcBef>
                          <a:spcPts val="0"/>
                        </a:spcBef>
                        <a:spcAft>
                          <a:spcPts val="0"/>
                        </a:spcAft>
                        <a:buNone/>
                      </a:pPr>
                      <a:r>
                        <a:t/>
                      </a:r>
                      <a:endParaRPr sz="1200"/>
                    </a:p>
                  </a:txBody>
                  <a:tcPr marT="45725" marB="45725" marR="91450" marL="91450"/>
                </a:tc>
                <a:tc>
                  <a:txBody>
                    <a:bodyPr/>
                    <a:lstStyle/>
                    <a:p>
                      <a:pPr indent="0" lvl="0" marL="0" marR="0" rtl="0" algn="l">
                        <a:spcBef>
                          <a:spcPts val="0"/>
                        </a:spcBef>
                        <a:spcAft>
                          <a:spcPts val="0"/>
                        </a:spcAft>
                        <a:buNone/>
                      </a:pPr>
                      <a:r>
                        <a:t/>
                      </a:r>
                      <a:endParaRPr sz="1200"/>
                    </a:p>
                  </a:txBody>
                  <a:tcPr marT="45725" marB="45725" marR="91450" marL="91450"/>
                </a:tc>
              </a:tr>
              <a:tr h="274975">
                <a:tc>
                  <a:txBody>
                    <a:bodyPr/>
                    <a:lstStyle/>
                    <a:p>
                      <a:pPr indent="-76200" lvl="1" marL="457200" marR="0" rtl="0" algn="l">
                        <a:spcBef>
                          <a:spcPts val="0"/>
                        </a:spcBef>
                        <a:spcAft>
                          <a:spcPts val="0"/>
                        </a:spcAft>
                        <a:buClr>
                          <a:schemeClr val="dk1"/>
                        </a:buClr>
                        <a:buSzPts val="1200"/>
                        <a:buFont typeface="Arial"/>
                        <a:buChar char="•"/>
                      </a:pPr>
                      <a:r>
                        <a:rPr lang="fr-FR" sz="1200" u="none" cap="none" strike="noStrike"/>
                        <a:t>Présentiel</a:t>
                      </a:r>
                      <a:endParaRPr/>
                    </a:p>
                  </a:txBody>
                  <a:tcPr marT="45725" marB="45725" marR="91450" marL="91450"/>
                </a:tc>
                <a:tc>
                  <a:txBody>
                    <a:bodyPr/>
                    <a:lstStyle/>
                    <a:p>
                      <a:pPr indent="0" lvl="0" marL="0" marR="0" rtl="0" algn="l">
                        <a:spcBef>
                          <a:spcPts val="0"/>
                        </a:spcBef>
                        <a:spcAft>
                          <a:spcPts val="0"/>
                        </a:spcAft>
                        <a:buNone/>
                      </a:pPr>
                      <a:r>
                        <a:rPr lang="fr-FR" sz="1200"/>
                        <a:t>45.000 F</a:t>
                      </a:r>
                      <a:endParaRPr/>
                    </a:p>
                  </a:txBody>
                  <a:tcPr marT="45725" marB="45725" marR="91450" marL="91450"/>
                </a:tc>
                <a:tc>
                  <a:txBody>
                    <a:bodyPr/>
                    <a:lstStyle/>
                    <a:p>
                      <a:pPr indent="0" lvl="0" marL="0" marR="0" rtl="0" algn="l">
                        <a:spcBef>
                          <a:spcPts val="0"/>
                        </a:spcBef>
                        <a:spcAft>
                          <a:spcPts val="0"/>
                        </a:spcAft>
                        <a:buNone/>
                      </a:pPr>
                      <a:r>
                        <a:rPr lang="fr-FR" sz="1200"/>
                        <a:t>mensuel</a:t>
                      </a:r>
                      <a:endParaRPr/>
                    </a:p>
                  </a:txBody>
                  <a:tcPr marT="45725" marB="45725" marR="91450" marL="91450"/>
                </a:tc>
              </a:tr>
              <a:tr h="274975">
                <a:tc>
                  <a:txBody>
                    <a:bodyPr/>
                    <a:lstStyle/>
                    <a:p>
                      <a:pPr indent="-76200" lvl="1" marL="457200" marR="0" rtl="0" algn="l">
                        <a:spcBef>
                          <a:spcPts val="0"/>
                        </a:spcBef>
                        <a:spcAft>
                          <a:spcPts val="0"/>
                        </a:spcAft>
                        <a:buClr>
                          <a:schemeClr val="dk1"/>
                        </a:buClr>
                        <a:buSzPts val="1200"/>
                        <a:buFont typeface="Arial"/>
                        <a:buChar char="•"/>
                      </a:pPr>
                      <a:r>
                        <a:rPr lang="fr-FR" sz="1200" u="none" cap="none" strike="noStrike"/>
                        <a:t>E-learning</a:t>
                      </a:r>
                      <a:endParaRPr sz="1200" u="none" cap="none" strike="noStrike"/>
                    </a:p>
                  </a:txBody>
                  <a:tcPr marT="45725" marB="45725" marR="91450" marL="91450"/>
                </a:tc>
                <a:tc>
                  <a:txBody>
                    <a:bodyPr/>
                    <a:lstStyle/>
                    <a:p>
                      <a:pPr indent="0" lvl="0" marL="0" marR="0" rtl="0" algn="l">
                        <a:spcBef>
                          <a:spcPts val="0"/>
                        </a:spcBef>
                        <a:spcAft>
                          <a:spcPts val="0"/>
                        </a:spcAft>
                        <a:buNone/>
                      </a:pPr>
                      <a:r>
                        <a:rPr lang="fr-FR" sz="1200"/>
                        <a:t>10.000 F</a:t>
                      </a:r>
                      <a:endParaRPr/>
                    </a:p>
                  </a:txBody>
                  <a:tcPr marT="45725" marB="45725" marR="91450" marL="91450"/>
                </a:tc>
                <a:tc>
                  <a:txBody>
                    <a:bodyPr/>
                    <a:lstStyle/>
                    <a:p>
                      <a:pPr indent="0" lvl="0" marL="0" marR="0" rtl="0" algn="l">
                        <a:spcBef>
                          <a:spcPts val="0"/>
                        </a:spcBef>
                        <a:spcAft>
                          <a:spcPts val="0"/>
                        </a:spcAft>
                        <a:buNone/>
                      </a:pPr>
                      <a:r>
                        <a:rPr lang="fr-FR" sz="1200"/>
                        <a:t>hebdomadaire</a:t>
                      </a:r>
                      <a:endParaRPr/>
                    </a:p>
                  </a:txBody>
                  <a:tcPr marT="45725" marB="45725" marR="91450" marL="91450"/>
                </a:tc>
              </a:tr>
              <a:tr h="274975">
                <a:tc>
                  <a:txBody>
                    <a:bodyPr/>
                    <a:lstStyle/>
                    <a:p>
                      <a:pPr indent="-76200" lvl="1" marL="457200" marR="0" rtl="0" algn="l">
                        <a:spcBef>
                          <a:spcPts val="0"/>
                        </a:spcBef>
                        <a:spcAft>
                          <a:spcPts val="0"/>
                        </a:spcAft>
                        <a:buClr>
                          <a:schemeClr val="dk1"/>
                        </a:buClr>
                        <a:buSzPts val="1200"/>
                        <a:buFont typeface="Arial"/>
                        <a:buChar char="•"/>
                      </a:pPr>
                      <a:r>
                        <a:rPr b="0" lang="fr-FR" sz="1200" u="none" cap="none" strike="noStrike"/>
                        <a:t>Odoo</a:t>
                      </a:r>
                      <a:endParaRPr b="0" sz="1200" u="none" cap="none" strike="noStrike"/>
                    </a:p>
                  </a:txBody>
                  <a:tcPr marT="45725" marB="45725" marR="91450" marL="91450"/>
                </a:tc>
                <a:tc>
                  <a:txBody>
                    <a:bodyPr/>
                    <a:lstStyle/>
                    <a:p>
                      <a:pPr indent="0" lvl="0" marL="0" marR="0" rtl="0" algn="l">
                        <a:spcBef>
                          <a:spcPts val="0"/>
                        </a:spcBef>
                        <a:spcAft>
                          <a:spcPts val="0"/>
                        </a:spcAft>
                        <a:buNone/>
                      </a:pPr>
                      <a:r>
                        <a:rPr lang="fr-FR" sz="1200"/>
                        <a:t>450.000</a:t>
                      </a:r>
                      <a:r>
                        <a:rPr lang="fr-FR" sz="1200"/>
                        <a:t> F</a:t>
                      </a:r>
                      <a:endParaRPr sz="1200"/>
                    </a:p>
                  </a:txBody>
                  <a:tcPr marT="45725" marB="45725" marR="91450" marL="91450"/>
                </a:tc>
                <a:tc>
                  <a:txBody>
                    <a:bodyPr/>
                    <a:lstStyle/>
                    <a:p>
                      <a:pPr indent="0" lvl="0" marL="0" marR="0" rtl="0" algn="l">
                        <a:spcBef>
                          <a:spcPts val="0"/>
                        </a:spcBef>
                        <a:spcAft>
                          <a:spcPts val="0"/>
                        </a:spcAft>
                        <a:buNone/>
                      </a:pPr>
                      <a:r>
                        <a:rPr lang="fr-FR" sz="1200"/>
                        <a:t>mensuel</a:t>
                      </a:r>
                      <a:endParaRPr/>
                    </a:p>
                  </a:txBody>
                  <a:tcPr marT="45725" marB="45725" marR="91450" marL="91450"/>
                </a:tc>
              </a:tr>
              <a:tr h="274975">
                <a:tc>
                  <a:txBody>
                    <a:bodyPr/>
                    <a:lstStyle/>
                    <a:p>
                      <a:pPr indent="0" lvl="0" marL="0" marR="0" rtl="0" algn="l">
                        <a:spcBef>
                          <a:spcPts val="0"/>
                        </a:spcBef>
                        <a:spcAft>
                          <a:spcPts val="0"/>
                        </a:spcAft>
                        <a:buNone/>
                      </a:pPr>
                      <a:r>
                        <a:rPr b="1" lang="fr-FR" sz="1200"/>
                        <a:t>Implémentation logiciel</a:t>
                      </a:r>
                      <a:endParaRPr/>
                    </a:p>
                  </a:txBody>
                  <a:tcPr marT="45725" marB="45725" marR="91450" marL="91450"/>
                </a:tc>
                <a:tc>
                  <a:txBody>
                    <a:bodyPr/>
                    <a:lstStyle/>
                    <a:p>
                      <a:pPr indent="0" lvl="0" marL="0" marR="0" rtl="0" algn="l">
                        <a:spcBef>
                          <a:spcPts val="0"/>
                        </a:spcBef>
                        <a:spcAft>
                          <a:spcPts val="0"/>
                        </a:spcAft>
                        <a:buNone/>
                      </a:pPr>
                      <a:r>
                        <a:t/>
                      </a:r>
                      <a:endParaRPr sz="1200"/>
                    </a:p>
                  </a:txBody>
                  <a:tcPr marT="45725" marB="45725" marR="91450" marL="91450"/>
                </a:tc>
                <a:tc>
                  <a:txBody>
                    <a:bodyPr/>
                    <a:lstStyle/>
                    <a:p>
                      <a:pPr indent="0" lvl="0" marL="0" marR="0" rtl="0" algn="l">
                        <a:spcBef>
                          <a:spcPts val="0"/>
                        </a:spcBef>
                        <a:spcAft>
                          <a:spcPts val="0"/>
                        </a:spcAft>
                        <a:buNone/>
                      </a:pPr>
                      <a:r>
                        <a:t/>
                      </a:r>
                      <a:endParaRPr sz="1200"/>
                    </a:p>
                  </a:txBody>
                  <a:tcPr marT="45725" marB="45725" marR="91450" marL="91450"/>
                </a:tc>
              </a:tr>
              <a:tr h="274975">
                <a:tc>
                  <a:txBody>
                    <a:bodyPr/>
                    <a:lstStyle/>
                    <a:p>
                      <a:pPr indent="0" lvl="0" marL="0" marR="0" rtl="0" algn="l">
                        <a:spcBef>
                          <a:spcPts val="0"/>
                        </a:spcBef>
                        <a:spcAft>
                          <a:spcPts val="0"/>
                        </a:spcAft>
                        <a:buNone/>
                      </a:pPr>
                      <a:r>
                        <a:rPr lang="fr-FR" sz="1200"/>
                        <a:t>Odoo</a:t>
                      </a:r>
                      <a:r>
                        <a:rPr lang="fr-FR" sz="1200"/>
                        <a:t> (CRM/ERP)</a:t>
                      </a:r>
                      <a:endParaRPr sz="1200"/>
                    </a:p>
                  </a:txBody>
                  <a:tcPr marT="45725" marB="45725" marR="91450" marL="91450"/>
                </a:tc>
                <a:tc>
                  <a:txBody>
                    <a:bodyPr/>
                    <a:lstStyle/>
                    <a:p>
                      <a:pPr indent="0" lvl="0" marL="0" marR="0" rtl="0" algn="l">
                        <a:spcBef>
                          <a:spcPts val="0"/>
                        </a:spcBef>
                        <a:spcAft>
                          <a:spcPts val="0"/>
                        </a:spcAft>
                        <a:buNone/>
                      </a:pPr>
                      <a:r>
                        <a:rPr lang="fr-FR" sz="1200"/>
                        <a:t>50.000</a:t>
                      </a:r>
                      <a:r>
                        <a:rPr lang="fr-FR" sz="1200"/>
                        <a:t> F</a:t>
                      </a:r>
                      <a:endParaRPr sz="1200"/>
                    </a:p>
                  </a:txBody>
                  <a:tcPr marT="45725" marB="45725" marR="91450" marL="91450"/>
                </a:tc>
                <a:tc>
                  <a:txBody>
                    <a:bodyPr/>
                    <a:lstStyle/>
                    <a:p>
                      <a:pPr indent="0" lvl="0" marL="0" marR="0" rtl="0" algn="l">
                        <a:spcBef>
                          <a:spcPts val="0"/>
                        </a:spcBef>
                        <a:spcAft>
                          <a:spcPts val="0"/>
                        </a:spcAft>
                        <a:buNone/>
                      </a:pPr>
                      <a:r>
                        <a:rPr lang="fr-FR" sz="1200"/>
                        <a:t>A la demande</a:t>
                      </a:r>
                      <a:endParaRPr/>
                    </a:p>
                  </a:txBody>
                  <a:tcPr marT="45725" marB="45725" marR="91450" marL="91450"/>
                </a:tc>
              </a:tr>
              <a:tr h="274975">
                <a:tc>
                  <a:txBody>
                    <a:bodyPr/>
                    <a:lstStyle/>
                    <a:p>
                      <a:pPr indent="0" lvl="0" marL="0" marR="0" rtl="0" algn="l">
                        <a:spcBef>
                          <a:spcPts val="0"/>
                        </a:spcBef>
                        <a:spcAft>
                          <a:spcPts val="0"/>
                        </a:spcAft>
                        <a:buNone/>
                      </a:pPr>
                      <a:r>
                        <a:rPr lang="fr-FR" sz="1200"/>
                        <a:t>Assistia (Automatisation de taches)</a:t>
                      </a:r>
                      <a:endParaRPr/>
                    </a:p>
                  </a:txBody>
                  <a:tcPr marT="45725" marB="45725" marR="91450" marL="91450"/>
                </a:tc>
                <a:tc>
                  <a:txBody>
                    <a:bodyPr/>
                    <a:lstStyle/>
                    <a:p>
                      <a:pPr indent="0" lvl="0" marL="0" marR="0" rtl="0" algn="l">
                        <a:spcBef>
                          <a:spcPts val="0"/>
                        </a:spcBef>
                        <a:spcAft>
                          <a:spcPts val="0"/>
                        </a:spcAft>
                        <a:buNone/>
                      </a:pPr>
                      <a:r>
                        <a:rPr lang="fr-FR" sz="1200"/>
                        <a:t>30.000 F</a:t>
                      </a:r>
                      <a:endParaRPr/>
                    </a:p>
                  </a:txBody>
                  <a:tcPr marT="45725" marB="45725" marR="91450" marL="91450"/>
                </a:tc>
                <a:tc>
                  <a:txBody>
                    <a:bodyPr/>
                    <a:lstStyle/>
                    <a:p>
                      <a:pPr indent="0" lvl="0" marL="0" marR="0" rtl="0" algn="l">
                        <a:spcBef>
                          <a:spcPts val="0"/>
                        </a:spcBef>
                        <a:spcAft>
                          <a:spcPts val="0"/>
                        </a:spcAft>
                        <a:buNone/>
                      </a:pPr>
                      <a:r>
                        <a:rPr lang="fr-FR" sz="1200"/>
                        <a:t>A la demande</a:t>
                      </a:r>
                      <a:endParaRPr/>
                    </a:p>
                  </a:txBody>
                  <a:tcPr marT="45725" marB="45725" marR="91450" marL="91450"/>
                </a:tc>
              </a:tr>
              <a:tr h="274975">
                <a:tc>
                  <a:txBody>
                    <a:bodyPr/>
                    <a:lstStyle/>
                    <a:p>
                      <a:pPr indent="0" lvl="0" marL="0" marR="0" rtl="0" algn="l">
                        <a:spcBef>
                          <a:spcPts val="0"/>
                        </a:spcBef>
                        <a:spcAft>
                          <a:spcPts val="0"/>
                        </a:spcAft>
                        <a:buNone/>
                      </a:pPr>
                      <a:r>
                        <a:rPr b="1" lang="fr-FR" sz="1200" u="sng"/>
                        <a:t>Assistance</a:t>
                      </a:r>
                      <a:r>
                        <a:rPr b="1" lang="fr-FR" sz="1200" u="sng"/>
                        <a:t> à Distance</a:t>
                      </a:r>
                      <a:endParaRPr b="1" sz="1200" u="sng"/>
                    </a:p>
                  </a:txBody>
                  <a:tcPr marT="45725" marB="45725" marR="91450" marL="91450"/>
                </a:tc>
                <a:tc>
                  <a:txBody>
                    <a:bodyPr/>
                    <a:lstStyle/>
                    <a:p>
                      <a:pPr indent="0" lvl="0" marL="0" marR="0" rtl="0" algn="l">
                        <a:spcBef>
                          <a:spcPts val="0"/>
                        </a:spcBef>
                        <a:spcAft>
                          <a:spcPts val="0"/>
                        </a:spcAft>
                        <a:buNone/>
                      </a:pPr>
                      <a:r>
                        <a:t/>
                      </a:r>
                      <a:endParaRPr sz="1200"/>
                    </a:p>
                  </a:txBody>
                  <a:tcPr marT="45725" marB="45725" marR="91450" marL="91450"/>
                </a:tc>
                <a:tc>
                  <a:txBody>
                    <a:bodyPr/>
                    <a:lstStyle/>
                    <a:p>
                      <a:pPr indent="0" lvl="0" marL="0" marR="0" rtl="0" algn="l">
                        <a:spcBef>
                          <a:spcPts val="0"/>
                        </a:spcBef>
                        <a:spcAft>
                          <a:spcPts val="0"/>
                        </a:spcAft>
                        <a:buNone/>
                      </a:pPr>
                      <a:r>
                        <a:t/>
                      </a:r>
                      <a:endParaRPr sz="1200"/>
                    </a:p>
                  </a:txBody>
                  <a:tcPr marT="45725" marB="45725" marR="91450" marL="91450"/>
                </a:tc>
              </a:tr>
              <a:tr h="274975">
                <a:tc>
                  <a:txBody>
                    <a:bodyPr/>
                    <a:lstStyle/>
                    <a:p>
                      <a:pPr indent="0" lvl="0" marL="0" marR="0" rtl="0" algn="l">
                        <a:spcBef>
                          <a:spcPts val="0"/>
                        </a:spcBef>
                        <a:spcAft>
                          <a:spcPts val="0"/>
                        </a:spcAft>
                        <a:buNone/>
                      </a:pPr>
                      <a:r>
                        <a:rPr lang="fr-FR" sz="1200"/>
                        <a:t>Abonnement de base</a:t>
                      </a:r>
                      <a:endParaRPr/>
                    </a:p>
                  </a:txBody>
                  <a:tcPr marT="45725" marB="45725" marR="91450" marL="91450"/>
                </a:tc>
                <a:tc>
                  <a:txBody>
                    <a:bodyPr/>
                    <a:lstStyle/>
                    <a:p>
                      <a:pPr indent="0" lvl="0" marL="0" marR="0" rtl="0" algn="l">
                        <a:spcBef>
                          <a:spcPts val="0"/>
                        </a:spcBef>
                        <a:spcAft>
                          <a:spcPts val="0"/>
                        </a:spcAft>
                        <a:buNone/>
                      </a:pPr>
                      <a:r>
                        <a:rPr lang="fr-FR" sz="1200"/>
                        <a:t>30.000 F</a:t>
                      </a:r>
                      <a:endParaRPr/>
                    </a:p>
                  </a:txBody>
                  <a:tcPr marT="45725" marB="45725" marR="91450" marL="91450"/>
                </a:tc>
                <a:tc>
                  <a:txBody>
                    <a:bodyPr/>
                    <a:lstStyle/>
                    <a:p>
                      <a:pPr indent="0" lvl="0" marL="0" marR="0" rtl="0" algn="l">
                        <a:spcBef>
                          <a:spcPts val="0"/>
                        </a:spcBef>
                        <a:spcAft>
                          <a:spcPts val="0"/>
                        </a:spcAft>
                        <a:buNone/>
                      </a:pPr>
                      <a:r>
                        <a:rPr lang="fr-FR" sz="1200"/>
                        <a:t>mensuel</a:t>
                      </a:r>
                      <a:endParaRPr/>
                    </a:p>
                  </a:txBody>
                  <a:tcPr marT="45725" marB="45725" marR="91450" marL="91450"/>
                </a:tc>
              </a:tr>
              <a:tr h="274975">
                <a:tc>
                  <a:txBody>
                    <a:bodyPr/>
                    <a:lstStyle/>
                    <a:p>
                      <a:pPr indent="0" lvl="0" marL="0" marR="0" rtl="0" algn="l">
                        <a:spcBef>
                          <a:spcPts val="0"/>
                        </a:spcBef>
                        <a:spcAft>
                          <a:spcPts val="0"/>
                        </a:spcAft>
                        <a:buNone/>
                      </a:pPr>
                      <a:r>
                        <a:rPr lang="fr-FR" sz="1200"/>
                        <a:t>Abonnement niveau 2</a:t>
                      </a:r>
                      <a:endParaRPr/>
                    </a:p>
                  </a:txBody>
                  <a:tcPr marT="45725" marB="45725" marR="91450" marL="91450"/>
                </a:tc>
                <a:tc>
                  <a:txBody>
                    <a:bodyPr/>
                    <a:lstStyle/>
                    <a:p>
                      <a:pPr indent="0" lvl="0" marL="0" marR="0" rtl="0" algn="l">
                        <a:spcBef>
                          <a:spcPts val="0"/>
                        </a:spcBef>
                        <a:spcAft>
                          <a:spcPts val="0"/>
                        </a:spcAft>
                        <a:buNone/>
                      </a:pPr>
                      <a:r>
                        <a:rPr lang="fr-FR" sz="1200"/>
                        <a:t>50.000 F</a:t>
                      </a:r>
                      <a:endParaRPr/>
                    </a:p>
                  </a:txBody>
                  <a:tcPr marT="45725" marB="45725" marR="91450" marL="91450"/>
                </a:tc>
                <a:tc>
                  <a:txBody>
                    <a:bodyPr/>
                    <a:lstStyle/>
                    <a:p>
                      <a:pPr indent="0" lvl="0" marL="0" marR="0" rtl="0" algn="l">
                        <a:spcBef>
                          <a:spcPts val="0"/>
                        </a:spcBef>
                        <a:spcAft>
                          <a:spcPts val="0"/>
                        </a:spcAft>
                        <a:buNone/>
                      </a:pPr>
                      <a:r>
                        <a:rPr lang="fr-FR" sz="1200"/>
                        <a:t>mensuel</a:t>
                      </a:r>
                      <a:endParaRPr/>
                    </a:p>
                  </a:txBody>
                  <a:tcPr marT="45725" marB="45725" marR="91450" marL="91450"/>
                </a:tc>
              </a:tr>
              <a:tr h="274975">
                <a:tc>
                  <a:txBody>
                    <a:bodyPr/>
                    <a:lstStyle/>
                    <a:p>
                      <a:pPr indent="0" lvl="0" marL="0" marR="0" rtl="0" algn="l">
                        <a:spcBef>
                          <a:spcPts val="0"/>
                        </a:spcBef>
                        <a:spcAft>
                          <a:spcPts val="0"/>
                        </a:spcAft>
                        <a:buNone/>
                      </a:pPr>
                      <a:r>
                        <a:rPr lang="fr-FR" sz="1200"/>
                        <a:t>Abonnement niveau 3</a:t>
                      </a:r>
                      <a:endParaRPr/>
                    </a:p>
                  </a:txBody>
                  <a:tcPr marT="45725" marB="45725" marR="91450" marL="91450"/>
                </a:tc>
                <a:tc>
                  <a:txBody>
                    <a:bodyPr/>
                    <a:lstStyle/>
                    <a:p>
                      <a:pPr indent="0" lvl="0" marL="0" marR="0" rtl="0" algn="l">
                        <a:spcBef>
                          <a:spcPts val="0"/>
                        </a:spcBef>
                        <a:spcAft>
                          <a:spcPts val="0"/>
                        </a:spcAft>
                        <a:buNone/>
                      </a:pPr>
                      <a:r>
                        <a:rPr lang="fr-FR" sz="1200"/>
                        <a:t>75.000</a:t>
                      </a:r>
                      <a:endParaRPr/>
                    </a:p>
                  </a:txBody>
                  <a:tcPr marT="45725" marB="45725" marR="91450" marL="91450"/>
                </a:tc>
                <a:tc>
                  <a:txBody>
                    <a:bodyPr/>
                    <a:lstStyle/>
                    <a:p>
                      <a:pPr indent="0" lvl="0" marL="0" marR="0" rtl="0" algn="l">
                        <a:spcBef>
                          <a:spcPts val="0"/>
                        </a:spcBef>
                        <a:spcAft>
                          <a:spcPts val="0"/>
                        </a:spcAft>
                        <a:buNone/>
                      </a:pPr>
                      <a:r>
                        <a:rPr lang="fr-FR" sz="1200"/>
                        <a:t>mensuel</a:t>
                      </a:r>
                      <a:endParaRPr/>
                    </a:p>
                  </a:txBody>
                  <a:tcPr marT="45725" marB="45725" marR="91450" marL="91450"/>
                </a:tc>
              </a:tr>
            </a:tbl>
          </a:graphicData>
        </a:graphic>
      </p:graphicFrame>
      <p:pic>
        <p:nvPicPr>
          <p:cNvPr id="248" name="Google Shape;248;p12"/>
          <p:cNvPicPr preferRelativeResize="0"/>
          <p:nvPr/>
        </p:nvPicPr>
        <p:blipFill rotWithShape="1">
          <a:blip r:embed="rId3">
            <a:alphaModFix/>
          </a:blip>
          <a:srcRect b="0" l="0" r="0" t="0"/>
          <a:stretch/>
        </p:blipFill>
        <p:spPr>
          <a:xfrm>
            <a:off x="8286712" y="6035525"/>
            <a:ext cx="857288" cy="8224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44705"/>
          </a:srgbClr>
        </a:solidFill>
      </p:bgPr>
    </p:bg>
    <p:spTree>
      <p:nvGrpSpPr>
        <p:cNvPr id="252" name="Shape 252"/>
        <p:cNvGrpSpPr/>
        <p:nvPr/>
      </p:nvGrpSpPr>
      <p:grpSpPr>
        <a:xfrm>
          <a:off x="0" y="0"/>
          <a:ext cx="0" cy="0"/>
          <a:chOff x="0" y="0"/>
          <a:chExt cx="0" cy="0"/>
        </a:xfrm>
      </p:grpSpPr>
      <p:sp>
        <p:nvSpPr>
          <p:cNvPr id="253" name="Google Shape;253;p13"/>
          <p:cNvSpPr/>
          <p:nvPr/>
        </p:nvSpPr>
        <p:spPr>
          <a:xfrm>
            <a:off x="0" y="6453336"/>
            <a:ext cx="8244408" cy="404664"/>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4" name="Google Shape;254;p13"/>
          <p:cNvSpPr/>
          <p:nvPr/>
        </p:nvSpPr>
        <p:spPr>
          <a:xfrm>
            <a:off x="8100392" y="260648"/>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5" name="Google Shape;255;p13"/>
          <p:cNvSpPr txBox="1"/>
          <p:nvPr/>
        </p:nvSpPr>
        <p:spPr>
          <a:xfrm>
            <a:off x="0" y="428604"/>
            <a:ext cx="7776864" cy="461665"/>
          </a:xfrm>
          <a:prstGeom prst="rect">
            <a:avLst/>
          </a:prstGeom>
          <a:solidFill>
            <a:srgbClr val="10253F">
              <a:alpha val="75686"/>
            </a:srgbClr>
          </a:solidFill>
          <a:ln>
            <a:noFill/>
          </a:ln>
          <a:effectLst>
            <a:outerShdw blurRad="76200" kx="-800400" rotWithShape="0" algn="bl" dir="2700000" dist="12700" sy="-23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fr-FR" sz="2400">
                <a:solidFill>
                  <a:srgbClr val="FFCC00"/>
                </a:solidFill>
                <a:latin typeface="Arial"/>
                <a:ea typeface="Arial"/>
                <a:cs typeface="Arial"/>
                <a:sym typeface="Arial"/>
              </a:rPr>
              <a:t>PRINCIPAUX RESULTATS OBTENUES A DATE</a:t>
            </a:r>
            <a:endParaRPr b="1" sz="2400">
              <a:solidFill>
                <a:srgbClr val="FFCC00"/>
              </a:solidFill>
              <a:latin typeface="Arial"/>
              <a:ea typeface="Arial"/>
              <a:cs typeface="Arial"/>
              <a:sym typeface="Arial"/>
            </a:endParaRPr>
          </a:p>
        </p:txBody>
      </p:sp>
      <p:sp>
        <p:nvSpPr>
          <p:cNvPr descr="data:image/png;base64,iVBORw0KGgoAAAANSUhEUgAAAfQAAAEsCAYAAAA1u0HIAAAAAXNSR0IArs4c6QAAIABJREFUeF7tnQe8FNX1x8+d7buv8HrjAQ9QVAQbRQRji9hjRyzRWIhd7JpoNDGa2BVLYi+xIVbESqxRBBGsgKiUB6/3uvvetrn/z8Ed/+O6ZXZ3dnd25uznk88n8mbOPed77szv9mFAPyJABIgAESACRCDnCbCcj4ACIAJEgAgQASJABIAEnSoBESACRIAIEAEdECBB10ESKQQiQASIABEgAiToVAeIABEgAkSACOiAAAm6DpJIIRABIkAEiAARIEGnOkAEiAARIAJEQAcESNB1kEQKgQgQASJABIgACTrVASJABIgAESACOiBAgq6DJFIIRIAIEAEiQARI0KkOEAEiQASIABHQAQESdB0kkUIgAkSACBABIkCCTnWACBABIkAEjE5gIgC8AAA7AsAWADgNAD5SAYoLAO4DgD+EbF0NAHcAQEAF278yQYKeDqpkkwgQASJABHKFAOrgJSGhHQCAcwDgOQDgKgQwDQBeBYAqAPgXAFwJAG4V7EY0EU/QTwaApxMs/BQAeCbBe+JdXgYAJwHAfwCgJ97FOfb3vwDADSGfHwxVrKEciyGauzMB4JPQH78GgBMA4PsMxSavu+8AAP53V6jsWH9L1r1U8pgOf5KNA++bAADPA8AuISOzAGBZ6P/H+lsqZdK9PxGwAcCxoedktcagoG+/Cb2LZ4TqCbr4JQB8DACLAOCzdPU+k2Ch9LlCsUVt+S0AKO1BK9EkEwBcDwD4blgMAGcDQFsScSi+ReuC7ghV7msBoD7spaw4SI1fmIoQaDw0IEFXliGlLx5l1lK/igQ9dYaJWhAAYPeQABwOAPJGVKK20nH9aAC4CwCOjmP8KQC4DAA60uFEgjaVPlfHAMBLCnvQiWhSXainj26fDgDfJeh/wpdrXdCVJiThwOmGjBDQqqBnJPgECtFaPSdBTyB5Kl2q5ZGPIgDA0cPjFcaKc8Y4tKyXkUZ52Fp7Vn+RkkQEPXzYUmFuU7pM0/BSiswYN5OgK8uz1uo5CbqyvKl5lZYF/QAAeAUA8gGgGwCuCU3J4PQnakg1APwZAM4LAcF56ENk0zRqcsq2La09qxkXdPmQMs6v4wKBU0OrCKeH5oqeAIBHZcM0JaF5+IOiZE+ap5fDvQ4A3gCAmwDg4NBczr9DawCCoYo3GQAuDM2V4BASzv28HJo/2RpWltwHaf7XDgDzAeBIALCEKiyuWHwfAMSw+5X6hg9CtDl0HIZDRmcAwN6yOSuch14OAMgN567Cy0ZX8N59AOBcAMAHsji0avPF0DCQNJ8sdzuV8iKlKpagR+LrBYCLAACHwDA/7wEA5vB1AMC/hf9wTg+HJ6UYcXUqrvlYAACzZes/lMyhl8rmjaO9kPCFdj8A/D7kyKWhYUj8z3hTJ8n4isN7OMyJc2/4i7TGQskLBuf7zgSAOQCwW2gV77uhZw7nPMPrTyqCji/4RJ4zjAvv2QEAzgKA/UI+4r9jPtG/hQDwZpQ6EOsFL7d7WOj5QUH6NPQM4LxmtAVKWD9PBIDjQs8R1glcR4DPD/oT6b7wZ/7WCPUT3zf3hKYQJd/ldSc8HinnOBwvrUfBf8M6jvdh/W8GgIdDQ8ZSrzjRnMfiiAvG7gxd8HjoHRoe/0gAeDb0nsJLo62lSoar5BuuGMd3Lz5/+G7B5xHf4R8AwCMAsD5sIVu8ZyORuqpUkyRfk+EvsTkKAHAxHcaH9W4lALwV0qmYUxmZ6KHLK+stoYcVX7bhP/miAaXw5Al7GwBwaAgFUPrhCwIbCubQysV/hCCFl40CeTEA4ItfWtko9+FbAED7uPoRIYf/UJSxwstFR6lv0YQAfca5qJtjPWkAgDHh/+QPGFZ89An/F+mHLyYUzi9kf0ylvGguKhV05Is9ANwqgkIe/ou0UAVjxBem1CuQ34Mi8JVMCJUI+mDIHnLBH+YFG4fyla4oVPhC3w4Afgy97L+RXR+tYZasr2oIOi5ewkaRtMBNzglfFsgQG6Xy4dFkBT2Z5wzfQSicD0R5tiR/E52bjecL2sVtStjAly9UQn+wI3G3rAEdXh8jPT94jfyZR4HBRpzU+Auvn/I51UQFHQVMarBLdv8OAH8DAOy8JJPzWK8ZbFBifvCHdQbfS9hwTmRIPRWuWC4+cziUH0k78O/YUDs/1CiXntlYgh6vfoRrglJNQl+S4Y/b5bCxJNev8JxgxxI7L9iZi/jLtKDHqjT4N0mAlcKLtQofX+JYEbGVPxcAHorzwsAFC3id9IKO50P4i/GPoZa79O9KfYsm6PJhLuyJozi3AACKwxWhxTPSA4YvDWwQ4Q9XVmLPEV/UsX74UsD7mkIXJVterDKUCnq8eoG5wfm7tQnGKNlVIug4YvE7GUdswCGfTplz8hcb5uQCWUMqWh6V5iOSr6kKOr4EUQhjvSSwXKy7KEDSizBZQU/mOZPv/8U8YYMKG0vWUC8PRyikRjQ2urF3q2Q7kRJfMHZszOAQstQYxzqLu3QiNSzl9RQbjeELnRLZFSQX4EQFPfx5wQYx7nPGBnqyOY/1DMq3XknX4XsVO0vIChcsRxollNtMhSv2dnFUIt6CPPQJR1RWhQqOJehK6odcE+LpgTQikQx/+V51fMejaONoMzbOpgDAvbJnGBuh+B6KuNsrEUGP99LFv0caEgyvrLi/D8UJh7j3D71IpIcH9+lh629YQULwkvAHCEUNXwjy4XP5lgS8B19wWD4KGbaK8IUhtfrkD1mkBGILGHvi2JvDSo6teOlliUOYOJWACVHqG14XTQjCpyrkWwFxeBhfRChwOCyND7QvVK78BYn/hD18FPe+0DAVVg6ptyY1oML9CB8ui1WeWoKOLX/s4WJvEl8OOMyHPWTphw8gbqXCn7R6VGK/NPRSxhdaXqhBg9tFpJ9SQce5QOS8b6gnIp8HDD8gQs4uVh5T8TUVQZdvmUH/sHWPvVHsXRaGFi3hyAf+wutuMoKe7HMWPkyNz6D0w/hx9AmfN2xg4aiLkj284b7gOwd3ymwGgMpQT3ZeqBB5YzE8x8gMF3fhlBr2iHEqDxsU0vsqvDEQ/j7CevmnkN87hzoVUp3FFzY2GKUXc7w5dHnjGF3HBgU2xPDZlxo4qeQ81nOMIw34LOK7OdIPp/2wB49TY/0RLkiVK04XYYMTfyjamEtcle4PzdXjO03KifwdHk3Qk62rWH6sRkKy/OW5j7RWDd99h4ZGB3H4HUeUIjZqMy3o4T0tbIWj4ODLG3/hDYJ4cyDhDxAK83/DKtSBAIAPlvQQ4PAePtjST94z/TCUMJyTChd03KeIL0R5hcXycAhWmuvA/14RMqzEN7xUiaBjGVeF/I7XO5H3InEYGx8GeWtO/nBg4waHqVBM5X4kUl6sF0EiPfTwHi8+oDgnt1eoAHkjQ96TxgYUzjlhRZd+BaFWLTaw8KdU0MMfSPmwu7yhFGlPfbQ8puJrKoIub5wgA9zbjPO30i/8pSZ/dpIR9GSfM/lzgqNGWM9x/3W8Hl+seif3Jfydg/ehuGKDD4Ua5+YbQuXtAQBLQoeA4DOBvT3p3YH34fsS/cXnBn/htuWx4P3Yo8QGt/STz0WH18lEBR2n//B9Kf+lkvNYPPFvKMrYAMQ1RJGmHfEaHPZGYceOjnyuNxWu4etW5IKNZeIzix007HTg++5zWaMvmn4kW1exvFialCx/ee7xfYaNQNzTn8iUxrb8ZVrQw1ul6EOsxUSJCHq0g0vkAicXMKkCy4UDH0JJlMMFXckDJBcdue+xDlWJFn+k4Tt8OWDLFF9EGyMc4ICVGys8Vgj8/TPEF4dupJ/84cIXJ7b+NkQY7cDr45UX7yWQiKDjQ4n+Sr9w/nK28hcjNj6wt4wjEPKfPO9KBR3vR59xAQq+SOTD7vKGEPbSsOcmXzMRLY+p+JqKoMea78c4wxvTcv7JCHqyz5mct5Q/7H1i4yN89ClefZP+LvclWv2IZAsbgE+G/oCjFniYVfgipPCXtnzkSP7Myp8tqaxY77NEBT3SPvVUcq6ErbTIEEc3pIWrke7DRhBOR+HUCf5S4RrOGxfFvabE2Rjim2xdxWJj5TBZ/tgYQW3CESDphyMRGCeOemAjRdGBaokIerLb1uKt/lVL0KP5F2t+KlK9wJXh/4vQQ4+0ajOW6MRrjEhlR4s/3rwRJhzXBeDqVumlEy4A8eo9DtfhymdcHZpMefHsJyLo4XxjsY1Xp+I9eLFygwsrcW4Qe1fSancc6pWfxxze28XylIy0RDsJMJo/qQh6+BBtvFzhdBL+D0eAkhH0ZJ8zjBGnhFAAIv2w14cvO+z14Vytkp+S+hHJjpL7Unnm1RL0aB2EVHKuhKv8GlxUNi40bYrPA450yn/y6YhUuMZr6MTyOxrvZOtqvPdKKvzjzemjsON0L54vH3X0igT919VBEpZYD650VyoPdzxBx7/jMBfOk+EwV7RFOrgaE6/BRkiigo5lyFv6iZYX7yWQi4IuP9cZ48MFhtjjkD7cgFuesOeGDSr5L9cFXd7YyISgyxtwOEeLPT4cWZoUQ9jDVzFHq39KBIQEPfKap3jPdLS/4xQONgiltQnyEQol+Yj2LtWCoEcbeQ3vRCYq6PJnDt87uKUU1wfEWvyH2xVxEWfEtSRGEHT5kCcurEBx9CioteEVLHxIGE2EDwcpTbwSIZBfg8OjuwLAEQCA+2kx8fKfNP+Mi0TkaxLkvS4FIf98idLy4i1QSpegy4fMIk3jYCDJDrnjvfJpCRyyxcYSDrPjL9I0Bv57tJdWKr7GW2OC5aII4sIx/MlfMPIY5CMxSupBMoKe7HMm9wd7fduH9lbjIiAcLZP/whfvRYtFCfNI9yoZGg5f2yEfAo43KpfuHnoqOY/GUj6MHO/AmPBrpenLVLjGmuKIV5ej8U6lrsbKoRr8UZMrQiMfuDZIOkNEijXS2oyfOeSSoEea04r3AGGg8RZARKsU4YKO8xnY+myX3SBfUCeff8dLlPgWSwii+SWdzISLeqTWsPxFHm9RXLyHIPzv8cqLZS9dgi7PKS4iweEqFF3pl+yiOOn+8G0kuBASRS7WwxRN0FP1VW43fA1I+OpheT2It0AnVt6SEfRkn7NYfuD0BzbApR0LSj/wE848fNFktF0b8vn8VBfFRZoCTETQpak/iY+SUxdTyXm0PITP78b6YhjuCsFFhviTNyJT4Rq+KC7S+pVoq8CTXRQXq07KbYZrUjr4Y6M+fHdF1A+gaV3Q5Q8mLrDAoU6cz8SWPG5tUyKasbawYGXBFwbuHcSKiKvcpS0BkbatYWW+EQBaQ71k7K1JW97CV5Qr8S2aoGNs2ErD7VPYU8GFcNI+c6myye3Le6nh29ZuD829oPAhCxyuwS04eA8OH0vHNyZbXjYEPTyn8m1r4Vuy0L9EFsVJ8cgXwUn/FquHGE3QU/VV3ptAkcG5Zlz97wzVXTyTQFp1LI8z0hYaaQsWxoMvX5yqwYVnyO8H2SLLZAQ92ecMRRt3MuDIE64ax7UK8p0cciGLtNAsUv0L9wXrOnLExZ/ICqdR5NsapRdk+JnlqWxbS1TQw8UAd9TgFk6cjsDVzsgo3pcLU8l5rA4EbgXGNQzSD7f6Yp6k/efYsMTDeHCkCOsO/uTvw1S5yp9F+cE2uCg1fPuwfCFrtHdwsnUV44qlSThCKn1dDa+V159Yz5w0IooMa0M7PeSL4MK1SL4Q8xd5S0TQY7245X8Lr8jx5k9i/X3P0MsmfJuENPytRDQxRlwFjQvI4v3km/bjHSQgt4WVLNbBMrEWFEaKH4+YlX8MAVf94gsJVzviinXc24yn7uG2GvzJD9zAxg4OtUc7JU7ut7RwBcUh2fKyIejh24fi5TUZQQ8XNSxDvo0tvMxo9ThVX+WjQInGiUOgeEwpnrcQ6xd+IEcygp7Mc4ZTX/L9zegHige+lPFcBXzxYiME6zf+wvd9x4op3iIj6d7wkTfsGeNKdyUHy+A+cmklN9qL9z6KtxgTR2CwYSP/SY31nRQIOt6XbM5jscTGPr4fcHpByQ/fh/LDrvCeVLjGW7Ar90nJtGcydVUS2HialAx/5Iq5l3QO3984V45l4rooXLiMnUd8HvAcCYwx4gJRrQt6eWgVN+7llf+kuWHssUvfa48lmggFXwx/jVEbw7dahAt6rGNrIx1NGu/hllyJJgTxjjqU7o+0SALPbce5dGlIPlLY4UdpplJeNKzpGnLH8mLlFF8ouB8Wh6pwkVUygo49I1x9LR0FG2m/uzzuWA3TVHyNdWwsrgDHhiqKQKQ48flGBtjTiyZQKKLYY8UeVaonxSXznOHLGoU60hGpcr6RjmmNJS7xjvbEeyMd4ar0iFKc2pJOLpT8iPfMx/o79q7xHSWth5BsSsO6uLYgXg8d70k25/GEWunnU7FO4ugCNiTlq7FT4Yq+xXs/RTrGOBbvZOoq+hFPk/CaRJ85JXUV7coXQEfMl9YFHZ0eE+pt4tYI6QMjeOYtCjm2wpUIOtqRPjyCwzf4IXusoLE+1BBp1SXuT8aeOB6ziENkOFyJczqRthLEe7jjCbokWvhRFjwMB88HloazlHycBQUJP3SBH3aRFlZIH7tAfniIR/gHT7CSJ1tepAqWTkGXcoqnDeIJVlgW5hNfgHhyFE5b4MlyeCpeMoKO9uWHwkQ6pEepoKfiq1QP8Jx7rHfSB42w54aLPPGlGS1Oyb9Rob3AuJJcWlCJByChDTwwKfzDRMn00KWyEn3O8D58oWFc2BPB+if5mM6Ps+BHorCREOlkM/QJn3985+CKY6xbUgMAG8LRPuoS75mP93dsvOFoIh79iTnA5xz9vC308Rolgp5szuMJOv4d3ym/CU194nMlzxMOL2N9Qn/l64zC7SbDVbIR7eMseFIdjqrgdKy8ERGPdzJ1NZ4mSWd+JPrMoRajJuEzgNO4afk4i5Ik6/UaJdvW9Bo7xUUEiAARIAI5RiBeDz3HwlHVXRJ0VXGSMSJABIgAEUgnARL06HRJ0NNZ88g2ESACRIAIqEqABJ0EXdUKRcaIABEgAkQgOwRI0EnQs1PzqFQiQASIABFQlQAJuqo4yRgRIAJEgAgQgewQIEHPDncqlQgQASJABIiAqgRI0FXFScaIABEgAkSACGSHAAl6drhTqUSACBABIkAEVCVAgq4qTjJGBIgAESACRCA7BEjQs8OdSiUCRIAIEAEioCoBEnRVcZIxIkAEiAARIALZIUCCnh3uVCoRIAJEgAgQAVUJkKCripOMEQEiQASIABHIDgES9Oxwp1KJABEgAkSACKhKgARdVZxkjAgQASJABIhAdgiQoGeHO5VKBIgAESACREBVAiToquIkY0SACBABIkAEskOABD073KlUIkAEiAARIAKqEiBBVxUnGSMCRIAIEAEikB0CJOjZ4U6lEgEiQASIABFQlQAJuqo4yRgRIAJEgAgQgewQIEHPDncqlQgQASJABIiAqgRI0FXFScaIABEgAkSACGSHAAl6drhTqUSACBABIkAEVCVAgq4qTjJGBIgAESACRCA7BEjQs8OdSiUCRIAIEAEioCoBEnRVcZIxIkAEiAARIALZIUCCnh3uVCoRIAJEgAgQAVUJkKCripOMEQEiQASIABHIDgES9Oxwp1KJABEgAkSACKhKgARdVZxkjAgQASJABIhAdgiQoGeHO5VKBIgAESACREBVAiToquIkY0SACBABIkAEskOABD073KlUIkAEiAARIAKqEiBBVxWnMY1xzo/vGQqeajGzaU6zUCxyDsN+3hEEvqzQZvoPY2yJMclQ1OkgwDk/sjsYONUMbC+nIJTiS8zDxS6fyD8rMZuxvr2UjnLJJhHQOgESdK1nSMP+cc736R0W7+/wBEYu/La3cEWDB9rdgW0eV+dbYK9RTjhx0oj+PCtbX+wwn8sY+0LD4ZBrGifAOZ/W6ff/q1cMbvdwe3PB+/290ODz/lTfrDbYL78Q/lhR1VdmsmwpNlvOY4wt03hI5B4RUJUACbqqOI1jjHN+IgA8+9cP2uCNHwZiBn7CzoVw0Z6lw1YTO5Yx9qZxKFGkahHgnP8uwPkL1zRutj7Z2RbT7Ikl5XDHqHGiADCXMfaCWj4kaMcBAHcBwMcA8EyMe5Vel2DxdLkRCZCgGzHrKcbMOd8PAN4789VG9k3bsCJrs0a74JYDK4esJjaDMfZ12E0loZfeQWH/jtedAADfxyhkAgCcCQDXA8CQImcSuwhfuH8DgEfj+KHEKsZ5HwD8NUFb8hh3B4D9AeDvUQqM5W+qrBLxQwkPRddwzqf4OV/2+03rrR/29yq6Z0ZeAby03UQU9X0YY59EuCm8zj0IAJekUIdmhuUl/L/RBSzzJgC4BgC6Qj5Fuk5RjHQREQgnQIJOdSJhAt1D/vV3fdo14a0fY/fMww2fOGkEnL5b0bJip3lWBEEPf9Ep9StVkVJajhrXqSHoqTRaUmWVFUHv8PlW3tHWOPXxjtaEcoA99WurRq0ptVonRWlAYqNIGpY/GQD2TlHU4/kXSdDj3UN/JwKKCZCgK0ZFFyIBzvnJ69q9/zrtlYaCZIi8dtLogap8yxzG2Nuy++O96FBIsPdUCABzAUDquXfKevbvhHrpp4euKwIAfEnvAABSD03eC8Oe0ZEAgHGcDQB4P17vCfXI0b0rAOAAADg41EPfGhpGxevxd4psOBXtRSpHjkku6GgLe/5SObHsYXnjQ/FJPfT3w3qEEkMUqfmyEQW5X5HsSD19eU9R3nuVj5JEE/Ro1ydTRX5xD+f8iE2+4af3WvtlUvXt/R0n9+1kd/2RMbZIZhjjwFGSC2Q95fDGlpybVDekXvVfAOAGWZ3Bf4/HT153ItVfJaNRKfMkA/omQIKu7/yqHl3XUODdu5Z1HvD2hsR655IjJ08eAWfuUfyfApvptAQF/XkAOD/Uo5L3pkbJhtzx/98DABeFhrTxxS3/b7xvbGi4Wnph42gB9tKkv90eNvcpH8KeIrtfLgAYSrRyYgk6zrE2hfyR+4r3yAUHBaQm1KiRBP1fYcO3kqCg/9IUgRI74YIeHr9c/EplrCU/Yl0vCWDS9bA74Hv+1pbGOYn2zqUC55aUw3XVo98ssVgOkzkhzVvvGWVKJ1K9kXrvGPfvQ7k4JmQT58jl/OVz53J+eLk0EoUNx2jXpcwtaeB0Y04TIEHP6fRl3nm3P9h7xNP1hf1eManCxxZZ4eEjR24utJtQWKVftDl0qUeNQi0XOHlPMVzQ5dfJBRzLko8EYM9dejHjMLa8h4sC+lRI6MMFHXvt4fP6scqRv5zDe+j4Qo9WjtTwQL+j9YzRT+ypY4NE+v+4k0ASdHkDJJYd/JskSNiTDe+9SrZxRERaryAJeqzrU15l3hPwNx78/bc19V5lazXCK2W5xQKf7rRbZ77JXBahwmLenpb9e3jjTmrsyPM2BwA2RVjopoTfepmgY+MoGueUuSX1cNJNOU+ABD3nU5i5ADjnxSKHjukPbRCSLdUiMPjg9LFuu0XICxP0WHPo4XO/sQRdvkAu/IWNRUpDm/hClS8uizZkHb7ITG5TanBgT00uDPJy5Av6Ig25S4vtwhsOaENaHR1N0CURkffWpSkDtIuCrsROuKDjaMguYTnG6YVVUQQ92vWxVncrqkI+URyu/WqFTdHFUS5q2W2GyAAKGGPuGHbkvfJwbvLcoKBLjSi5ObmgR+OB00xSPcf6lzZuqfCie3OXAAl67uYu457nqKDLBS38BRythy6fg462aly+3UiyG0/AEhF0JT10qRHyFgBMDg3dR5siQB9jLWqTC1K0XQOR7sceetp2Gagh6M277skFxvJlgh5tZbk0EjFGNrWC3BLtoUfjIR8hkk9fpLLQMePvASpQuwRI0LWbG016NuQP9h6WniH3dPTQw+dC5fOZ0mK5SHPo8m1qsQRSPhQdPncfPpwaLgzSorhIPXS8Vm4v0hy6NBwsLdCS4pD7G88O3istBJTm8yOtIZCmBiINuce6PuWh495goOGg9d+MVHnIXZriwekO+SiIxDycm3zNRvgcunxNBo74xOIhH3IPn0OXGojSFIwmn39yStsESNC1nR/NeZfGRXH4Yg3fh47xo1DJhQR7M/KeolP2Usa96MeG7UmXr1aWryTGf8ceOvbGsFxp+BzLjCbo4avcr5PtB49WjjyHSnvoOEyfyOp0SZhxvj58RCGaHeQoNQaQCw7bV4TiCV/TIK3mV7LKHeOVr/5PqQ7jorjbWhrnPJbgljWp0CiL4qTGlbzOha8yV2uVu5xH+GI8+S4NVbmlBJ1uzlkCJOg5m7rsOP7TtrXhf532SmNS24heO2nMQFW+OXzbWjaCoQM9skE9wTK3bVvzDj+91zpVt60l6AVdTgRygwAJem7kSVNepuFgmWzER4KeDepJlNnh9628o6Vx6uOdiR0sg73zv0Q+WCYJL+gWIqB9AiTo2s+R5jxMw9GvmouRHNIOgWSPfn15u4m4uj3a0a/aCZA8IQIqESBBVwmk0czQx1mMlvHsxpuDH2fJLjAq3ZAESNANmXZ1glb6+dR8q/BdkcOEn7Okz6eqg96QVpR8PnVeeVVfuZk+n2rICkJBAwk6VYKUCXDOj+8ZCp5qMbNpTrNQzAH4kE/sDAJfVmgz/YcxtiTlQsgAEQgR4Jwf2R0MnGoGtpdTEErxJeYRxS4f55+VmM1Y314iWETAiARI0I2YdYqZCBABIkAEdEeABF13KaWAiAARIAJEwIgESNCNmHWKmQgQASJABHRHgARddymlgIgAESACRMCIBEjQjZh1ipkIEAEiQAR0R4AEXXcppYCIABEgAkTAiARI0I2YdYqZCBABIkAEdEeABF13KaWA9EyAc45fh8P/1QJAjUcMjnaLwTEMWJmJQaGFCS4TMIeJMZsJwCIwJjAAAZlwAJFzCIqc+0UOwyKAGzj0cy72ABc6zCbWbDFBIwA0AUADANQzxur1zJNiIwIqR2m3AAAgAElEQVR6IkCCrqdsUiy6IcA53wkAJgPAzn3BwDQGbIc8k6m6PxjwNPu8vq0+r1A/POxs9vtsHQE/dAf80BsMQn8wAG4xCEOiCF5RBD/ncFlVLewnlsC5rzeBWWBgNTGwmxk4LQLkWQUosJlghN0ExQ4TlLss/tpC0+DIQkug3GWxuSzM5QvAVkGAtVYTw0+MrgGAbxhj63QDmwIhAjohQIKuk0RSGLlLgHOO3yHfyyuKs4ZEcd88k2mnnmDAu8bjDn7hGSxYP+Qx/+gdgk3DQ+DjPOFALw8J+jlLsOOd2M9iYjCq0AJjRlhh+1Kre2KZfWh8sc1aaBds3oD4jctq+gAAVgDAp4yxtsSs09VEgAioSYAEXU2aZIsIKCDAOXcBwAFeEA8aCvJD7QKrXu0e9H0y0Jf3hXsAvvK4oS8YUGBJ2SWpCHq0EvJtAuxUZoddq+yDe4109m9faisKirDVZmZvAwCK/LuMMbcyD+kqIkAE1CBAgq4GRbJBBOIQ4JyPA4DDegKBuUVm84wv3YPdb/R1Fy8b6IMvPYNp5ZcOQY/k8MRyO8wc5ercd4zTu12JrWbQzz/Js7AXAOANxtjGtAZJxokAEaCPs1AdIALpIhAS8WN6Av7TrYJp9Lt9Pd7FvZ1F7/f3wrAopqvYX9nNlKDLC7aZGexV64KDx+e17TXK5eIcNjgs7DkAeInEPWOpp4IMRoB66AZLOIWbXgKccycAnNQbCJxtE9jEN3p7hl7obi/+aKAvvQXHsJ4NQQ93Z3qNUzx2Yv6WWaPzSvEzumYGzwDAszQsn7VqQQXrkAAJug6TSiFlngDnfGZ7IDC/2GQ6+pOBvr6nutpK3ujtzrwjEUrUgqDL3Zo9Pr977qTCnolltlECY08CwJOMsU80AYucIAI5TIAEPYeTR65nnwDn/LROv/8qH/Daxzta857vbod2vz/7jsk80JqgS66VOE0wZ+KI5qN3LLA6LcIWm5ndxxh7QlPwyBkikEMESNBzKFnkqjYIcM7zAeB8jyhetnbIDfe3NZe+3aeN3ngkQloVdLmv+9e5PGfsUdw+rshqNwtsAQDczxgb0EbGyQsikBsESNBzI0/kpQYIcM5LAeDiAOeXLe3v7lvQ2lzxdZpXqKsRdi4IuhTnjmU2OG9a6YapNfYaE2N3AsACxliHGhzIBhHQOwESdL1nmOJLmQDnvBAArggCXLm4u6P79tbGik3e4ZTtZspALgm6xKS20ALnTyuu368uv0ZgcCsA3M4Y680UMyqHCOQiARL0XMwa+ZwxApzzq/2c/+WNnq6Bf7Y2VGzJISGXIOWioEu+1xRY4Nypxa37j80rtAjsBsbYzRlLPhVEBHKMAAl6jiWM3M0MAVzs5uHiP1cO9sNfm7ZUrR/yZKbgNJSSy4Iu4RhXbIX5e5a27lpl5w6z8GdaPJeGikImc54ACXrOp5ACUJMAbj/rDgQWtPt9o/7SVF/2cRb3j6sVlx4EXWIxtcYBV80qa67Is2y2m9lVjLFlanEiO0Qg1wmQoOd6Bsl/VQjg+epdQf+9NibM/VvTFsdTnfr5zoieBF1K9pyJhT0XzSg120zsMQC4hg6oUeUxICM5ToAEPccTSO6nToBzPtctivct7um0Xt9Unz8QDKZuVEMW9CjoiNdlFeCa35Q3/GaMy2YzsfmMsYUawk6uEIGMEyBBzzhyKlArBHAbWl8w+OCAGNz3si0bsno8azqZ6FXQJWbTRzrhL/uWd7ospo/yrOwcxlhnOnmSbSKgVQIk6FrNDPmVVgKc8zkeMfjQs10dcG3jZtyWptuf3gVdStzlM8t6j96xgFtN20R9kW4TSoERgSgESNCpahiOQLvP96TI4MiL6n8szOZHUzIF3iiCjjyxt37DfhXdxU4TfvjlwkwxpnKIgBYIkKBrIQvkQ0YIcM6n9Ab9z33Q31c+f8uGAh/nGSk324UYSdCRtcXE4KYDKpunj3T2Oi3sNMbYqmzngMonApkgQIKeCcpURtYJcM7nAcBDl2/dBE936WcFuxKwRhN0iclxEws8V84qdzKAeYyxR5SwomuIQC4TIEHP5eyR74oI9AZ8D/UHxePO2vxDUS6cva4oqAQuMqqgIyI8G/7W2VVdBTbzCy4rOzcBbHQpEcg5AiToOZcyclgpAc55RYfft+RLj3v8WZu/LzLKEHs4HyMLOrKwmhjcMruye8cy28YSh/lwxli70jpE1xGBXCJAgp5L2SJfFRPgnE/rCwaXPNbRUnJLS4NJ8Y06vNDogi6l9OwpxTB35xFteTbhd4yxlTpMNYVkcAIk6AavAHoMn3N+dBBg0WVbN5oXdlFnjAT9/2v5ERMK4JrflAVMApvDGHtFj/WfYjIuARJ04+Zel5Fzzs8eFsW7T9u03m6ELWlKkkiC/ktKuLXt9oOqvHbzttPlHlTCkK4hArlAgAQ9F7JEPioigJ867Qz4r5qzYd2IdTn8dTRFwSZwEQn6r2FtX2KDBYdWD5Y6TTfRJ1kTqEx0qaYJkKBrOj3knFICnPMbN3qHzj9+w7oRzT6f0tsMcR0JeuQ0V+aZ4Z5DqwfriqwLGGPXGqIyUJC6JkCCruv0GiM4zvntX3oGz5274TtnXzBgjKATiJIEPTqsApsACw6tGdq53HY/Y+yKBLDSpURAcwRI0DWXEnIoEQKc8zuXDfTNP3nTemFYFBO51TDXkqDHTrXdzODuQ6qDe1Q77mGMXWqYikGB6o4ACbruUmqcgLBn/ulg//y5G9aZjbrHXEm2SdDjU8LjYu87rNq/e5UDh9+ppx4fGV2hQQIk6BpMCrkUnwDOmX/hGbz0mB/XOqhnHpsXCXr8+oRXYE/94d+NHNihzIY9dZpTV4aNrtIQARJ0DSWDXFFGAFez/zA8dM0RP6zJoznz+MxI0OMzkq7AOfUnjq7tri203Ear35Vzoyu1QYAEXRt5IC8UEsB95q1+3+2H/vBtHq1mVwaNBF0ZJ+kqXP3+1DG13SMcpj/TPvXE2NHV2SVAgp5d/lR6AgTwBLghUXzusB++tam1zzxQvxX6rr4WAj9s2OaJdcZ0KPzHX0EoLAT/V99A9xnnbPt3x7FHQf7l84HZbD97LPb1weB9D0LeBWdvux5/+G99f/4r+JZ/Bubtx0PhzTeCecyoBKJU/1IS9MSZ4j71x48eOWQ1sZPpRLnE+dEd2SFAgp4d7lRqggTwbPYg8GUnbfjOrOYJcCjavs9Xg2ve6b/wCIXe/eAjkH/1ZdvEGv/bt+xTcJ489xfCjf8hNQC41wsDty8Ax2EHg2XXyYD/7fnPs+CYc8zPgp9g2KpcToKeHEY8Ue6eQ6v9AoNZdPZ7cgzprswSIEHPLG8qLQkC+NW0ATH41V8a6yvVPpt9+M13tnlkP/SgX3gWLvTy3rjY07etV593zjzwLlv+cw89Uo/d/fDjYJ26xzaBz9aPBD158nj2+6UzSlvzbMIu9JW25DnSnZkhQIKeGc5USgoEuvy+5U91tu/yz5atjhTMRLzV88xC8H66AnzLf/r4VvFjD2wT30iCPnDzHeA6+6yfh9DDBTyaoJtqqn/VYFA7jlj2SNBTo41faTt6p4LPS52WaalZoruJQHoJkKCnly9ZT5HAQDD4wPLB/uN+v/G7khRN/er28CFyvAAF3jpzr23XDi9eAq5zzto2b449efd/nvnFnHi4gKM99wOPgP3II7aJvjQ/7zr1ZBJ0tZOXYXt3HVLVvXuVY5HLajo3w0VTcURAMQESdMWo6MJME+Ccz2vw+W6Zue6LokwdHIND5FKPWr4oLv+yi7YJdPgCuFiL4nAhnZDnAts+e9OQe6Yrj8rlWU0MXpo7uqsyz3w1Y+wRlc2TOSKgCgESdFUwkhG1CXDOpwDA5wd9/y187RlU23xUe9HmvFHM5T12NBBpiF1uOLzHnrEgwgqiIXd1yO9YZoMnj6kFBjCVMbZKHatkhQioR4AEXT2WZElFAh0+36abWxvqnu5sU9HqL02hIMvnxeWr0nHhm3yVO/bWg80tvxg6jzTkLl/ljn8fWvQyOE896Rfb3dIWUBTDJOjqET9uYoHnwull9S6rMFE9q2SJCKhDgARdHY5kRUUCnYHAEx/2dR97/pYNeSqajWhKvg89fN84zpv3Xfu3bfflnTvvV1vbIvXQ5fbke9rTHUcs+yTo6tK/dXZV8351rpcZYxeqa5msEYHUCJCgp8aP7laZAOd8TlvA/9DUNasLMzVvrnIImjNHgq5uSvBDLq+fNKa72Gk6lzG2SF3rZI0IJE+ABD15dnSnygQ456UeMbjh9E3fF6p5eIzKbuacORJ09VOGh87ceXBVj9XEtmeMdapfAlkkAokTIEFPnBndkSYCvYHASy90dxxwbePmn85RpZ8qBEjQVcH4KyOXzyzrPWz7gvfybcJx6SmBrBKBxAiQoCfGi65OEwHO+dxGv+/+KWtWF6epCMOaJUFPX+pfP2VMZ4XLfCFjbGH6SiHLREAZARJ0ZZzoqjQS4Jy73KK45YxN60toqF190CTo6jOVLOLQ+x0HV7XbTGwsY8ydvpLIMhGIT4AEPT4juiLNBLp8vkff7u85/tKtG/PTXJQhzZOgpzft//htZcOB4/Jw1fvF6S2JrBOB2ARI0KmGZJUA53ymWwwu3XXNaudAMJhVX/RaOAl6ejPrsgrwzql1AzYTO4Qxtiy9pZF1IhCdAAk61Y6sEugJ+D+/sXnrlHQeIJPVALNQeKHJDMVmM+SbTGBnApxcWgG78UK489MOsAgMGvv94A9yaHMHsuCdPoucM7Gw58I9S9c5LMIsfUZIUeUCARL0XMiSTn3knP9h/ZDn1n3Xf12m0xDTGtYkpwt2drhgB7sTtnc4AnVWu1hltZo4gOgJih6/GPRwYB6n2eQ0iyboH/YPmBjLM5sEFwC35FtN9sYBn79tICj4gqLlf1vcYBYYvLi2L61+69X4iyeMah49wnoNY+wJvcZIcWmbAAm6tvOja+8Gg4HWP2z6vuLjARIQJYne3ZUHe+cVwsz8wuD0vHzoCQR7B8TAWjtnn9Ta7csBYCMAbGGMeZTY45zbAADPzC8aCsLs9gH/jg4z26XIYSpZ2zEsrGgYAo9fhOe+7VVizvDXTK1x4AK5FqfFVG14GAQgKwRI0LOCnQrlnF/9bn/vZads/K6UaEQnMDOvAI4pLus/uLDIxIEN9Ph9H492OJ+xAnzEGEuL0nLOi9rd4hntbv+scpd5L4sAhfW9fttDq7pgVfMQpSsGgXsOrW6dUetcwBi7mUARgUwTIEHPNHEqDzjnI3yi2DL7+2/t64cVdSYNRa3SYoUTisvg1LLKQTuwbhtjj+eZzc8zxr7LBgjO+U5Nff7LLWbhUG9ALHn9+37zkh8GoIPm4H+VjnHFVnjq2Nohi8Cq09XgykYdoDJzgwAJem7kSVdedvp9dy/t6znrkq0bXboKLMVgJjtdcHZZ1eAxxWXOJp/v1ZFW622MsRUpmlX19nVtwwf6RX7dzhX2ma9/389eWNsH6zu9qpaR68ZuPKCi9aDx+Y8yxq7N9VjI/9wiQIKeW/nKeW/xvPYg5y17ffeVeYt3OOfjUSMAFPI/VY9qnpFX4Apw8e48wXwXY0zTCws454Wrmobum1BmO+7TrW7701/3krCHKkNNgQVenjvaLzCoYYx1qFFHyAYRUEKABF0JJbpGNQJ9fv8dr/d1z6NDZABwaP1P1aMGjxpRwmyC8DfG2G2qgc6gofWdw3ePKrCc/d+Nbv7Aqi4HDcUD3HxgRf0BY/OfoV56BisiFQUk6FQJMkaAc57v57zjN999Zdts8N752eVVcE31qECvGHyk3GS5TOnK9IwlK8GCOOfOTk/wzkKbcOZ9K7vMz36TlvV6CXqVvctrCy3wwgmjhkyMVTDGBrLnCZVsJAIk6EbKdpZjdQf91/23v+/Sszf/YNivqeHw+s0jxw5UWK0/1lispzPGvslyWlQtnnM+uaHf/2ynJzDhzmWdZiPPr997WM2GPUc6cC6dVryrWsvIWDQCJOhUNzJGYCAY6D72x3VFX3sGM1amlgrCXvn1NWPEQb//8kKr9S4t+aa2L9+0Dd88scx65YLlXexZg+5j37HMBo8dNbLVYhKq1OZL9ohAJAIk6FQvMkLAx/kZKwf67j52wzrDfYDFJZjg3tHj3FNdBZvKLJY5jLH1GYGe5UI45zs29PneXNfhHXPT/zpgyC9m2aPMF//0cbX1E0psuD6CTo/LPH7DlUiCbriUZyfgZu/whj811o97u687Ow5kqVQcYn9ozPZuh2B6vtJqPTNLbmS12B+7vC/ih0v+/G6r02hD8PvXuTw37F/5nd0i4Il89CMCaSVAgp5WvGQcCeAX1Zr8vnf2WLPaUPvODy4shofqtgtYmXAeY+xhI9eGgeHgBTYzu/NP77ZaPqo31mfDl55a11nkMB3NGPvEyHWAYk8/ARL09DM2fAlN3uGXH+tsO/q+tibDsDixpBxuqa3zWplwJGPsHcMEHiNQzvnBviBffMsnHdbX1vcbBsm5U0uaz9i96E3G2DzDBE2BZoUACXpWsBunUM65Kwi8d7c1q83tfr8hAj+jrBK3pHW7BNNsxthqQwStMEjO+R79XvHDBz/vyltkkK+6lThN8OYpY/wCY0WMMWMNTyisF3SZOgRI0NXhSFaiEOCcz/ugv/fmEzd+V2wESCjm11aPbnUKwn5GWfyWaF5xsVzPsPjZI6u68o0i6o8dPXLjpHL7LUafekm0rtD1iREgQU+MF12dIIEOv++LKxs27fZmr/4Xw+Ew+19rRvcXmsx7ZutDKgmmJ2uX/yTqwdX3fdblMMLw++zx+d1/27/iW4vA9s0adCpY9wRI0HWf4uwFyDkfNySK39Z9/Zkje15kpmRcAPfvMeMDDsGEYk7D7Aqwd/X7Zzgdpv9d+16r2QgL5T6dN27AIrDdGGP43Xr6EQHVCZCgq46UDEoE3MHgNW/3dV18Xv0GXX/zHLemvbbdzqJdEA6lBXCJ1f9NvYHja/KE5858tdGk9y1tt86u2LxfXf4DjLFbE6NEVxMBZQRI0JVxoquSIPBhX2/rZFde+cKuNvZWbzesdOvvSGs8NGbpDpO9IwTTlaVW6z1JYDL8LZt7/VcLnF/3+5cbHB4dHz4zvcYp3nZQ1TdOq7Cb4ZNOANJCgAQ9LVjJKOd8vMcvfnXT/zpcx00q8NQWme1B4OyVnk72Vl83fDaoD3F/uG6Cb4Ld8eoEh/MEynryBBr7fU991+49AfepJ29F+3d+fOa4QbuZ7UrD7trPVS56SIKei1nLAZ8551e8+ePAn65/v61IcvfAcXlw/KRCT22x2S4C/CzuKwZzc08yns1+Xnn12kqrbeccSInmXWzu921YuKZvnJ6/1HbLgZVt+4/N+wdjjEZzNF8jc89BEvTcy1lOeOwLiCsve6dl6vIGT0R/DxibBydMHjFUW2yycQbsle6feu7Lc0Tccd787QmTRQFgZ1rRrk6VxJXvIudrT3u5kel1Pn2/Ohf8ZZ/yZQV28yx1qJEVIvD/BEjQqTaoToBzvl2nJ/jmIU9tHq/E+P51Ljhh0ojh2lKzlaG447B8bzd8qmFxf237nYcrLJYbx9gcNymJka5RRmBVs+cO4HDJOUuadPluspkZfHLmOISRR4fMKKsTdJVyArp8aJSHT1emgwDn/ISvWofunLe4qTpR+/vWueDESUXe2hKTRRAYe6WnY5u4L9OQuP+xvApOL61cM9bumJRofHR9fAIbu7w/LP6+fzu9Dr0/fWxty4RS27mMscXxadAVREA5ARJ05azoSoUEOOf3LVjeec7T3/SaFN4S8bJ9xrjgpMlFvpElJrN5m7j/NCz/yUBfKmZTurfSYoWVE3cPWBnbgzH2TUrG6OaIBAZ9vl0tgnnVUc9tMXW4A7qj9McpJd3z9ih6ijF2se6Co4CySoAEPav49Vm42xvccN4bzePWtg+rFuDeo11w4uTCwOhSi2ASQFjc0wUo7h9nWNxvrx0XmFlQ8MxYm+MPqgVHhn5FYH2H9/m17UNz/vlxh+7oTCy3wwOH1/zgsAoTdBccBZRVAiToWcWvv8I55zs19AXeOWZh/ch0RTdz1DZxD9aVWZhZJu7/S7O4bztAZvudPXYmlDHGIq/2S1fQBrPLOXcOB3jnvMWNDj0ukPv0rHHDFhMbwxhrM1hqKdw0EiBBTyNcI5rmnB+7qnn4sXOXNBZkIv5t4j6pUKwrt4BFYMLi3k7AOfeP0iDuT9RN6Dt4RPFNjLHbMhGb0csY8Aav/bJl6NJL3275eeujXpg8dtTItkkVdpxHf0UvMVEc2SdAgp79HOjKg96hwMNPfd171pNf9WQ8rhm1Tjhx0gg+vsLCfxL3rm3i/uFAb8q+YO/85e0mDuabzPkpGyMDigkM+cX+eYsb8/XWSz9narH7zN2L72eMXaUYBl1IBOIQIEGnKqIqgZ6hwMbL32kZ+3WrevPnyTg4feQ2cYftKy2iVRL3vm74oD85cb9z1DiYmZd/xxi78/Jk/KF7kiPQ1O+/bXWz55IbPmxPaYFlcqWn7y6sn/88sGJVgc08NX2lkGWjESBBN1rG0xgv57ymqd+/7KjntoxOYzEJm5420rFN3CdUWkWbif28oO59heKOK9tXT9ydmxgrYoxlb4l9wpHn/g2c88KgyHuOeHYL09OK93ybAEtPrfNaTII997NEEWiFAAm6VjKhAz8451Oa+gNLj3quXrNznlOqHXDS5BGwQ5VVtJuEn+fc34sh7vMrauD4krLXt7M7j9BBmnIuhA3d3reW/jhw8GNfZn4aJ52w3v59XX+J0zSDMbYuneWQbeMQIEE3Tq7THinn/JSPt7jvyZVFTHuExH2nn8X9pzn3d/t/KRyf7rRbYKzNvjdjbEXaIVIBvyLAOd+zeSDwwZHP1uuqN3vfYdWd00c6L2SMLaS0EwE1CJCgq0GRbGwjwDm/6eHVPVc8tKor576YtVuVA06ePAImVllFhxl77j+Ju0cMwr/rtmuusNhqKM3ZI9A+GGi+7v3WqlXNQ9lzQuWSz51W7D5jt+K7GWPXqmyazBmUAAm6QROfjrCH/OKKl9b1Tb97eWc6zGfM5q6VDjh5lxGwc5VVLLSahaFg8IZCi+X6jDlABf2KwNYe353LGz0X37asQzfvLPxA0Q37V7xuMws0lUN1XhUCunk4VKFBRlIi4PYGt56xuLF2Y7cvJTtauvndP4wNFNqEyfRFtexmBb/E1jMcXDX7yc3O7HqiXunjiq3wxFG1mx1WYax6VsmSkQmQoBs5+yrGzjnHbUWB6Q9tAJGraDiLpnYut8Mts6u6K/LMJVl0g4oOEegbDm6d/2Zz7RoVjxTOJlyLCb+8NjZoEgRzNv2gsvVDgARdP7nMaiSc85073IGPD326fkRWHVGx8NN3K4J96vJe37ncTkOiKnJN1hTn/M4HV3Wd88jqHkeyNrR23/unj+3Ptwq7MMbqteYb+ZN7BEjQcy9nmvSYc37Hj12+eSe9uFU3J6ndd1g1FDmE0yaUOv6jSegGc4pzfvjXrcPPnLU4M8cKZwLvwjm1HeOKbHMYYx9mojwqQ98ESND1nd+MRcc5P3fx+v47b/yoXTdbiz4+cxy3m+kwmYxVojgF4SEz/iDv3OuRjboZor79oMqefcbkzWeMPaUVzuRH7hIgQc/d3GnKc68/+Lenvum97oHPuzXlV7LO7FBqg9tmV/VVFVh0M4WQLAst3dfhDrRf8lZzmV7Odp+/Z5n/lF0Kr2OM3awlzuRLbhIgQc/NvGnO6yFf8MH7V3b/ceGa5M5K11pAv9uhAOZMHLFyhzLbdK35ZmR/fugc+nThmv4Zr63v1wUGPJL4wj1L77ea2AW6CIiCyCoBEvSs4tdP4d6AuOKJL3umP7xaHz30S2aUwh41jgU7lNov1k+Wcj+Sb9s893/T6j3vrhw/60DKxEHj8+GafcpfcVqEY3I/OxRBtgmQoGc7Azop3+0Tl125tGWvzxo9uohowSHVfK9Rzt8xxl7XRUA6CaK+z3tSY6//mYvfatFFRPjVtdtmV33itAp76yIgCiKrBEjQs4pfP4V7fMHv573WtP33nV5dBPXayWM8VXnmKXSgjLbSiQfMNPT5vzlm4RZdLIzbscwGDxxRs85lNU3UFmnyJhcJkKDnYtY06LMvKLYf/eyWsjZ3QIPeJe7SsrPGBa0mVsAY08eQQ+IINHkH59zpC/L+mY9s1MX30WsLLfDc8aMa7GZhlCaBk1M5RYAEPafSpV1nhwJi6wGPb6rwBXP/mLgCmwBvnDIm4LCYcu4jM9qtIep5NuwXfYc8vdky4BXVM5olSyVOEyw5aUy31SzQaYRZyoGeiiVB11M2sxgL55xPfXBDFj1Qr2jsNT185Eh3qdOcp55VsqQWgT5vsPsPLzcUNfT51TKZNTsuqwDvnlbnsZgEV9acoIJ1Q4AEXTepzG4gehJ03IN+84FVPSMLLcXZpUqlRyLQNhhovezt5go97EX/6Tz3cX6TwKyUbSKQKgES9FQJ0v3bCOhJ0HettMM1+1S01xVZKyi92iOwtc/fdMMHrdVftQ5rz7kEPWIM4LM/jhcFxnSxJiDB8OlylQmQoKsM1Kjm9CToe1Q74MqZpS3jSuzVRs2nluPe3O1tvPmTjprVzUNadlOxb5+fPR4YQ2mnHxFIjQBVotT40d0/9c6xHol6mUNHQb96VllTXbFtJCVYewQ2dg0337qss4oEXXu5IY+yS4AEPbv8dVO6yHlw+kMbBJ77i9wBh9yv26+yeVShpUY3CdJRIJt7fG03fdRWTkPuOkoqhaIKARJ0VTCSkaDIfbMe3Wjx62DbGi6Ku+Pg6raKPHMlZVZ7BBr7/N1X/7eliBbFaS835FF2CZCgZ5e/bkr3B0X3b5/c7HT7cn9vMG5be+KY2p5Cm4lWuWuwhpA4wm4AABxxSURBVHZ6AoPzFje6aNuaBpNDLmWVAAl6VvHrp3BfQOw64tn64i5PMOeDyrcJ8NYpY/x2i4m2Emkwm0P+oP+wp+vN/XSwjAazQy5lkwAJejbp66js4YC49cQXttbqodeEaaGjX7VZOenoV23mhbzSBgESdG3kIee9cPuCa89Z0rTTdx36+DjLy3NHB2oLLZPp4yzaqpr4cZaWwcCq3z1T79SWZ8l5Qx9nSY4b3RWZAAk61QxVCHh84sdXLG2ZpZfPp959SBWMGmE5aVSh7TlVAJERVQhwzg9f3uBZfNGbzYIqBrNshD6fmuUE6Kx4EnSdJTRb4Xj84ss3fdR+9DsbBrLlgqrlXjKjFHavcdy7Y6n9IlUNk7GUCKzvHL57ddPQ/LuWd6ZkRys3HzQ+H67Zp/wVp0U4Ris+kR+5S4AEPXdzpynPfUF+370rOs9/7tteTfmVrDO/26EATp5U+Mm4Evveydqg+9QnsL7D+9mitb3TXlvfr77xLFg8cdIIuHDP0vutJnZBFoqnInVGgARdZwnNVjic86uf/rrvhgUrOnTxyVHci373IdXtpS4zneeerUoVodyWfn/vFUtbCvWwBx3Dm79nmf+UXQqvY4zdrCHM5EqOEiBBz9HEac1tzvnvP6ofXHD5O61FWvMtWX8+PWtcwGJipYyxvmRt0H3qEeCcFw4HxJ69H92km/fW7QdV9uwzJm8+Y+wp9UiRJaMS0M2DYdQEaiVuzvm+G3u8i+YuaijTik+p+vHoUSP7JlfYT2GMvZ6qLbo/dQKfN7rPDnJ44II3mlM3phELC+fUdowrss1hjH2oEZfIjRwmQIKew8nTkuuc8zEDPvHr/R/fVKAlv1Lx5aw9iobOnlLyAGPs0lTs0L3qEPi6ZeitT7a6D378yx51DGrAyvunj+3Ptwq7MMbqNeAOuZDjBEjQczyBWnI/KIqBWY9uMunhPHfkunO5HRYcWt1QaDeN0hJno/rSOuDvuvq/rcVr2nP/O+iYQ4uJwSdnjg2aBMFs1JxS3OoSIEFXl6ehrQ35xE1/eLWhbmO3Tzcclp5W5ymym6bQATPZTSkeKNPlCXx18FP1ujmOd1yxFZ44qnazwyqMzS5dKl0vBEjQ9ZJJDcThDYhLrnu/7fD3Ng1qwBt1XLhiZhmfMcp596hCKw27q4M0KSubenwLPm/0XHTbso6k7tfiTQeMzYMb9q943WYWjtCif+RT7hEgQc+9nGnWY875jY992X3xv1d2uzTrZIKOTal2wA37V7aU55mrE7yVLleRQNtgoPX691srVjUPqWg1u6bOnVbsPmO34rsZY9dm1xMqXS8ESND1kkkNxME5n/tZo+feC95oLtWAO6q58OpJY4Zr8s37McZWqGaUDCkmsK5t+MA8m/DmMQu36Gqu+b7Dqjunj3ReyBhbqBgGXUgEYhAgQafqoRoBzvlOXZ7g8oOf2qyble4I54zdimD2dvlvjy+2HaIaLDKkmMDXLUMfL2twz3rsC/2sbsfg3/59XX+J0zSDMbZOMQy6kAiQoFMdyBQBf1Acnv2fzbYBHXyrWmJW5jLDkpNHcxNjRXTITKZq0k/l4GEyQQ49RzxTzzrcgcwWnsbS8m0CLD21zmsxCfY0FkOmDUaAeugGS3i6wx30BlZe9d+2qXr56prE67p9y4N7VDvvqimwXJFuhmT//wl83uh5qnnAf8rfP2rXFRb8ytotB1Z8nmczT9NVYBRMVgmQoGcVv/4K55zf8sgX3ec9+Hl3np6iw7PdHz5y5IDDIuhqOkHrOer3BofOW9Jk18vZ7RLvs6cWD561e/G/GGNXaT0H5F/uECBBz51c5YSnnPOj17UP33faK426WxV+58FVPbtVOe7Mt5luzIlk5LiT+KnU+h7f/Gvfa8vxSH7t/pNHj2zeqdx+AWPsFd0FRwFljQAJetbQ67NgznlFQOSbZzy80aG3CEO99CG7edsHWzx6i09L8XDOnUN+seuPr+mvd46cl88bN2QWWB1jTH+tFS1VJIP5QoJusIRnItxhv7j+7CVNE9bq5IhOObM/7V0GE8sdi3Yos52QCZZGLaPDHXjg0wbPqX//sE13DcOJ5XZ48Iia7+0WYQej5pfiTg8BEvT0cDW0Vc753Q+v7jn5oVVdutqPjknFFe+vnjg66BcDU/Ks1q8Mneg0Bc85n+wP8tVHPrfFrKeV7RKuP04p6Zy3R9EzjLGL04SQzBqUAAm6QROfzrA550f+2OW9/6QXG2rSWU62bJ80eQQcOaHgx3Eltu2z5YOey93a51vz4tq+ic9+06vLMJ89rrZpuxLb+YyxxboMkILKGgES9Kyh12/BnHM8+nVw1qMbwRvgugz0gSNqODC4a0q18zJdBpiloL5p89wcEOGyPy5u0tWpcBJOmxm/sDYO/zOPMebOEmYqVqcESNB1mthshzXgEz++4YO2WR9s1s+HWuRMcYHck8eM5AJjE+lLbOrUNvyimsj52tNebmR626YmEdqvLg+u26/ik3yrsLc61MgKEfh/AiToVBvSQoBzftH7mwf/fNXS1oq0FKABozj0Pnfnwo3VBdbxGnAn513Y2uvd/OK6/jF6HWrHBN0yu7Jt/7q8fzDG7sn5hFEAmiNAgq65lOjDIc75uOEA/2rvRzfq6oCZ8Oz887eV/h3Lbc+PLLD+Xh+Zy04UP3Z5X9zY7T1Wj3vO5UQ/PnPcoN3MdmWMbcwOaSpVzwRI0PWc3SzH5vGJX17xTsvkz5o8QpZdSVvxTosATx1bOySK/O91xbZ/pq0gHRseGA5e0DMcvOWUlxqcHr+o20in1zjF2w6q/MZpNe2m2yApsKwSIEHPKn59F845v/KDzQPnXLm0rU7PkeJ8+qNHjQxu7fOftF2JbZGeY1U7Ns75wX6Rv3bGK40Wvc6bS8xunV2xeb+6/AcYY7eqzZHsEQEkQIJO9SBtBHDY3S/yL/d6eGN+2grRiOF9xrjgxgMqAx4/+02Jky3XiFuadoNzvocvyD/907ut1v/V63/B96fzxg1YBLYbDbdrulrmtHMk6DmdPu077xf5h9e/3zZp6YaBYu17m5qHv9uhAC6YXjJUZDftQSvfY7PEFe39PnHlgk878177vj818Dlw9+zx+d1/27/iW4vA9s0Bd8nFHCVAgp6jicsVtznn875tH77qjFcat22+1ftvzsRCOHOP4sFih2kaiXrkbKOY9wyLnz2yqit/0do+vVeJbfE9dvTIjZPK7bcwxh42RMAUZFYIkKBnBbtxCsVDZkTOew59ut7S5QkaInAU9bOnlQwWWIV9GWOrDRG0wiC7+v0zBAt77+FV3Q6jiHmJ0wRvnjLGLzBWRIfJKKwodFlSBEjQk8JGNyVCgHP+0GNf9Bz278+7dPdJ1WgccPj9qlllPquJHckYezsRXnq9dlNv4Pgql/Dsbcs6zK+t1/8wu5THc6eWNJ+xe9EbjLE/6jW3FJc2CJCgayMPuvaCcz6rZyj4yuz/bNbdx1piJQ4Xyv3zwEq/188vzbeb7tN1kuMEt7nXf3V1nunGP7/bavrIAAvg5DiWnlrXWeQwHcUYW2bkOkCxp58ACXr6GVMJADDsF1dd937rju9vdjuNBAS3tP3jt5Ueb5C/tV2J7TgjxS7F2tjveyoYhGOvea/VofetaeH53b/O5blh/8rv7BZhihFzTzFnlgAJemZ5G7Y0zvkfvu/yXn/Kiw1jjAbBYRHgmt+UwU5ltvraQuuhRlksh4vfWgb8S9a2e0f9/aN2i54PjYlWp58+rrZ+Qontb4yxJ4xW7ynezBMgQc88c8OW6A+KLWe82lj5XYfXkAxOmjQC5s8o4Ws7fLdOrrBfrWcIq5o9d+xWab9kwYoupuez2WPlcMcyGzx21MhWi0mo0nOuKTbtECBB104udO8J5/zqFY1DZ174RpNhP2aCQ/CXziwNlDrN39cWWE5ijH2jp8QP+ny7tg3wRT3DwfF3L+/U7VfTlOTs3sNqNuw50vEoY+xmJdfTNUQgVQIk6KkSpPsVE+Cc5wc5bzv++a2Ohj6/4vv0eCF+qe2CaSWBPq/4aKnTdCljzJPLcXLOnd93+h6vK7Ice//KLpNRe+VSDmsLLfDCCaOGTIxVMMYGcjm35HvuECBBz51c6cJTzvmN720aOPnq/7YZbi49PIFlLjOcM6Vk6MBxLra13//gDqX2i3MxyQPe4LVmgf35zR/6HY980QMd7kAuhqGqzzcfWFF/wNj8Zxhj16pqmIwRgRgESNCpemSUAOe8TOTQdMzCLZamfmP30iXwOAx/yi4jYK9RruHvO7wvTqlxXMAY0/QRapzzwuaBwLXFDtPZK5s8gYdXdRcZbQV7tAenpsACL88d7RcY1DDGOjL6gFFhhiZAgm7o9GcneOylv7Nh4Mxr32urzI4H2iwVhf34iYVw+IQCvqZteJnFym7YqcT+Xy15yznfc2OP7/oxhZaD3vxxQFy0ps9EQv7LDN14QEXrQePzce6ceudaqrwG8IUE3QBJ1lqInPMRfpE3//6lBsfGbp/W3Mu6PzgUf/j2+XDEhIKAzSx0uf3i83UjLP9mjK3PhnO4/ayh1z/PbhHm+kVetPi7PvuSHwZoaD1CMsYVW+GpY2uHLAKrZoz1ZiNfVKZxCZCgGzf3WY0cV7wvb/DMv+jNZuqlx8jElGoH7FeXBweMdfmCnA029ftXu32BxbNG5z2drmF5HE4HgL0BYP9+r3hckPOS/24YdHyweZCtah7Kar3ReuH3HFrdOqPWuYBWtms9U/r0jwRdn3nNiag8/mDzZW+3VH3eRCKhJGE7l9thWo0Ddq92wC6Vdt4zJA50D4s/MuDLdyqzvQMAGwFgi9IV87gyHQBGb+n37TYwHJxpM7HdihyW8YU2oWhdh9ezotFtWdEw5FjTPqzEPcNfM7XGAXccXNXitJgM880CwyddYwBI0DWWECO5g6fHben13XTc81vpBZhE4nHOfftSG4wrskJdkVUcU2QdLnGYbCLn3O3n3mE/9/lF7hdFMSgwJppMArOZmMluYVabAHmMMaHNHeBbe33mLb1+2Njjgx86vUBz4kkkAwBePGFU8+gR1mvoVLjk+NFdqRMgQU+dIVlIgcCQX/zk3hWdOy1a21eUghm6VUagwCZAod0ELosAdjMDk/DTYx4UOQwHOLj9IvQOB2HAKxI3lQjMmVjYc+GepescFmGWSibJDBFImAAJesLI6AY1CXDOZ+KHSw76z+Z8t48ERk22ZCszBFxWAd45tW7AZmKH0BfVMsOcSolMgASdakbWCXDO7/7vxsFj/vxua23WnSEHiECCBP7x28qGA8flvcwYy8mDgRIMly7XMAESdA0nxyiucc5d3iDfdNnbLeWfNeb0CahGSRnFGSIwfaQTF8K120xsLGPMTWCIQDYJkKBnkz6V/TMBzvncNnfg3sOfri8lLEQgVwi8fsqYzgqX+ULG2MJc8Zn81C8BEnT95jbnIhvwii++8UP/Abcv6xiRc86Tw78iIPqHoWHRTdDx8U9aV7b3XKidcw0IFjsE3L2w6dFLoX/dx+AcuQOMnXcP2Cvqtl033LYZNj18EXga1//inlj25IV3rXxt23+WTPtdWrNy+cyy3sO2L3gv3yYcl9aCyDgRUEiABF0hKLos/QQ456W+IP/h0rdbimjoPf28011CuLC2vHE/WMtqtwmt/P+jgDcvuQdGnXj9NpeaXr0Dao66DMyuETC4cTUMrF8BVYedD7HsSbFIjYGK2fPSKug41H7nwVU9VhPbnjHWmW6WZJ8IKCFAgq6EEl2TMQKc8zndnuC/D3+2vtgf5BkrlwpKPwEU564Vr/7cS5dKxJ5385IFUDpzzrZ/ksRdEvRI9+B14fYkO/g3x8gd0yboFhOD108a013sNJ3LGFuUfnJUAhFQRoAEXRknuiqDBDjn936w2X3MlUtb6MCZDHJPd1HYw/Z1NGzrbct/8h66YLVD29JHoWzfk3/VQw/3L9ye1IOXrkvXkPuts6ua96tz4ar2C9PNjOwTgUQIkKAnQouuzRgBt09ce+9nHWNeXNuPx5PSL8cJyEUbe974k8+J151xx889avn8es0RF/+qAYD3htvDe6Sh+r61/9tmPx2CftzEAs+F08vqXVZhYo6nhNzXIQESdB0mVQ8hcc6ncIDPT3u5Ab7r8OohJMPGgGK79bm/QfURF/288C0chjSn7ho9Ke6QeyR7eH/+DntC3rg9fjXXrhb4Hcts8OQxtcAApjLGVqlll+wQAbUIkKCrRZLsqE6Ac35W62Dg5mMXbinx0Xy66nwzYVDqbVcfdv42sY32k4bPcdGcfFg+XLwj2ZP36OX2o/Xuk4nbamLw0tzRXZV55qsZY48kY4PuIQLpJkCCnm7CZD8lAm5f8N9ftAzNueStluKUDNHNGSeAw+Jbn78BRp1w3S965tJQe8meR/0s8lIP25xXDH1rPoSKA07f5q98aD0w2BPRXnhg6di2dtchVd27VzkWuaymczMOkgokAgoJkKArBEWXZY9Ap8e/8pV1/VMfXNWdPSeo5IQJoEg3Lbn7F/dJe9FF3/DP+9DxAvkcOq5eX3/b3G33yfeox7KHe9uln9qCfvaUYjh6p4LPS52WaQlDoBuIQAYJkKBnEDYVlRwBznn5gFf85q7lnRVLvu9PzgjdRQSSIHDEhAK4ZEZpW75NmMwYa0/CBN1CBDJGgAQ9Y6ipoFQIcM6nBUW+bP5bLWY6dCYVknSvUgJ4eMyCQ6oCJoHNZIytVHofXUcEskWABD1b5KnchAlwzo8eDvDnzny10fZDF618Txgg3aCYwPYlNnj0qJFeu5nNZYy9qvhGupAIZJEACXoW4VPRiRPgnJ/d6QnefvorDXmtg4HEDdAdRCAOgco8Mzx+dO1gqdN0OWPsQQJGBHKFAAl6rmSK/PyZAOf86s09vmvOWtyY1+8ViQwRUI1AgU2AR44cOVhXZL2JMXazaobJEBHIAAES9AxApiLUJ8A5v3FNu/fSc5c0OoYDdOa7+oSNZ9FuZvDAESOHJpbb7mSMXWs8AhRxrhMgQc/1DBrYf875baubhy658M1mE33IxcAVQYXQ8YMr9x5aHdyj2nEXY+wKFUySCSKQcQIk6BlHTgWqSYBzfucXLUMXzH+z2UI9dTXJGscW9swXHFrt373KcR9j7FLjRE6R6o0ACbreMmrAeLCnvr7De/b5bzTl05y6AStACiHjnPn9h9UM7FBme5B65imApFs1QYAEXRNpICdSJYBz6g19/nPPe72pmFa/p0rTGPfjavZ/HV7TXVto+TfNmRsj53qPkgRd7xk2UHy4+r13KHjF+W80F9M+dQMlPolQcZ/5/YdVd49wmG6j1exJAKRbNEmABF2TaSGnkiWA+9R9QX7XpW+3OOhEuWQp6vs+PAHuzoOrhqwmdgntM9d3ro0WHQm60TJugHjxRDmRw/M3ftRuobPfDZDwBELEs9mv3afcLzA4gTH2SgK30qVEQPMESNA1nyJyMBkCePb7oFdcvHBNbyV9pS0Zgvq7B7+aNnfnEa15NuFIOptdf/mliABI0KkW6JYAfqWtayjw+ncd3nFXLW0t9gXpABrdJjtGYFYTg1tmV3bvWGbbWOIwH05fTTNiLTBGzCToxsizoaN0+4L/7veKx1+5tKXkuw76qIuRKsOOZTa4dXZVV4HN/ILLys41UuwUq/EIkKAbL+eGjJhzfhYHePjWT9o9L67tdxoSgsGCPm5igefKWeVOBjCPMfaIwcKncA1IgATdgEk3asic8ykeP3/ys0bPiGvea62m42L1WRPwGNebDqhsnj7S2eu0sNMYY6v0GSlFRQR+SYAEnWqE4Qhwzu/t9gRPuu6DtmLa2qav9OOWtBv2q+gudpqeZYxdqK/oKBoiEJsACTrVEEMS4JzP8QX5A698189uX9YxwpAQdBb05TPLeo/esYBbTewcxtginYVH4RCBuARI0OMiogv0SoBzXjro4w+4/cF9/v5heyn11nMz09gr/8u+5Z0ui+mjPOs2Me/MzUjIayKQGgES9NT40d06IMA5n+sN8gX/q3d7b/pfe63bJ+ogKv2H4LIKcM1vyht+M8Zls5nYfMbYQv1HTRESgegESNCpdhABAOCcuwDgJm+Qn3HP8s7AorV9RQRGuwTmTCzsuWhGqdlmYo8BwDWMMbd2vSXPiEBmCJCgZ4YzlZIjBDjnM4cD/Ja2QX/dLZ90VH/eNJQjnhvDzak1DrhqVllzRZ5ls93MrmKMLTNG5BQlEYhPgAQ9PiO6woAEOOd/GAqI//iqZZgtWNFZubHbZ0AK2gl5XLEV5u9Z2rprlZ07zMKfGWNPaMc78oQIaIMACbo28kBeaJQAfpLVL/Lr3t802Pfvz7srm/r9GvVUn27VFFjg3KnFrfuPzSu0COwG+tSpPvNMUalDgARdHY5kRccEOOe4re1ykcOVH2weaLp/ZfeYhj4S9nSmvLbQAudPK67fry6/RmBwKwDczhjrTWeZZJsI5DoBEvRczyD5nzECnPMyAJgf5PzSz5uGm/61snM8nQ2vLn48e/28aaUbptbYa0yM3QkACxhjHeqWQtaIgD4JkKDrM68UVRoJcM7zAeD8gMjnb+zxDT+2urv8/c1uOh8+Beb717k8Z+xR3D6uyGo3C2wBANzPGBtIwSTdSgQMR4AE3XApp4DVJICL57wBfoHHL45+5bt+36K1vdVdnqCaRejWVonTBHMmjmg+escCq9MibLGZ2X202E236abAMkCABD0DkKkI/RPgnM8CgNNEzk9b2+HduvDbvqKlGwaK9R954hHOHp/fPXdSYc/EMtso4afV6v9hjH2SuCW6gwgQATkBEnSqD0RARQKhA2pOCnA4mXO++ydbBjtfWjsw+rMmj6BiMTlnanqNUzx2Yv6WWaPzShljX5gZPAMA+AEVOhAm57JJDmuVAAm6VjNDfuU8Ac75OAA4dsjPT2QMxn+61e1+e8NgxacNbvAGeM7HFysAm5nBXrUuOHi7vLa9al0uzvkGh0V4DgBeYoxt1HXwFBwRyBIBEvQsgadijUUgJO6HDXiDc/Jtppnfd3pb/rfFY1u21V28tn1YFzAmltth5ihX929GO70TSm1VA97gsnybCb969gaJuC5STEFonAAJusYTRO7pj0BoWP63ALDfsJ8fYhJg1PpOb9/KJk/ely3DrnUdwzDg1fYHYvJtAuxUZofdquzu6TXOwQmltsKgCFvtFvYWAHwAAO/ScLr+6i5FpG0CJOjazg95ZwACnPMKANgLAPYc8AX3d5iFSX3DondDt9e3tmPY8UOnz1Xf64OtfX7wBzM7VG8xMRhVaIExI6ywfanVPbHMPjS+2GYttAu2oYD4bb7V9D4ArACATxljbQZIF4VIBDRLgARds6khx4xMgHO+EwBMBoCdfUG+iyjCRKsZRrn93N3u9nsb+/zmhr5gXrvbb+keCkLvcBD6vUEY9Ing8YswHODgC3IIiBx4qA3AGIBZYGA1MbCbGTgtAuRZBSiwmWCE3QTFDhOUuyz+2kLT4MhCW6DcZbK5LMzlC8BWQYC1VhP7GgDWAMA3jLF1Rs4PxU4EtEiABF2LWSGfiEAUApzzMQCA/6sFgBq/CCMDIq8GDmUceLFJYPkCgIsxsAuMWRgDEwPYtsKeA4icQ1Dk3M85DAcB3KLIBxiwbmDQYRZYs0WARgBoAoAGAKhnjNVTMogAEcgNAv8HmNWMKzmgR9cAAAAASUVORK5CYII=" id="256" name="Google Shape;256;p13"/>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descr="data:image/png;base64,iVBORw0KGgoAAAANSUhEUgAAAfQAAAEsCAYAAAA1u0HIAAAAAXNSR0IArs4c6QAAIABJREFUeF7tnQe8FNX1x8+d7buv8HrjAQ9QVAQbRQRji9hjRyzRWIhd7JpoNDGa2BVLYi+xIVbESqxRBBGsgKiUB6/3uvvetrn/z8Ed/+O6ZXZ3dnd25uznk88n8mbOPed77szv9mFAPyJABIgAESACRCDnCbCcj4ACIAJEgAgQASJABIAEnSoBESACRIAIEAEdECBB10ESKQQiQASIABEgAiToVAeIABEgAkSACOiAAAm6DpJIIRABIkAEiAARIEGnOkAEiAARIAJEQAcESNB1kEQKgQgQASJABIgACTrVASJABIgAESACOiBAgq6DJFIIRIAIEAEiQARI0KkOEAEiQASIABHQAQESdB0kkUIgAkSACBABIkCCTnWACBABIkAEjE5gIgC8AAA7AsAWADgNAD5SAYoLAO4DgD+EbF0NAHcAQEAF278yQYKeDqpkkwgQASJABHKFAOrgJSGhHQCAcwDgOQDgKgQwDQBeBYAqAPgXAFwJAG4V7EY0EU/QTwaApxMs/BQAeCbBe+JdXgYAJwHAfwCgJ97FOfb3vwDADSGfHwxVrKEciyGauzMB4JPQH78GgBMA4PsMxSavu+8AAP53V6jsWH9L1r1U8pgOf5KNA++bAADPA8AuISOzAGBZ6P/H+lsqZdK9PxGwAcCxoedktcagoG+/Cb2LZ4TqCbr4JQB8DACLAOCzdPU+k2Ch9LlCsUVt+S0AKO1BK9EkEwBcDwD4blgMAGcDQFsScSi+ReuC7ghV7msBoD7spaw4SI1fmIoQaDw0IEFXliGlLx5l1lK/igQ9dYaJWhAAYPeQABwOAPJGVKK20nH9aAC4CwCOjmP8KQC4DAA60uFEgjaVPlfHAMBLCnvQiWhSXainj26fDgDfJeh/wpdrXdCVJiThwOmGjBDQqqBnJPgECtFaPSdBTyB5Kl2q5ZGPIgDA0cPjFcaKc8Y4tKyXkUZ52Fp7Vn+RkkQEPXzYUmFuU7pM0/BSiswYN5OgK8uz1uo5CbqyvKl5lZYF/QAAeAUA8gGgGwCuCU3J4PQnakg1APwZAM4LAcF56ENk0zRqcsq2La09qxkXdPmQMs6v4wKBU0OrCKeH5oqeAIBHZcM0JaF5+IOiZE+ap5fDvQ4A3gCAmwDg4NBczr9DawCCoYo3GQAuDM2V4BASzv28HJo/2RpWltwHaf7XDgDzAeBIALCEKiyuWHwfAMSw+5X6hg9CtDl0HIZDRmcAwN6yOSuch14OAMgN567Cy0ZX8N59AOBcAMAHsji0avPF0DCQNJ8sdzuV8iKlKpagR+LrBYCLAACHwDA/7wEA5vB1AMC/hf9wTg+HJ6UYcXUqrvlYAACzZes/lMyhl8rmjaO9kPCFdj8A/D7kyKWhYUj8z3hTJ8n4isN7OMyJc2/4i7TGQskLBuf7zgSAOQCwW2gV77uhZw7nPMPrTyqCji/4RJ4zjAvv2QEAzgKA/UI+4r9jPtG/hQDwZpQ6EOsFL7d7WOj5QUH6NPQM4LxmtAVKWD9PBIDjQs8R1glcR4DPD/oT6b7wZ/7WCPUT3zf3hKYQJd/ldSc8HinnOBwvrUfBf8M6jvdh/W8GgIdDQ8ZSrzjRnMfiiAvG7gxd8HjoHRoe/0gAeDb0nsJLo62lSoar5BuuGMd3Lz5/+G7B5xHf4R8AwCMAsD5sIVu8ZyORuqpUkyRfk+EvsTkKAHAxHcaH9W4lALwV0qmYUxmZ6KHLK+stoYcVX7bhP/miAaXw5Al7GwBwaAgFUPrhCwIbCubQysV/hCCFl40CeTEA4ItfWtko9+FbAED7uPoRIYf/UJSxwstFR6lv0YQAfca5qJtjPWkAgDHh/+QPGFZ89An/F+mHLyYUzi9kf0ylvGguKhV05Is9ANwqgkIe/ou0UAVjxBem1CuQ34Mi8JVMCJUI+mDIHnLBH+YFG4fyla4oVPhC3w4Afgy97L+RXR+tYZasr2oIOi5ewkaRtMBNzglfFsgQG6Xy4dFkBT2Z5wzfQSicD0R5tiR/E52bjecL2sVtStjAly9UQn+wI3G3rAEdXh8jPT94jfyZR4HBRpzU+Auvn/I51UQFHQVMarBLdv8OAH8DAOy8JJPzWK8ZbFBifvCHdQbfS9hwTmRIPRWuWC4+cziUH0k78O/YUDs/1CiXntlYgh6vfoRrglJNQl+S4Y/b5bCxJNev8JxgxxI7L9iZi/jLtKDHqjT4N0mAlcKLtQofX+JYEbGVPxcAHorzwsAFC3id9IKO50P4i/GPoZa79O9KfYsm6PJhLuyJozi3AACKwxWhxTPSA4YvDWwQ4Q9XVmLPEV/UsX74UsD7mkIXJVterDKUCnq8eoG5wfm7tQnGKNlVIug4YvE7GUdswCGfTplz8hcb5uQCWUMqWh6V5iOSr6kKOr4EUQhjvSSwXKy7KEDSizBZQU/mOZPv/8U8YYMKG0vWUC8PRyikRjQ2urF3q2Q7kRJfMHZszOAQstQYxzqLu3QiNSzl9RQbjeELnRLZFSQX4EQFPfx5wQYx7nPGBnqyOY/1DMq3XknX4XsVO0vIChcsRxollNtMhSv2dnFUIt6CPPQJR1RWhQqOJehK6odcE+LpgTQikQx/+V51fMejaONoMzbOpgDAvbJnGBuh+B6KuNsrEUGP99LFv0caEgyvrLi/D8UJh7j3D71IpIcH9+lh629YQULwkvAHCEUNXwjy4XP5lgS8B19wWD4KGbaK8IUhtfrkD1mkBGILGHvi2JvDSo6teOlliUOYOJWACVHqG14XTQjCpyrkWwFxeBhfRChwOCyND7QvVK78BYn/hD18FPe+0DAVVg6ptyY1oML9CB8ui1WeWoKOLX/s4WJvEl8OOMyHPWTphw8gbqXCn7R6VGK/NPRSxhdaXqhBg9tFpJ9SQce5QOS8b6gnIp8HDD8gQs4uVh5T8TUVQZdvmUH/sHWPvVHsXRaGFi3hyAf+wutuMoKe7HMWPkyNz6D0w/hx9AmfN2xg4aiLkj284b7gOwd3ymwGgMpQT3ZeqBB5YzE8x8gMF3fhlBr2iHEqDxsU0vsqvDEQ/j7CevmnkN87hzoVUp3FFzY2GKUXc7w5dHnjGF3HBgU2xPDZlxo4qeQ81nOMIw34LOK7OdIPp/2wB49TY/0RLkiVK04XYYMTfyjamEtcle4PzdXjO03KifwdHk3Qk62rWH6sRkKy/OW5j7RWDd99h4ZGB3H4HUeUIjZqMy3o4T0tbIWj4ODLG3/hDYJ4cyDhDxAK83/DKtSBAIAPlvQQ4PAePtjST94z/TCUMJyTChd03KeIL0R5hcXycAhWmuvA/14RMqzEN7xUiaBjGVeF/I7XO5H3InEYGx8GeWtO/nBg4waHqVBM5X4kUl6sF0EiPfTwHi8+oDgnt1eoAHkjQ96TxgYUzjlhRZd+BaFWLTaw8KdU0MMfSPmwu7yhFGlPfbQ8puJrKoIub5wgA9zbjPO30i/8pSZ/dpIR9GSfM/lzgqNGWM9x/3W8Hl+seif3Jfydg/ehuGKDD4Ua5+YbQuXtAQBLQoeA4DOBvT3p3YH34fsS/cXnBn/htuWx4P3Yo8QGt/STz0WH18lEBR2n//B9Kf+lkvNYPPFvKMrYAMQ1RJGmHfEaHPZGYceOjnyuNxWu4etW5IKNZeIzix007HTg++5zWaMvmn4kW1exvFialCx/ee7xfYaNQNzTn8iUxrb8ZVrQw1ul6EOsxUSJCHq0g0vkAicXMKkCy4UDH0JJlMMFXckDJBcdue+xDlWJFn+k4Tt8OWDLFF9EGyMc4ICVGys8Vgj8/TPEF4dupJ/84cIXJ7b+NkQY7cDr45UX7yWQiKDjQ4n+Sr9w/nK28hcjNj6wt4wjEPKfPO9KBR3vR59xAQq+SOTD7vKGEPbSsOcmXzMRLY+p+JqKoMea78c4wxvTcv7JCHqyz5mct5Q/7H1i4yN89ClefZP+LvclWv2IZAsbgE+G/oCjFniYVfgipPCXtnzkSP7Myp8tqaxY77NEBT3SPvVUcq6ErbTIEEc3pIWrke7DRhBOR+HUCf5S4RrOGxfFvabE2Rjim2xdxWJj5TBZ/tgYQW3CESDphyMRGCeOemAjRdGBaokIerLb1uKt/lVL0KP5F2t+KlK9wJXh/4vQQ4+0ajOW6MRrjEhlR4s/3rwRJhzXBeDqVumlEy4A8eo9DtfhymdcHZpMefHsJyLo4XxjsY1Xp+I9eLFygwsrcW4Qe1fSancc6pWfxxze28XylIy0RDsJMJo/qQh6+BBtvFzhdBL+D0eAkhH0ZJ8zjBGnhFAAIv2w14cvO+z14Vytkp+S+hHJjpL7Unnm1RL0aB2EVHKuhKv8GlxUNi40bYrPA450yn/y6YhUuMZr6MTyOxrvZOtqvPdKKvzjzemjsON0L54vH3X0igT919VBEpZYD650VyoPdzxBx7/jMBfOk+EwV7RFOrgaE6/BRkiigo5lyFv6iZYX7yWQi4IuP9cZ48MFhtjjkD7cgFuesOeGDSr5L9cFXd7YyISgyxtwOEeLPT4cWZoUQ9jDVzFHq39KBIQEPfKap3jPdLS/4xQONgiltQnyEQol+Yj2LtWCoEcbeQ3vRCYq6PJnDt87uKUU1wfEWvyH2xVxEWfEtSRGEHT5kCcurEBx9CioteEVLHxIGE2EDwcpTbwSIZBfg8OjuwLAEQCA+2kx8fKfNP+Mi0TkaxLkvS4FIf98idLy4i1QSpegy4fMIk3jYCDJDrnjvfJpCRyyxcYSDrPjL9I0Bv57tJdWKr7GW2OC5aII4sIx/MlfMPIY5CMxSupBMoKe7HMm9wd7fduH9lbjIiAcLZP/whfvRYtFCfNI9yoZGg5f2yEfAo43KpfuHnoqOY/GUj6MHO/AmPBrpenLVLjGmuKIV5ej8U6lrsbKoRr8UZMrQiMfuDZIOkNEijXS2oyfOeSSoEea04r3AGGg8RZARKsU4YKO8xnY+myX3SBfUCeff8dLlPgWSwii+SWdzISLeqTWsPxFHm9RXLyHIPzv8cqLZS9dgi7PKS4iweEqFF3pl+yiOOn+8G0kuBASRS7WwxRN0FP1VW43fA1I+OpheT2It0AnVt6SEfRkn7NYfuD0BzbApR0LSj/wE848fNFktF0b8vn8VBfFRZoCTETQpak/iY+SUxdTyXm0PITP78b6YhjuCsFFhviTNyJT4Rq+KC7S+pVoq8CTXRQXq07KbYZrUjr4Y6M+fHdF1A+gaV3Q5Q8mLrDAoU6cz8SWPG5tUyKasbawYGXBFwbuHcSKiKvcpS0BkbatYWW+EQBaQ71k7K1JW97CV5Qr8S2aoGNs2ErD7VPYU8GFcNI+c6myye3Le6nh29ZuD829oPAhCxyuwS04eA8OH0vHNyZbXjYEPTyn8m1r4Vuy0L9EFsVJ8cgXwUn/FquHGE3QU/VV3ptAkcG5Zlz97wzVXTyTQFp1LI8z0hYaaQsWxoMvX5yqwYVnyO8H2SLLZAQ92ecMRRt3MuDIE64ax7UK8p0cciGLtNAsUv0L9wXrOnLExZ/ICqdR5NsapRdk+JnlqWxbS1TQw8UAd9TgFk6cjsDVzsgo3pcLU8l5rA4EbgXGNQzSD7f6Yp6k/efYsMTDeHCkCOsO/uTvw1S5yp9F+cE2uCg1fPuwfCFrtHdwsnUV44qlSThCKn1dDa+V159Yz5w0IooMa0M7PeSL4MK1SL4Q8xd5S0TQY7245X8Lr8jx5k9i/X3P0MsmfJuENPytRDQxRlwFjQvI4v3km/bjHSQgt4WVLNbBMrEWFEaKH4+YlX8MAVf94gsJVzviinXc24yn7uG2GvzJD9zAxg4OtUc7JU7ut7RwBcUh2fKyIejh24fi5TUZQQ8XNSxDvo0tvMxo9ThVX+WjQInGiUOgeEwpnrcQ6xd+IEcygp7Mc4ZTX/L9zegHige+lPFcBXzxYiME6zf+wvd9x4op3iIj6d7wkTfsGeNKdyUHy+A+cmklN9qL9z6KtxgTR2CwYSP/SY31nRQIOt6XbM5jscTGPr4fcHpByQ/fh/LDrvCeVLjGW7Ar90nJtGcydVUS2HialAx/5Iq5l3QO3984V45l4rooXLiMnUd8HvAcCYwx4gJRrQt6eWgVN+7llf+kuWHssUvfa48lmggFXwx/jVEbw7dahAt6rGNrIx1NGu/hllyJJgTxjjqU7o+0SALPbce5dGlIPlLY4UdpplJeNKzpGnLH8mLlFF8ouB8Wh6pwkVUygo49I1x9LR0FG2m/uzzuWA3TVHyNdWwsrgDHhiqKQKQ48flGBtjTiyZQKKLYY8UeVaonxSXznOHLGoU60hGpcr6RjmmNJS7xjvbEeyMd4ar0iFKc2pJOLpT8iPfMx/o79q7xHSWth5BsSsO6uLYgXg8d70k25/GEWunnU7FO4ugCNiTlq7FT4Yq+xXs/RTrGOBbvZOoq+hFPk/CaRJ85JXUV7coXQEfMl9YFHZ0eE+pt4tYI6QMjeOYtCjm2wpUIOtqRPjyCwzf4IXusoLE+1BBp1SXuT8aeOB6ziENkOFyJczqRthLEe7jjCbokWvhRFjwMB88HloazlHycBQUJP3SBH3aRFlZIH7tAfniIR/gHT7CSJ1tepAqWTkGXcoqnDeIJVlgW5hNfgHhyFE5b4MlyeCpeMoKO9uWHwkQ6pEepoKfiq1QP8Jx7rHfSB42w54aLPPGlGS1Oyb9Rob3AuJJcWlCJByChDTwwKfzDRMn00KWyEn3O8D58oWFc2BPB+if5mM6Ps+BHorCREOlkM/QJn3985+CKY6xbUgMAG8LRPuoS75mP93dsvOFoIh79iTnA5xz9vC308Rolgp5szuMJOv4d3ym/CU194nMlzxMOL2N9Qn/l64zC7SbDVbIR7eMseFIdjqrgdKy8ERGPdzJ1NZ4mSWd+JPrMoRajJuEzgNO4afk4i5Ik6/UaJdvW9Bo7xUUEiAARIAI5RiBeDz3HwlHVXRJ0VXGSMSJABIgAEUgnARL06HRJ0NNZ88g2ESACRIAIqEqABJ0EXdUKRcaIABEgAkQgOwRI0EnQs1PzqFQiQASIABFQlQAJuqo4yRgRIAJEgAgQgewQIEHPDncqlQgQASJABIiAqgRI0FXFScaIABEgAkSACGSHAAl6drhTqUSACBABIkAEVCVAgq4qTjJGBIgAESACRCA7BEjQs8OdSiUCRIAIEAEioCoBEnRVcZIxIkAEiAARIALZIUCCnh3uVCoRIAJEgAgQAVUJkKCripOMEQEiQASIABHIDgES9Oxwp1KJABEgAkSACKhKgARdVZxkjAgQASJABIhAdgiQoGeHO5VKBIgAESACREBVAiToquIkY0SACBABIkAEskOABD073KlUIkAEiAARIAKqEiBBVxUnGSMCRIAIEAEikB0CJOjZ4U6lEgEiQASIABFQlQAJuqo4yRgRIAJEgAgQgewQIEHPDncqlQgQASJABIiAqgRI0FXFScaIABEgAkSACGSHAAl6drhTqUSACBABIkAEVCVAgq4qTjJGBIgAESACRCA7BEjQs8OdSiUCRIAIEAEioCoBEnRVcZIxIkAEiAARIALZIUCCnh3uVCoRIAJEgAgQAVUJkKCripOMEQEiQASIABHIDgES9Oxwp1KJABEgAkSACKhKgARdVZxkjAgQASJABIhAdgiQoGeHO5VKBIgAESACREBVAiToquIkY0SACBABIkAEskOABD073KlUIkAEiAARIAKqEiBBVxWnMY1xzo/vGQqeajGzaU6zUCxyDsN+3hEEvqzQZvoPY2yJMclQ1OkgwDk/sjsYONUMbC+nIJTiS8zDxS6fyD8rMZuxvr2UjnLJJhHQOgESdK1nSMP+cc736R0W7+/wBEYu/La3cEWDB9rdgW0eV+dbYK9RTjhx0oj+PCtbX+wwn8sY+0LD4ZBrGifAOZ/W6ff/q1cMbvdwe3PB+/290ODz/lTfrDbYL78Q/lhR1VdmsmwpNlvOY4wt03hI5B4RUJUACbqqOI1jjHN+IgA8+9cP2uCNHwZiBn7CzoVw0Z6lw1YTO5Yx9qZxKFGkahHgnP8uwPkL1zRutj7Z2RbT7Ikl5XDHqHGiADCXMfaCWj4kaMcBAHcBwMcA8EyMe5Vel2DxdLkRCZCgGzHrKcbMOd8PAN4789VG9k3bsCJrs0a74JYDK4esJjaDMfZ12E0loZfeQWH/jtedAADfxyhkAgCcCQDXA8CQImcSuwhfuH8DgEfj+KHEKsZ5HwD8NUFb8hh3B4D9AeDvUQqM5W+qrBLxQwkPRddwzqf4OV/2+03rrR/29yq6Z0ZeAby03UQU9X0YY59EuCm8zj0IAJekUIdmhuUl/L/RBSzzJgC4BgC6Qj5Fuk5RjHQREQgnQIJOdSJhAt1D/vV3fdo14a0fY/fMww2fOGkEnL5b0bJip3lWBEEPf9Ep9StVkVJajhrXqSHoqTRaUmWVFUHv8PlW3tHWOPXxjtaEcoA99WurRq0ptVonRWlAYqNIGpY/GQD2TlHU4/kXSdDj3UN/JwKKCZCgK0ZFFyIBzvnJ69q9/zrtlYaCZIi8dtLogap8yxzG2Nuy++O96FBIsPdUCABzAUDquXfKevbvhHrpp4euKwIAfEnvAABSD03eC8Oe0ZEAgHGcDQB4P17vCfXI0b0rAOAAADg41EPfGhpGxevxd4psOBXtRSpHjkku6GgLe/5SObHsYXnjQ/FJPfT3w3qEEkMUqfmyEQW5X5HsSD19eU9R3nuVj5JEE/Ro1ydTRX5xD+f8iE2+4af3WvtlUvXt/R0n9+1kd/2RMbZIZhjjwFGSC2Q95fDGlpybVDekXvVfAOAGWZ3Bf4/HT153ItVfJaNRKfMkA/omQIKu7/yqHl3XUODdu5Z1HvD2hsR655IjJ08eAWfuUfyfApvptAQF/XkAOD/Uo5L3pkbJhtzx/98DABeFhrTxxS3/b7xvbGi4Wnph42gB9tKkv90eNvcpH8KeIrtfLgAYSrRyYgk6zrE2hfyR+4r3yAUHBaQm1KiRBP1fYcO3kqCg/9IUgRI74YIeHr9c/EplrCU/Yl0vCWDS9bA74Hv+1pbGOYn2zqUC55aUw3XVo98ssVgOkzkhzVvvGWVKJ1K9kXrvGPfvQ7k4JmQT58jl/OVz53J+eLk0EoUNx2jXpcwtaeB0Y04TIEHP6fRl3nm3P9h7xNP1hf1eManCxxZZ4eEjR24utJtQWKVftDl0qUeNQi0XOHlPMVzQ5dfJBRzLko8EYM9dejHjMLa8h4sC+lRI6MMFHXvt4fP6scqRv5zDe+j4Qo9WjtTwQL+j9YzRT+ypY4NE+v+4k0ASdHkDJJYd/JskSNiTDe+9SrZxRERaryAJeqzrU15l3hPwNx78/bc19V5lazXCK2W5xQKf7rRbZ77JXBahwmLenpb9e3jjTmrsyPM2BwA2RVjopoTfepmgY+MoGueUuSX1cNJNOU+ABD3nU5i5ADjnxSKHjukPbRCSLdUiMPjg9LFuu0XICxP0WHPo4XO/sQRdvkAu/IWNRUpDm/hClS8uizZkHb7ITG5TanBgT00uDPJy5Av6Ig25S4vtwhsOaENaHR1N0CURkffWpSkDtIuCrsROuKDjaMguYTnG6YVVUQQ92vWxVncrqkI+URyu/WqFTdHFUS5q2W2GyAAKGGPuGHbkvfJwbvLcoKBLjSi5ObmgR+OB00xSPcf6lzZuqfCie3OXAAl67uYu457nqKDLBS38BRythy6fg462aly+3UiyG0/AEhF0JT10qRHyFgBMDg3dR5siQB9jLWqTC1K0XQOR7sceetp2Gagh6M277skFxvJlgh5tZbk0EjFGNrWC3BLtoUfjIR8hkk9fpLLQMePvASpQuwRI0LWbG016NuQP9h6WniH3dPTQw+dC5fOZ0mK5SHPo8m1qsQRSPhQdPncfPpwaLgzSorhIPXS8Vm4v0hy6NBwsLdCS4pD7G88O3istBJTm8yOtIZCmBiINuce6PuWh495goOGg9d+MVHnIXZriwekO+SiIxDycm3zNRvgcunxNBo74xOIhH3IPn0OXGojSFIwmn39yStsESNC1nR/NeZfGRXH4Yg3fh47xo1DJhQR7M/KeolP2Usa96MeG7UmXr1aWryTGf8ceOvbGsFxp+BzLjCbo4avcr5PtB49WjjyHSnvoOEyfyOp0SZhxvj58RCGaHeQoNQaQCw7bV4TiCV/TIK3mV7LKHeOVr/5PqQ7jorjbWhrnPJbgljWp0CiL4qTGlbzOha8yV2uVu5xH+GI8+S4NVbmlBJ1uzlkCJOg5m7rsOP7TtrXhf532SmNS24heO2nMQFW+OXzbWjaCoQM9skE9wTK3bVvzDj+91zpVt60l6AVdTgRygwAJem7kSVNepuFgmWzER4KeDepJlNnh9628o6Vx6uOdiR0sg73zv0Q+WCYJL+gWIqB9AiTo2s+R5jxMw9GvmouRHNIOgWSPfn15u4m4uj3a0a/aCZA8IQIqESBBVwmk0czQx1mMlvHsxpuDH2fJLjAq3ZAESNANmXZ1glb6+dR8q/BdkcOEn7Okz6eqg96QVpR8PnVeeVVfuZk+n2rICkJBAwk6VYKUCXDOj+8ZCp5qMbNpTrNQzAH4kE/sDAJfVmgz/YcxtiTlQsgAEQgR4Jwf2R0MnGoGtpdTEErxJeYRxS4f55+VmM1Y314iWETAiARI0I2YdYqZCBABIkAEdEeABF13KaWAiAARIAJEwIgESNCNmHWKmQgQASJABHRHgARddymlgIgAESACRMCIBEjQjZh1ipkIEAEiQAR0R4AEXXcppYCIABEgAkTAiARI0I2YdYqZCBABIkAEdEeABF13KaWA9EyAc45fh8P/1QJAjUcMjnaLwTEMWJmJQaGFCS4TMIeJMZsJwCIwJjAAAZlwAJFzCIqc+0UOwyKAGzj0cy72ABc6zCbWbDFBIwA0AUADANQzxur1zJNiIwIqR2m3AAAgAElEQVR6IkCCrqdsUiy6IcA53wkAJgPAzn3BwDQGbIc8k6m6PxjwNPu8vq0+r1A/POxs9vtsHQE/dAf80BsMQn8wAG4xCEOiCF5RBD/ncFlVLewnlsC5rzeBWWBgNTGwmxk4LQLkWQUosJlghN0ExQ4TlLss/tpC0+DIQkug3GWxuSzM5QvAVkGAtVYTw0+MrgGAbxhj63QDmwIhAjohQIKuk0RSGLlLgHOO3yHfyyuKs4ZEcd88k2mnnmDAu8bjDn7hGSxYP+Qx/+gdgk3DQ+DjPOFALw8J+jlLsOOd2M9iYjCq0AJjRlhh+1Kre2KZfWh8sc1aaBds3oD4jctq+gAAVgDAp4yxtsSs09VEgAioSYAEXU2aZIsIKCDAOXcBwAFeEA8aCvJD7QKrXu0e9H0y0Jf3hXsAvvK4oS8YUGBJ2SWpCHq0EvJtAuxUZoddq+yDe4109m9faisKirDVZmZvAwCK/LuMMbcyD+kqIkAE1CBAgq4GRbJBBOIQ4JyPA4DDegKBuUVm84wv3YPdb/R1Fy8b6IMvPYNp5ZcOQY/k8MRyO8wc5ercd4zTu12JrWbQzz/Js7AXAOANxtjGtAZJxokAEaCPs1AdIALpIhAS8WN6Av7TrYJp9Lt9Pd7FvZ1F7/f3wrAopqvYX9nNlKDLC7aZGexV64KDx+e17TXK5eIcNjgs7DkAeInEPWOpp4IMRoB66AZLOIWbXgKccycAnNQbCJxtE9jEN3p7hl7obi/+aKAvvQXHsJ4NQQ93Z3qNUzx2Yv6WWaPzSvEzumYGzwDAszQsn7VqQQXrkAAJug6TSiFlngDnfGZ7IDC/2GQ6+pOBvr6nutpK3ujtzrwjEUrUgqDL3Zo9Pr977qTCnolltlECY08CwJOMsU80AYucIAI5TIAEPYeTR65nnwDn/LROv/8qH/Daxzta857vbod2vz/7jsk80JqgS66VOE0wZ+KI5qN3LLA6LcIWm5ndxxh7QlPwyBkikEMESNBzKFnkqjYIcM7zAeB8jyhetnbIDfe3NZe+3aeN3ngkQloVdLmv+9e5PGfsUdw+rshqNwtsAQDczxgb0EbGyQsikBsESNBzI0/kpQYIcM5LAeDiAOeXLe3v7lvQ2lzxdZpXqKsRdi4IuhTnjmU2OG9a6YapNfYaE2N3AsACxliHGhzIBhHQOwESdL1nmOJLmQDnvBAArggCXLm4u6P79tbGik3e4ZTtZspALgm6xKS20ALnTyuu368uv0ZgcCsA3M4Y680UMyqHCOQiARL0XMwa+ZwxApzzq/2c/+WNnq6Bf7Y2VGzJISGXIOWioEu+1xRY4Nypxa37j80rtAjsBsbYzRlLPhVEBHKMAAl6jiWM3M0MAVzs5uHiP1cO9sNfm7ZUrR/yZKbgNJSSy4Iu4RhXbIX5e5a27lpl5w6z8GdaPJeGikImc54ACXrOp5ACUJMAbj/rDgQWtPt9o/7SVF/2cRb3j6sVlx4EXWIxtcYBV80qa67Is2y2m9lVjLFlanEiO0Qg1wmQoOd6Bsl/VQjg+epdQf+9NibM/VvTFsdTnfr5zoieBF1K9pyJhT0XzSg120zsMQC4hg6oUeUxICM5ToAEPccTSO6nToBzPtctivct7um0Xt9Unz8QDKZuVEMW9CjoiNdlFeCa35Q3/GaMy2YzsfmMsYUawk6uEIGMEyBBzzhyKlArBHAbWl8w+OCAGNz3si0bsno8azqZ6FXQJWbTRzrhL/uWd7ospo/yrOwcxlhnOnmSbSKgVQIk6FrNDPmVVgKc8zkeMfjQs10dcG3jZtyWptuf3gVdStzlM8t6j96xgFtN20R9kW4TSoERgSgESNCpahiOQLvP96TI4MiL6n8szOZHUzIF3iiCjjyxt37DfhXdxU4TfvjlwkwxpnKIgBYIkKBrIQvkQ0YIcM6n9Ab9z33Q31c+f8uGAh/nGSk324UYSdCRtcXE4KYDKpunj3T2Oi3sNMbYqmzngMonApkgQIKeCcpURtYJcM7nAcBDl2/dBE936WcFuxKwRhN0iclxEws8V84qdzKAeYyxR5SwomuIQC4TIEHP5eyR74oI9AZ8D/UHxePO2vxDUS6cva4oqAQuMqqgIyI8G/7W2VVdBTbzCy4rOzcBbHQpEcg5AiToOZcyclgpAc55RYfft+RLj3v8WZu/LzLKEHs4HyMLOrKwmhjcMruye8cy28YSh/lwxli70jpE1xGBXCJAgp5L2SJfFRPgnE/rCwaXPNbRUnJLS4NJ8Y06vNDogi6l9OwpxTB35xFteTbhd4yxlTpMNYVkcAIk6AavAHoMn3N+dBBg0WVbN5oXdlFnjAT9/2v5ERMK4JrflAVMApvDGHtFj/WfYjIuARJ04+Zel5Fzzs8eFsW7T9u03m6ELWlKkkiC/ktKuLXt9oOqvHbzttPlHlTCkK4hArlAgAQ9F7JEPioigJ867Qz4r5qzYd2IdTn8dTRFwSZwEQn6r2FtX2KDBYdWD5Y6TTfRJ1kTqEx0qaYJkKBrOj3knFICnPMbN3qHzj9+w7oRzT6f0tsMcR0JeuQ0V+aZ4Z5DqwfriqwLGGPXGqIyUJC6JkCCruv0GiM4zvntX3oGz5274TtnXzBgjKATiJIEPTqsApsACw6tGdq53HY/Y+yKBLDSpURAcwRI0DWXEnIoEQKc8zuXDfTNP3nTemFYFBO51TDXkqDHTrXdzODuQ6qDe1Q77mGMXWqYikGB6o4ACbruUmqcgLBn/ulg//y5G9aZjbrHXEm2SdDjU8LjYu87rNq/e5UDh9+ppx4fGV2hQQIk6BpMCrkUnwDOmX/hGbz0mB/XOqhnHpsXCXr8+oRXYE/94d+NHNihzIY9dZpTV4aNrtIQARJ0DSWDXFFGAFez/zA8dM0RP6zJoznz+MxI0OMzkq7AOfUnjq7tri203Ear35Vzoyu1QYAEXRt5IC8UEsB95q1+3+2H/vBtHq1mVwaNBF0ZJ+kqXP3+1DG13SMcpj/TPvXE2NHV2SVAgp5d/lR6AgTwBLghUXzusB++tam1zzxQvxX6rr4WAj9s2OaJdcZ0KPzHX0EoLAT/V99A9xnnbPt3x7FHQf7l84HZbD97LPb1weB9D0LeBWdvux5/+G99f/4r+JZ/Bubtx0PhzTeCecyoBKJU/1IS9MSZ4j71x48eOWQ1sZPpRLnE+dEd2SFAgp4d7lRqggTwbPYg8GUnbfjOrOYJcCjavs9Xg2ve6b/wCIXe/eAjkH/1ZdvEGv/bt+xTcJ489xfCjf8hNQC41wsDty8Ax2EHg2XXyYD/7fnPs+CYc8zPgp9g2KpcToKeHEY8Ue6eQ6v9AoNZdPZ7cgzprswSIEHPLG8qLQkC+NW0ATH41V8a6yvVPpt9+M13tnlkP/SgX3gWLvTy3rjY07etV593zjzwLlv+cw89Uo/d/fDjYJ26xzaBz9aPBD158nj2+6UzSlvzbMIu9JW25DnSnZkhQIKeGc5USgoEuvy+5U91tu/yz5atjhTMRLzV88xC8H66AnzLf/r4VvFjD2wT30iCPnDzHeA6+6yfh9DDBTyaoJtqqn/VYFA7jlj2SNBTo41faTt6p4LPS52WaalZoruJQHoJkKCnly9ZT5HAQDD4wPLB/uN+v/G7khRN/er28CFyvAAF3jpzr23XDi9eAq5zzto2b449efd/nvnFnHi4gKM99wOPgP3II7aJvjQ/7zr1ZBJ0tZOXYXt3HVLVvXuVY5HLajo3w0VTcURAMQESdMWo6MJME+Ccz2vw+W6Zue6LokwdHIND5FKPWr4oLv+yi7YJdPgCuFiL4nAhnZDnAts+e9OQe6Yrj8rlWU0MXpo7uqsyz3w1Y+wRlc2TOSKgCgESdFUwkhG1CXDOpwDA5wd9/y187RlU23xUe9HmvFHM5T12NBBpiF1uOLzHnrEgwgqiIXd1yO9YZoMnj6kFBjCVMbZKHatkhQioR4AEXT2WZElFAh0+36abWxvqnu5sU9HqL02hIMvnxeWr0nHhm3yVO/bWg80tvxg6jzTkLl/ljn8fWvQyOE896Rfb3dIWUBTDJOjqET9uYoHnwull9S6rMFE9q2SJCKhDgARdHY5kRUUCnYHAEx/2dR97/pYNeSqajWhKvg89fN84zpv3Xfu3bfflnTvvV1vbIvXQ5fbke9rTHUcs+yTo6tK/dXZV8351rpcZYxeqa5msEYHUCJCgp8aP7laZAOd8TlvA/9DUNasLMzVvrnIImjNHgq5uSvBDLq+fNKa72Gk6lzG2SF3rZI0IJE+ABD15dnSnygQ456UeMbjh9E3fF6p5eIzKbuacORJ09VOGh87ceXBVj9XEtmeMdapfAlkkAokTIEFPnBndkSYCvYHASy90dxxwbePmn85RpZ8qBEjQVcH4KyOXzyzrPWz7gvfybcJx6SmBrBKBxAiQoCfGi65OEwHO+dxGv+/+KWtWF6epCMOaJUFPX+pfP2VMZ4XLfCFjbGH6SiHLREAZARJ0ZZzoqjQS4Jy73KK45YxN60toqF190CTo6jOVLOLQ+x0HV7XbTGwsY8ydvpLIMhGIT4AEPT4juiLNBLp8vkff7u85/tKtG/PTXJQhzZOgpzft//htZcOB4/Jw1fvF6S2JrBOB2ARI0KmGZJUA53ymWwwu3XXNaudAMJhVX/RaOAl6ejPrsgrwzql1AzYTO4Qxtiy9pZF1IhCdAAk61Y6sEugJ+D+/sXnrlHQeIJPVALNQeKHJDMVmM+SbTGBnApxcWgG78UK489MOsAgMGvv94A9yaHMHsuCdPoucM7Gw58I9S9c5LMIsfUZIUeUCARL0XMiSTn3knP9h/ZDn1n3Xf12m0xDTGtYkpwt2drhgB7sTtnc4AnVWu1hltZo4gOgJih6/GPRwYB6n2eQ0iyboH/YPmBjLM5sEFwC35FtN9sYBn79tICj4gqLlf1vcYBYYvLi2L61+69X4iyeMah49wnoNY+wJvcZIcWmbAAm6tvOja+8Gg4HWP2z6vuLjARIQJYne3ZUHe+cVwsz8wuD0vHzoCQR7B8TAWjtnn9Ta7csBYCMAbGGMeZTY45zbAADPzC8aCsLs9gH/jg4z26XIYSpZ2zEsrGgYAo9fhOe+7VVizvDXTK1x4AK5FqfFVG14GAQgKwRI0LOCnQrlnF/9bn/vZads/K6UaEQnMDOvAI4pLus/uLDIxIEN9Ph9H492OJ+xAnzEGEuL0nLOi9rd4hntbv+scpd5L4sAhfW9fttDq7pgVfMQpSsGgXsOrW6dUetcwBi7mUARgUwTIEHPNHEqDzjnI3yi2DL7+2/t64cVdSYNRa3SYoUTisvg1LLKQTuwbhtjj+eZzc8zxr7LBgjO+U5Nff7LLWbhUG9ALHn9+37zkh8GoIPm4H+VjnHFVnjq2Nohi8Cq09XgykYdoDJzgwAJem7kSVdedvp9dy/t6znrkq0bXboKLMVgJjtdcHZZ1eAxxWXOJp/v1ZFW622MsRUpmlX19nVtwwf6RX7dzhX2ma9/389eWNsH6zu9qpaR68ZuPKCi9aDx+Y8yxq7N9VjI/9wiQIKeW/nKeW/xvPYg5y17ffeVeYt3OOfjUSMAFPI/VY9qnpFX4Apw8e48wXwXY0zTCws454Wrmobum1BmO+7TrW7701/3krCHKkNNgQVenjvaLzCoYYx1qFFHyAYRUEKABF0JJbpGNQJ9fv8dr/d1z6NDZABwaP1P1aMGjxpRwmyC8DfG2G2qgc6gofWdw3ePKrCc/d+Nbv7Aqi4HDcUD3HxgRf0BY/OfoV56BisiFQUk6FQJMkaAc57v57zjN999Zdts8N752eVVcE31qECvGHyk3GS5TOnK9IwlK8GCOOfOTk/wzkKbcOZ9K7vMz36TlvV6CXqVvctrCy3wwgmjhkyMVTDGBrLnCZVsJAIk6EbKdpZjdQf91/23v+/Sszf/YNivqeHw+s0jxw5UWK0/1lispzPGvslyWlQtnnM+uaHf/2ynJzDhzmWdZiPPr997WM2GPUc6cC6dVryrWsvIWDQCJOhUNzJGYCAY6D72x3VFX3sGM1amlgrCXvn1NWPEQb//8kKr9S4t+aa2L9+0Dd88scx65YLlXexZg+5j37HMBo8dNbLVYhKq1OZL9ohAJAIk6FQvMkLAx/kZKwf67j52wzrDfYDFJZjg3tHj3FNdBZvKLJY5jLH1GYGe5UI45zs29PneXNfhHXPT/zpgyC9m2aPMF//0cbX1E0psuD6CTo/LPH7DlUiCbriUZyfgZu/whj811o97u687Ow5kqVQcYn9ozPZuh2B6vtJqPTNLbmS12B+7vC/ih0v+/G6r02hD8PvXuTw37F/5nd0i4Il89CMCaSVAgp5WvGQcCeAX1Zr8vnf2WLPaUPvODy4shofqtgtYmXAeY+xhI9eGgeHgBTYzu/NP77ZaPqo31mfDl55a11nkMB3NGPvEyHWAYk8/ARL09DM2fAlN3uGXH+tsO/q+tibDsDixpBxuqa3zWplwJGPsHcMEHiNQzvnBviBffMsnHdbX1vcbBsm5U0uaz9i96E3G2DzDBE2BZoUACXpWsBunUM65Kwi8d7c1q83tfr8hAj+jrBK3pHW7BNNsxthqQwStMEjO+R79XvHDBz/vyltkkK+6lThN8OYpY/wCY0WMMWMNTyisF3SZOgRI0NXhSFaiEOCcz/ugv/fmEzd+V2wESCjm11aPbnUKwn5GWfyWaF5xsVzPsPjZI6u68o0i6o8dPXLjpHL7LUafekm0rtD1iREgQU+MF12dIIEOv++LKxs27fZmr/4Xw+Ew+19rRvcXmsx7ZutDKgmmJ2uX/yTqwdX3fdblMMLw++zx+d1/27/iW4vA9s0adCpY9wRI0HWf4uwFyDkfNySK39Z9/Zkje15kpmRcAPfvMeMDDsGEYk7D7Aqwd/X7Zzgdpv9d+16r2QgL5T6dN27AIrDdGGP43Xr6EQHVCZCgq46UDEoE3MHgNW/3dV18Xv0GXX/zHLemvbbdzqJdEA6lBXCJ1f9NvYHja/KE5858tdGk9y1tt86u2LxfXf4DjLFbE6NEVxMBZQRI0JVxoquSIPBhX2/rZFde+cKuNvZWbzesdOvvSGs8NGbpDpO9IwTTlaVW6z1JYDL8LZt7/VcLnF/3+5cbHB4dHz4zvcYp3nZQ1TdOq7Cb4ZNOANJCgAQ9LVjJKOd8vMcvfnXT/zpcx00q8NQWme1B4OyVnk72Vl83fDaoD3F/uG6Cb4Ld8eoEh/MEynryBBr7fU991+49AfepJ29F+3d+fOa4QbuZ7UrD7trPVS56SIKei1nLAZ8551e8+ePAn65/v61IcvfAcXlw/KRCT22x2S4C/CzuKwZzc08yns1+Xnn12kqrbeccSInmXWzu921YuKZvnJ6/1HbLgZVt+4/N+wdjjEZzNF8jc89BEvTcy1lOeOwLiCsve6dl6vIGT0R/DxibBydMHjFUW2yycQbsle6feu7Lc0Tccd787QmTRQFgZ1rRrk6VxJXvIudrT3u5kel1Pn2/Ohf8ZZ/yZQV28yx1qJEVIvD/BEjQqTaoToBzvl2nJ/jmIU9tHq/E+P51Ljhh0ojh2lKzlaG447B8bzd8qmFxf237nYcrLJYbx9gcNymJka5RRmBVs+cO4HDJOUuadPluspkZfHLmOISRR4fMKKsTdJVyArp8aJSHT1emgwDn/ISvWofunLe4qTpR+/vWueDESUXe2hKTRRAYe6WnY5u4L9OQuP+xvApOL61cM9bumJRofHR9fAIbu7w/LP6+fzu9Dr0/fWxty4RS27mMscXxadAVREA5ARJ05azoSoUEOOf3LVjeec7T3/SaFN4S8bJ9xrjgpMlFvpElJrN5m7j/NCz/yUBfKmZTurfSYoWVE3cPWBnbgzH2TUrG6OaIBAZ9vl0tgnnVUc9tMXW4A7qj9McpJd3z9ih6ijF2se6Co4CySoAEPav49Vm42xvccN4bzePWtg+rFuDeo11w4uTCwOhSi2ASQFjc0wUo7h9nWNxvrx0XmFlQ8MxYm+MPqgVHhn5FYH2H9/m17UNz/vlxh+7oTCy3wwOH1/zgsAoTdBccBZRVAiToWcWvv8I55zs19AXeOWZh/ch0RTdz1DZxD9aVWZhZJu7/S7O4bztAZvudPXYmlDHGIq/2S1fQBrPLOXcOB3jnvMWNDj0ukPv0rHHDFhMbwxhrM1hqKdw0EiBBTyNcI5rmnB+7qnn4sXOXNBZkIv5t4j6pUKwrt4BFYMLi3k7AOfeP0iDuT9RN6Dt4RPFNjLHbMhGb0csY8Aav/bJl6NJL3275eeujXpg8dtTItkkVdpxHf0UvMVEc2SdAgp79HOjKg96hwMNPfd171pNf9WQ8rhm1Tjhx0gg+vsLCfxL3rm3i/uFAb8q+YO/85e0mDuabzPkpGyMDigkM+cX+eYsb8/XWSz9narH7zN2L72eMXaUYBl1IBOIQIEGnKqIqgZ6hwMbL32kZ+3WrevPnyTg4feQ2cYftKy2iVRL3vm74oD85cb9z1DiYmZd/xxi78/Jk/KF7kiPQ1O+/bXWz55IbPmxPaYFlcqWn7y6sn/88sGJVgc08NX2lkGWjESBBN1rG0xgv57ymqd+/7KjntoxOYzEJm5420rFN3CdUWkWbif28oO59heKOK9tXT9ydmxgrYoxlb4l9wpHn/g2c88KgyHuOeHYL09OK93ybAEtPrfNaTII997NEEWiFAAm6VjKhAz8451Oa+gNLj3quXrNznlOqHXDS5BGwQ5VVtJuEn+fc34sh7vMrauD4krLXt7M7j9BBmnIuhA3d3reW/jhw8GNfZn4aJ52w3v59XX+J0zSDMbYuneWQbeMQIEE3Tq7THinn/JSPt7jvyZVFTHuExH2nn8X9pzn3d/t/KRyf7rRbYKzNvjdjbEXaIVIBvyLAOd+zeSDwwZHP1uuqN3vfYdWd00c6L2SMLaS0EwE1CJCgq0GRbGwjwDm/6eHVPVc8tKor576YtVuVA06ePAImVllFhxl77j+Ju0cMwr/rtmuusNhqKM3ZI9A+GGi+7v3WqlXNQ9lzQuWSz51W7D5jt+K7GWPXqmyazBmUAAm6QROfjrCH/OKKl9b1Tb97eWc6zGfM5q6VDjh5lxGwc5VVLLSahaFg8IZCi+X6jDlABf2KwNYe353LGz0X37asQzfvLPxA0Q37V7xuMws0lUN1XhUCunk4VKFBRlIi4PYGt56xuLF2Y7cvJTtauvndP4wNFNqEyfRFtexmBb/E1jMcXDX7yc3O7HqiXunjiq3wxFG1mx1WYax6VsmSkQmQoBs5+yrGzjnHbUWB6Q9tAJGraDiLpnYut8Mts6u6K/LMJVl0g4oOEegbDm6d/2Zz7RoVjxTOJlyLCb+8NjZoEgRzNv2gsvVDgARdP7nMaiSc85073IGPD326fkRWHVGx8NN3K4J96vJe37ncTkOiKnJN1hTn/M4HV3Wd88jqHkeyNrR23/unj+3Ptwq7MMbqteYb+ZN7BEjQcy9nmvSYc37Hj12+eSe9uFU3J6ndd1g1FDmE0yaUOv6jSegGc4pzfvjXrcPPnLU4M8cKZwLvwjm1HeOKbHMYYx9mojwqQ98ESND1nd+MRcc5P3fx+v47b/yoXTdbiz4+cxy3m+kwmYxVojgF4SEz/iDv3OuRjboZor79oMqefcbkzWeMPaUVzuRH7hIgQc/d3GnKc68/+Lenvum97oHPuzXlV7LO7FBqg9tmV/VVFVh0M4WQLAst3dfhDrRf8lZzmV7Odp+/Z5n/lF0Kr2OM3awlzuRLbhIgQc/NvGnO6yFf8MH7V3b/ceGa5M5K11pAv9uhAOZMHLFyhzLbdK35ZmR/fugc+nThmv4Zr63v1wUGPJL4wj1L77ea2AW6CIiCyCoBEvSs4tdP4d6AuOKJL3umP7xaHz30S2aUwh41jgU7lNov1k+Wcj+Sb9s893/T6j3vrhw/60DKxEHj8+GafcpfcVqEY3I/OxRBtgmQoGc7Azop3+0Tl125tGWvzxo9uohowSHVfK9Rzt8xxl7XRUA6CaK+z3tSY6//mYvfatFFRPjVtdtmV33itAp76yIgCiKrBEjQs4pfP4V7fMHv573WtP33nV5dBPXayWM8VXnmKXSgjLbSiQfMNPT5vzlm4RZdLIzbscwGDxxRs85lNU3UFmnyJhcJkKDnYtY06LMvKLYf/eyWsjZ3QIPeJe7SsrPGBa0mVsAY08eQQ+IINHkH59zpC/L+mY9s1MX30WsLLfDc8aMa7GZhlCaBk1M5RYAEPafSpV1nhwJi6wGPb6rwBXP/mLgCmwBvnDIm4LCYcu4jM9qtIep5NuwXfYc8vdky4BXVM5olSyVOEyw5aUy31SzQaYRZyoGeiiVB11M2sxgL55xPfXBDFj1Qr2jsNT185Eh3qdOcp55VsqQWgT5vsPsPLzcUNfT51TKZNTsuqwDvnlbnsZgEV9acoIJ1Q4AEXTepzG4gehJ03IN+84FVPSMLLcXZpUqlRyLQNhhovezt5go97EX/6Tz3cX6TwKyUbSKQKgES9FQJ0v3bCOhJ0HettMM1+1S01xVZKyi92iOwtc/fdMMHrdVftQ5rz7kEPWIM4LM/jhcFxnSxJiDB8OlylQmQoKsM1Kjm9CToe1Q74MqZpS3jSuzVRs2nluPe3O1tvPmTjprVzUNadlOxb5+fPR4YQ2mnHxFIjQBVotT40d0/9c6xHol6mUNHQb96VllTXbFtJCVYewQ2dg0337qss4oEXXu5IY+yS4AEPbv8dVO6yHlw+kMbBJ77i9wBh9yv26+yeVShpUY3CdJRIJt7fG03fdRWTkPuOkoqhaIKARJ0VTCSkaDIfbMe3Wjx62DbGi6Ku+Pg6raKPHMlZVZ7BBr7/N1X/7eliBbFaS835FF2CZCgZ5e/bkr3B0X3b5/c7HT7cn9vMG5be+KY2p5Cm4lWuWuwhpA4wm4AABxxSURBVHZ6AoPzFje6aNuaBpNDLmWVAAl6VvHrp3BfQOw64tn64i5PMOeDyrcJ8NYpY/x2i4m2Emkwm0P+oP+wp+vN/XSwjAazQy5lkwAJejbp66js4YC49cQXttbqodeEaaGjX7VZOenoV23mhbzSBgESdG3kIee9cPuCa89Z0rTTdx36+DjLy3NHB2oLLZPp4yzaqpr4cZaWwcCq3z1T79SWZ8l5Qx9nSY4b3RWZAAk61QxVCHh84sdXLG2ZpZfPp959SBWMGmE5aVSh7TlVAJERVQhwzg9f3uBZfNGbzYIqBrNshD6fmuUE6Kx4EnSdJTRb4Xj84ss3fdR+9DsbBrLlgqrlXjKjFHavcdy7Y6n9IlUNk7GUCKzvHL57ddPQ/LuWd6ZkRys3HzQ+H67Zp/wVp0U4Ris+kR+5S4AEPXdzpynPfUF+370rOs9/7tteTfmVrDO/26EATp5U+Mm4Evveydqg+9QnsL7D+9mitb3TXlvfr77xLFg8cdIIuHDP0vutJnZBFoqnInVGgARdZwnNVjic86uf/rrvhgUrOnTxyVHci373IdXtpS4zneeerUoVodyWfn/vFUtbCvWwBx3Dm79nmf+UXQqvY4zdrCHM5EqOEiBBz9HEac1tzvnvP6ofXHD5O61FWvMtWX8+PWtcwGJipYyxvmRt0H3qEeCcFw4HxJ69H92km/fW7QdV9uwzJm8+Y+wp9UiRJaMS0M2DYdQEaiVuzvm+G3u8i+YuaijTik+p+vHoUSP7JlfYT2GMvZ6qLbo/dQKfN7rPDnJ44II3mlM3phELC+fUdowrss1hjH2oEZfIjRwmQIKew8nTkuuc8zEDPvHr/R/fVKAlv1Lx5aw9iobOnlLyAGPs0lTs0L3qEPi6ZeitT7a6D378yx51DGrAyvunj+3Ptwq7MMbqNeAOuZDjBEjQczyBWnI/KIqBWY9uMunhPHfkunO5HRYcWt1QaDeN0hJno/rSOuDvuvq/rcVr2nP/O+iYQ4uJwSdnjg2aBMFs1JxS3OoSIEFXl6ehrQ35xE1/eLWhbmO3Tzcclp5W5ymym6bQATPZTSkeKNPlCXx18FP1ujmOd1yxFZ44qnazwyqMzS5dKl0vBEjQ9ZJJDcThDYhLrnu/7fD3Ng1qwBt1XLhiZhmfMcp596hCKw27q4M0KSubenwLPm/0XHTbso6k7tfiTQeMzYMb9q943WYWjtCif+RT7hEgQc+9nGnWY875jY992X3xv1d2uzTrZIKOTal2wA37V7aU55mrE7yVLleRQNtgoPX691srVjUPqWg1u6bOnVbsPmO34rsZY9dm1xMqXS8ESND1kkkNxME5n/tZo+feC95oLtWAO6q58OpJY4Zr8s37McZWqGaUDCkmsK5t+MA8m/DmMQu36Gqu+b7Dqjunj3ReyBhbqBgGXUgEYhAgQafqoRoBzvlOXZ7g8oOf2qyble4I54zdimD2dvlvjy+2HaIaLDKkmMDXLUMfL2twz3rsC/2sbsfg3/59XX+J0zSDMbZOMQy6kAiQoFMdyBQBf1Acnv2fzbYBHXyrWmJW5jLDkpNHcxNjRXTITKZq0k/l4GEyQQ49RzxTzzrcgcwWnsbS8m0CLD21zmsxCfY0FkOmDUaAeugGS3i6wx30BlZe9d+2qXr56prE67p9y4N7VDvvqimwXJFuhmT//wl83uh5qnnAf8rfP2rXFRb8ytotB1Z8nmczT9NVYBRMVgmQoGcVv/4K55zf8sgX3ec9+Hl3np6iw7PdHz5y5IDDIuhqOkHrOer3BofOW9Jk18vZ7RLvs6cWD561e/G/GGNXaT0H5F/uECBBz51c5YSnnPOj17UP33faK426WxV+58FVPbtVOe7Mt5luzIlk5LiT+KnU+h7f/Gvfa8vxSH7t/pNHj2zeqdx+AWPsFd0FRwFljQAJetbQ67NgznlFQOSbZzy80aG3CEO99CG7edsHWzx6i09L8XDOnUN+seuPr+mvd46cl88bN2QWWB1jTH+tFS1VJIP5QoJusIRnItxhv7j+7CVNE9bq5IhOObM/7V0GE8sdi3Yos52QCZZGLaPDHXjg0wbPqX//sE13DcOJ5XZ48Iia7+0WYQej5pfiTg8BEvT0cDW0Vc753Q+v7jn5oVVdutqPjknFFe+vnjg66BcDU/Ks1q8Mneg0Bc85n+wP8tVHPrfFrKeV7RKuP04p6Zy3R9EzjLGL04SQzBqUAAm6QROfzrA550f+2OW9/6QXG2rSWU62bJ80eQQcOaHgx3Eltu2z5YOey93a51vz4tq+ic9+06vLMJ89rrZpuxLb+YyxxboMkILKGgES9Kyh12/BnHM8+nVw1qMbwRvgugz0gSNqODC4a0q18zJdBpiloL5p89wcEOGyPy5u0tWpcBJOmxm/sDYO/zOPMebOEmYqVqcESNB1mthshzXgEz++4YO2WR9s1s+HWuRMcYHck8eM5AJjE+lLbOrUNvyimsj52tNebmR626YmEdqvLg+u26/ik3yrsLc61MgKEfh/AiToVBvSQoBzftH7mwf/fNXS1oq0FKABozj0Pnfnwo3VBdbxGnAn513Y2uvd/OK6/jF6HWrHBN0yu7Jt/7q8fzDG7sn5hFEAmiNAgq65lOjDIc75uOEA/2rvRzfq6oCZ8Oz887eV/h3Lbc+PLLD+Xh+Zy04UP3Z5X9zY7T1Wj3vO5UQ/PnPcoN3MdmWMbcwOaSpVzwRI0PWc3SzH5vGJX17xTsvkz5o8QpZdSVvxTosATx1bOySK/O91xbZ/pq0gHRseGA5e0DMcvOWUlxqcHr+o20in1zjF2w6q/MZpNe2m2yApsKwSIEHPKn59F845v/KDzQPnXLm0rU7PkeJ8+qNHjQxu7fOftF2JbZGeY1U7Ns75wX6Rv3bGK40Wvc6bS8xunV2xeb+6/AcYY7eqzZHsEQEkQIJO9SBtBHDY3S/yL/d6eGN+2grRiOF9xrjgxgMqAx4/+02Jky3XiFuadoNzvocvyD/907ut1v/V63/B96fzxg1YBLYbDbdrulrmtHMk6DmdPu077xf5h9e/3zZp6YaBYu17m5qHv9uhAC6YXjJUZDftQSvfY7PEFe39PnHlgk878177vj818Dlw9+zx+d1/27/iW4vA9s0Bd8nFHCVAgp6jicsVtznn875tH77qjFcat22+1ftvzsRCOHOP4sFih2kaiXrkbKOY9wyLnz2yqit/0do+vVeJbfE9dvTIjZPK7bcwxh42RMAUZFYIkKBnBbtxCsVDZkTOew59ut7S5QkaInAU9bOnlQwWWIV9GWOrDRG0wiC7+v0zBAt77+FV3Q6jiHmJ0wRvnjLGLzBWRIfJKKwodFlSBEjQk8JGNyVCgHP+0GNf9Bz278+7dPdJ1WgccPj9qlllPquJHckYezsRXnq9dlNv4Pgql/Dsbcs6zK+t1/8wu5THc6eWNJ+xe9EbjLE/6jW3FJc2CJCgayMPuvaCcz6rZyj4yuz/bNbdx1piJQ4Xyv3zwEq/188vzbeb7tN1kuMEt7nXf3V1nunGP7/bavrIAAvg5DiWnlrXWeQwHcUYW2bkOkCxp58ACXr6GVMJADDsF1dd937rju9vdjuNBAS3tP3jt5Ueb5C/tV2J7TgjxS7F2tjveyoYhGOvea/VofetaeH53b/O5blh/8rv7BZhihFzTzFnlgAJemZ5G7Y0zvkfvu/yXn/Kiw1jjAbBYRHgmt+UwU5ltvraQuuhRlksh4vfWgb8S9a2e0f9/aN2i54PjYlWp58+rrZ+Qontb4yxJ4xW7ynezBMgQc88c8OW6A+KLWe82lj5XYfXkAxOmjQC5s8o4Ws7fLdOrrBfrWcIq5o9d+xWab9kwYoupuez2WPlcMcyGzx21MhWi0mo0nOuKTbtECBB104udO8J5/zqFY1DZ174RpNhP2aCQ/CXziwNlDrN39cWWE5ijH2jp8QP+ny7tg3wRT3DwfF3L+/U7VfTlOTs3sNqNuw50vEoY+xmJdfTNUQgVQIk6KkSpPsVE+Cc5wc5bzv++a2Ohj6/4vv0eCF+qe2CaSWBPq/4aKnTdCljzJPLcXLOnd93+h6vK7Ice//KLpNRe+VSDmsLLfDCCaOGTIxVMMYGcjm35HvuECBBz51c6cJTzvmN720aOPnq/7YZbi49PIFlLjOcM6Vk6MBxLra13//gDqX2i3MxyQPe4LVmgf35zR/6HY980QMd7kAuhqGqzzcfWFF/wNj8Zxhj16pqmIwRgRgESNCpemSUAOe8TOTQdMzCLZamfmP30iXwOAx/yi4jYK9RruHvO7wvTqlxXMAY0/QRapzzwuaBwLXFDtPZK5s8gYdXdRcZbQV7tAenpsACL88d7RcY1DDGOjL6gFFhhiZAgm7o9GcneOylv7Nh4Mxr32urzI4H2iwVhf34iYVw+IQCvqZteJnFym7YqcT+Xy15yznfc2OP7/oxhZaD3vxxQFy0ps9EQv7LDN14QEXrQePzce6ceudaqrwG8IUE3QBJ1lqInPMRfpE3//6lBsfGbp/W3Mu6PzgUf/j2+XDEhIKAzSx0uf3i83UjLP9mjK3PhnO4/ayh1z/PbhHm+kVetPi7PvuSHwZoaD1CMsYVW+GpY2uHLAKrZoz1ZiNfVKZxCZCgGzf3WY0cV7wvb/DMv+jNZuqlx8jElGoH7FeXBweMdfmCnA029ftXu32BxbNG5z2drmF5HE4HgL0BYP9+r3hckPOS/24YdHyweZCtah7Kar3ReuH3HFrdOqPWuYBWtms9U/r0jwRdn3nNiag8/mDzZW+3VH3eRCKhJGE7l9thWo0Ddq92wC6Vdt4zJA50D4s/MuDLdyqzvQMAGwFgi9IV87gyHQBGb+n37TYwHJxpM7HdihyW8YU2oWhdh9ezotFtWdEw5FjTPqzEPcNfM7XGAXccXNXitJgM880CwyddYwBI0DWWECO5g6fHben13XTc81vpBZhE4nHOfftSG4wrskJdkVUcU2QdLnGYbCLn3O3n3mE/9/lF7hdFMSgwJppMArOZmMluYVabAHmMMaHNHeBbe33mLb1+2Njjgx86vUBz4kkkAwBePGFU8+gR1mvoVLjk+NFdqRMgQU+dIVlIgcCQX/zk3hWdOy1a21eUghm6VUagwCZAod0ELosAdjMDk/DTYx4UOQwHOLj9IvQOB2HAKxI3lQjMmVjYc+GepescFmGWSibJDBFImAAJesLI6AY1CXDOZ+KHSw76z+Z8t48ERk22ZCszBFxWAd45tW7AZmKH0BfVMsOcSolMgASdakbWCXDO7/7vxsFj/vxua23WnSEHiECCBP7x28qGA8flvcwYy8mDgRIMly7XMAESdA0nxyiucc5d3iDfdNnbLeWfNeb0CahGSRnFGSIwfaQTF8K120xsLGPMTWCIQDYJkKBnkz6V/TMBzvncNnfg3sOfri8lLEQgVwi8fsqYzgqX+ULG2MJc8Zn81C8BEnT95jbnIhvwii++8UP/Abcv6xiRc86Tw78iIPqHoWHRTdDx8U9aV7b3XKidcw0IFjsE3L2w6dFLoX/dx+AcuQOMnXcP2Cvqtl033LYZNj18EXga1//inlj25IV3rXxt23+WTPtdWrNy+cyy3sO2L3gv3yYcl9aCyDgRUEiABF0hKLos/QQ456W+IP/h0rdbimjoPf28011CuLC2vHE/WMtqtwmt/P+jgDcvuQdGnXj9NpeaXr0Dao66DMyuETC4cTUMrF8BVYedD7HsSbFIjYGK2fPSKug41H7nwVU9VhPbnjHWmW6WZJ8IKCFAgq6EEl2TMQKc8zndnuC/D3+2vtgf5BkrlwpKPwEU564Vr/7cS5dKxJ5385IFUDpzzrZ/ksRdEvRI9+B14fYkO/g3x8gd0yboFhOD108a013sNJ3LGFuUfnJUAhFQRoAEXRknuiqDBDjn936w2X3MlUtb6MCZDHJPd1HYw/Z1NGzrbct/8h66YLVD29JHoWzfk3/VQw/3L9ye1IOXrkvXkPuts6ua96tz4ar2C9PNjOwTgUQIkKAnQouuzRgBt09ce+9nHWNeXNuPx5PSL8cJyEUbe974k8+J151xx889avn8es0RF/+qAYD3htvDe6Sh+r61/9tmPx2CftzEAs+F08vqXVZhYo6nhNzXIQESdB0mVQ8hcc6ncIDPT3u5Ab7r8OohJMPGgGK79bm/QfURF/288C0chjSn7ho9Ke6QeyR7eH/+DntC3rg9fjXXrhb4Hcts8OQxtcAApjLGVqlll+wQAbUIkKCrRZLsqE6Ac35W62Dg5mMXbinx0Xy66nwzYVDqbVcfdv42sY32k4bPcdGcfFg+XLwj2ZP36OX2o/Xuk4nbamLw0tzRXZV55qsZY48kY4PuIQLpJkCCnm7CZD8lAm5f8N9ftAzNueStluKUDNHNGSeAw+Jbn78BRp1w3S965tJQe8meR/0s8lIP25xXDH1rPoSKA07f5q98aD0w2BPRXnhg6di2dtchVd27VzkWuaymczMOkgokAgoJkKArBEWXZY9Ap8e/8pV1/VMfXNWdPSeo5IQJoEg3Lbn7F/dJe9FF3/DP+9DxAvkcOq5eX3/b3G33yfeox7KHe9uln9qCfvaUYjh6p4LPS52WaQlDoBuIQAYJkKBnEDYVlRwBznn5gFf85q7lnRVLvu9PzgjdRQSSIHDEhAK4ZEZpW75NmMwYa0/CBN1CBDJGgAQ9Y6ipoFQIcM6nBUW+bP5bLWY6dCYVknSvUgJ4eMyCQ6oCJoHNZIytVHofXUcEskWABD1b5KnchAlwzo8eDvDnzny10fZDF618Txgg3aCYwPYlNnj0qJFeu5nNZYy9qvhGupAIZJEACXoW4VPRiRPgnJ/d6QnefvorDXmtg4HEDdAdRCAOgco8Mzx+dO1gqdN0OWPsQQJGBHKFAAl6rmSK/PyZAOf86s09vmvOWtyY1+8ViQwRUI1AgU2AR44cOVhXZL2JMXazaobJEBHIAAES9AxApiLUJ8A5v3FNu/fSc5c0OoYDdOa7+oSNZ9FuZvDAESOHJpbb7mSMXWs8AhRxrhMgQc/1DBrYf875baubhy658M1mE33IxcAVQYXQ8YMr9x5aHdyj2nEXY+wKFUySCSKQcQIk6BlHTgWqSYBzfucXLUMXzH+z2UI9dTXJGscW9swXHFrt373KcR9j7FLjRE6R6o0ACbreMmrAeLCnvr7De/b5bzTl05y6AStACiHjnPn9h9UM7FBme5B65imApFs1QYAEXRNpICdSJYBz6g19/nPPe72pmFa/p0rTGPfjavZ/HV7TXVto+TfNmRsj53qPkgRd7xk2UHy4+r13KHjF+W80F9M+dQMlPolQcZ/5/YdVd49wmG6j1exJAKRbNEmABF2TaSGnkiWA+9R9QX7XpW+3OOhEuWQp6vs+PAHuzoOrhqwmdgntM9d3ro0WHQm60TJugHjxRDmRw/M3ftRuobPfDZDwBELEs9mv3afcLzA4gTH2SgK30qVEQPMESNA1nyJyMBkCePb7oFdcvHBNbyV9pS0Zgvq7B7+aNnfnEa15NuFIOptdf/mliABI0KkW6JYAfqWtayjw+ncd3nFXLW0t9gXpABrdJjtGYFYTg1tmV3bvWGbbWOIwH05fTTNiLTBGzCToxsizoaN0+4L/7veKx1+5tKXkuw76qIuRKsOOZTa4dXZVV4HN/ILLys41UuwUq/EIkKAbL+eGjJhzfhYHePjWT9o9L67tdxoSgsGCPm5igefKWeVOBjCPMfaIwcKncA1IgATdgEk3asic8ykeP3/ys0bPiGvea62m42L1WRPwGNebDqhsnj7S2eu0sNMYY6v0GSlFRQR+SYAEnWqE4Qhwzu/t9gRPuu6DtmLa2qav9OOWtBv2q+gudpqeZYxdqK/oKBoiEJsACTrVEEMS4JzP8QX5A698189uX9YxwpAQdBb05TPLeo/esYBbTewcxtginYVH4RCBuARI0OMiogv0SoBzXjro4w+4/cF9/v5heyn11nMz09gr/8u+5Z0ui+mjPOs2Me/MzUjIayKQGgES9NT40d06IMA5n+sN8gX/q3d7b/pfe63bJ+ogKv2H4LIKcM1vyht+M8Zls5nYfMbYQv1HTRESgegESNCpdhABAOCcuwDgJm+Qn3HP8s7AorV9RQRGuwTmTCzsuWhGqdlmYo8BwDWMMbd2vSXPiEBmCJCgZ4YzlZIjBDjnM4cD/Ja2QX/dLZ90VH/eNJQjnhvDzak1DrhqVllzRZ5ls93MrmKMLTNG5BQlEYhPgAQ9PiO6woAEOOd/GAqI//iqZZgtWNFZubHbZ0AK2gl5XLEV5u9Z2rprlZ07zMKfGWNPaMc78oQIaIMACbo28kBeaJQAfpLVL/Lr3t802Pfvz7srm/r9GvVUn27VFFjg3KnFrfuPzSu0COwG+tSpPvNMUalDgARdHY5kRccEOOe4re1ykcOVH2weaLp/ZfeYhj4S9nSmvLbQAudPK67fry6/RmBwKwDczhjrTWeZZJsI5DoBEvRczyD5nzECnPMyAJgf5PzSz5uGm/61snM8nQ2vLn48e/28aaUbptbYa0yM3QkACxhjHeqWQtaIgD4JkKDrM68UVRoJcM7zAeD8gMjnb+zxDT+2urv8/c1uOh8+Beb717k8Z+xR3D6uyGo3C2wBANzPGBtIwSTdSgQMR4AE3XApp4DVJICL57wBfoHHL45+5bt+36K1vdVdnqCaRejWVonTBHMmjmg+escCq9MibLGZ2X202E236abAMkCABD0DkKkI/RPgnM8CgNNEzk9b2+HduvDbvqKlGwaK9R954hHOHp/fPXdSYc/EMtso4afV6v9hjH2SuCW6gwgQATkBEnSqD0RARQKhA2pOCnA4mXO++ydbBjtfWjsw+rMmj6BiMTlnanqNUzx2Yv6WWaPzShljX5gZPAMA+AEVOhAm57JJDmuVAAm6VjNDfuU8Ac75OAA4dsjPT2QMxn+61e1+e8NgxacNbvAGeM7HFysAm5nBXrUuOHi7vLa9al0uzvkGh0V4DgBeYoxt1HXwFBwRyBIBEvQsgadijUUgJO6HDXiDc/Jtppnfd3pb/rfFY1u21V28tn1YFzAmltth5ihX929GO70TSm1VA97gsnybCb969gaJuC5STEFonAAJusYTRO7pj0BoWP63ALDfsJ8fYhJg1PpOb9/KJk/ely3DrnUdwzDg1fYHYvJtAuxUZofdquzu6TXOwQmltsKgCFvtFvYWAHwAAO/ScLr+6i5FpG0CJOjazg95ZwACnPMKANgLAPYc8AX3d5iFSX3DondDt9e3tmPY8UOnz1Xf64OtfX7wBzM7VG8xMRhVaIExI6ywfanVPbHMPjS+2GYttAu2oYD4bb7V9D4ArACATxljbQZIF4VIBDRLgARds6khx4xMgHO+EwBMBoCdfUG+iyjCRKsZRrn93N3u9nsb+/zmhr5gXrvbb+keCkLvcBD6vUEY9Ing8YswHODgC3IIiBx4qA3AGIBZYGA1MbCbGTgtAuRZBSiwmWCE3QTFDhOUuyz+2kLT4MhCW6DcZbK5LMzlC8BWQYC1VhP7GgDWAMA3jLF1Rs4PxU4EtEiABF2LWSGfiEAUApzzMQCA/6sFgBq/CCMDIq8GDmUceLFJYPkCgIsxsAuMWRgDEwPYtsKeA4icQ1Dk3M85DAcB3KLIBxiwbmDQYRZYs0WARgBoAoAGAKhnjNVTMogAEcgNAv8HmNWMKzmgR9cAAAAASUVORK5CYII=" id="257" name="Google Shape;257;p13"/>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258" name="Google Shape;258;p13"/>
          <p:cNvPicPr preferRelativeResize="0"/>
          <p:nvPr/>
        </p:nvPicPr>
        <p:blipFill rotWithShape="1">
          <a:blip r:embed="rId3">
            <a:alphaModFix/>
          </a:blip>
          <a:srcRect b="0" l="0" r="0" t="0"/>
          <a:stretch/>
        </p:blipFill>
        <p:spPr>
          <a:xfrm>
            <a:off x="8286712" y="6035525"/>
            <a:ext cx="857288" cy="822475"/>
          </a:xfrm>
          <a:prstGeom prst="rect">
            <a:avLst/>
          </a:prstGeom>
          <a:noFill/>
          <a:ln>
            <a:noFill/>
          </a:ln>
        </p:spPr>
      </p:pic>
      <p:sp>
        <p:nvSpPr>
          <p:cNvPr id="259" name="Google Shape;259;p13"/>
          <p:cNvSpPr txBox="1"/>
          <p:nvPr/>
        </p:nvSpPr>
        <p:spPr>
          <a:xfrm>
            <a:off x="500034" y="1214422"/>
            <a:ext cx="8501100" cy="60030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b="1" sz="1800" u="sng">
              <a:solidFill>
                <a:srgbClr val="FFCC00"/>
              </a:solidFill>
              <a:latin typeface="Calibri"/>
              <a:ea typeface="Calibri"/>
              <a:cs typeface="Calibri"/>
              <a:sym typeface="Calibri"/>
            </a:endParaRPr>
          </a:p>
          <a:p>
            <a:pPr indent="0" lvl="0" marL="0" marR="0" rtl="0" algn="ctr">
              <a:spcBef>
                <a:spcPts val="0"/>
              </a:spcBef>
              <a:spcAft>
                <a:spcPts val="0"/>
              </a:spcAft>
              <a:buNone/>
            </a:pPr>
            <a:r>
              <a:rPr b="1" lang="fr-FR" sz="2400" u="sng">
                <a:solidFill>
                  <a:srgbClr val="FFCC00"/>
                </a:solidFill>
                <a:latin typeface="Calibri"/>
                <a:ea typeface="Calibri"/>
                <a:cs typeface="Calibri"/>
                <a:sym typeface="Calibri"/>
              </a:rPr>
              <a:t>ENTREPRISES</a:t>
            </a:r>
            <a:endParaRPr b="1" sz="2400" u="sng">
              <a:solidFill>
                <a:srgbClr val="FFCC00"/>
              </a:solidFill>
              <a:latin typeface="Calibri"/>
              <a:ea typeface="Calibri"/>
              <a:cs typeface="Calibri"/>
              <a:sym typeface="Calibri"/>
            </a:endParaRPr>
          </a:p>
          <a:p>
            <a:pPr indent="0" lvl="0" marL="0" marR="0" rtl="0" algn="ctr">
              <a:spcBef>
                <a:spcPts val="0"/>
              </a:spcBef>
              <a:spcAft>
                <a:spcPts val="0"/>
              </a:spcAft>
              <a:buNone/>
            </a:pPr>
            <a:r>
              <a:rPr lang="fr-FR" sz="2400">
                <a:solidFill>
                  <a:srgbClr val="FFCC00"/>
                </a:solidFill>
                <a:latin typeface="Calibri"/>
                <a:ea typeface="Calibri"/>
                <a:cs typeface="Calibri"/>
                <a:sym typeface="Calibri"/>
              </a:rPr>
              <a:t>*</a:t>
            </a:r>
            <a:r>
              <a:rPr lang="fr-FR" sz="2400">
                <a:solidFill>
                  <a:schemeClr val="dk1"/>
                </a:solidFill>
                <a:latin typeface="Calibri"/>
                <a:ea typeface="Calibri"/>
                <a:cs typeface="Calibri"/>
                <a:sym typeface="Calibri"/>
              </a:rPr>
              <a:t>20 identifiées    </a:t>
            </a:r>
            <a:r>
              <a:rPr lang="fr-FR" sz="2400">
                <a:solidFill>
                  <a:srgbClr val="FFCC00"/>
                </a:solidFill>
                <a:latin typeface="Calibri"/>
                <a:ea typeface="Calibri"/>
                <a:cs typeface="Calibri"/>
                <a:sym typeface="Calibri"/>
              </a:rPr>
              <a:t> *</a:t>
            </a:r>
            <a:r>
              <a:rPr lang="fr-FR" sz="2400">
                <a:solidFill>
                  <a:schemeClr val="dk1"/>
                </a:solidFill>
                <a:latin typeface="Calibri"/>
                <a:ea typeface="Calibri"/>
                <a:cs typeface="Calibri"/>
                <a:sym typeface="Calibri"/>
              </a:rPr>
              <a:t>20 démarchées      </a:t>
            </a:r>
            <a:r>
              <a:rPr lang="fr-FR" sz="2400">
                <a:solidFill>
                  <a:srgbClr val="FFCC00"/>
                </a:solidFill>
                <a:latin typeface="Calibri"/>
                <a:ea typeface="Calibri"/>
                <a:cs typeface="Calibri"/>
                <a:sym typeface="Calibri"/>
              </a:rPr>
              <a:t>* </a:t>
            </a:r>
            <a:r>
              <a:rPr lang="fr-FR" sz="2400">
                <a:solidFill>
                  <a:schemeClr val="dk1"/>
                </a:solidFill>
                <a:latin typeface="Calibri"/>
                <a:ea typeface="Calibri"/>
                <a:cs typeface="Calibri"/>
                <a:sym typeface="Calibri"/>
              </a:rPr>
              <a:t>7 en portefeuille      </a:t>
            </a:r>
            <a:r>
              <a:rPr lang="fr-FR" sz="2400">
                <a:solidFill>
                  <a:srgbClr val="FFCC00"/>
                </a:solidFill>
                <a:latin typeface="Calibri"/>
                <a:ea typeface="Calibri"/>
                <a:cs typeface="Calibri"/>
                <a:sym typeface="Calibri"/>
              </a:rPr>
              <a:t>*</a:t>
            </a:r>
            <a:r>
              <a:rPr lang="fr-FR" sz="2400">
                <a:solidFill>
                  <a:schemeClr val="dk1"/>
                </a:solidFill>
                <a:latin typeface="Calibri"/>
                <a:ea typeface="Calibri"/>
                <a:cs typeface="Calibri"/>
                <a:sym typeface="Calibri"/>
              </a:rPr>
              <a:t>5  contrats en cours de négociation</a:t>
            </a:r>
            <a:endParaRPr sz="2400">
              <a:solidFill>
                <a:schemeClr val="dk1"/>
              </a:solidFill>
              <a:latin typeface="Calibri"/>
              <a:ea typeface="Calibri"/>
              <a:cs typeface="Calibri"/>
              <a:sym typeface="Calibri"/>
            </a:endParaRPr>
          </a:p>
          <a:p>
            <a:pPr indent="0" lvl="0" marL="0" marR="0" rtl="0" algn="ctr">
              <a:spcBef>
                <a:spcPts val="0"/>
              </a:spcBef>
              <a:spcAft>
                <a:spcPts val="0"/>
              </a:spcAft>
              <a:buNone/>
            </a:pPr>
            <a:r>
              <a:rPr b="1" lang="fr-FR" sz="2400" u="sng">
                <a:solidFill>
                  <a:srgbClr val="FFCC00"/>
                </a:solidFill>
                <a:latin typeface="Calibri"/>
                <a:ea typeface="Calibri"/>
                <a:cs typeface="Calibri"/>
                <a:sym typeface="Calibri"/>
              </a:rPr>
              <a:t>ASSISTANTES</a:t>
            </a:r>
            <a:endParaRPr/>
          </a:p>
          <a:p>
            <a:pPr indent="0" lvl="0" marL="0" marR="0" rtl="0" algn="ctr">
              <a:spcBef>
                <a:spcPts val="0"/>
              </a:spcBef>
              <a:spcAft>
                <a:spcPts val="0"/>
              </a:spcAft>
              <a:buNone/>
            </a:pPr>
            <a:r>
              <a:rPr lang="fr-FR" sz="2400">
                <a:solidFill>
                  <a:srgbClr val="FFCC00"/>
                </a:solidFill>
                <a:latin typeface="Calibri"/>
                <a:ea typeface="Calibri"/>
                <a:cs typeface="Calibri"/>
                <a:sym typeface="Calibri"/>
              </a:rPr>
              <a:t>*</a:t>
            </a:r>
            <a:r>
              <a:rPr lang="fr-FR" sz="2400">
                <a:solidFill>
                  <a:schemeClr val="dk1"/>
                </a:solidFill>
                <a:latin typeface="Calibri"/>
                <a:ea typeface="Calibri"/>
                <a:cs typeface="Calibri"/>
                <a:sym typeface="Calibri"/>
              </a:rPr>
              <a:t>2 assistantes a distance formés et placées</a:t>
            </a:r>
            <a:endParaRPr sz="2400">
              <a:solidFill>
                <a:schemeClr val="dk1"/>
              </a:solidFill>
              <a:latin typeface="Calibri"/>
              <a:ea typeface="Calibri"/>
              <a:cs typeface="Calibri"/>
              <a:sym typeface="Calibri"/>
            </a:endParaRPr>
          </a:p>
          <a:p>
            <a:pPr indent="0" lvl="0" marL="0" marR="0" rtl="0" algn="ctr">
              <a:spcBef>
                <a:spcPts val="0"/>
              </a:spcBef>
              <a:spcAft>
                <a:spcPts val="0"/>
              </a:spcAft>
              <a:buNone/>
            </a:pPr>
            <a:r>
              <a:rPr b="1" lang="fr-FR" sz="2400" u="sng">
                <a:solidFill>
                  <a:srgbClr val="FFCC00"/>
                </a:solidFill>
                <a:latin typeface="Calibri"/>
                <a:ea typeface="Calibri"/>
                <a:cs typeface="Calibri"/>
                <a:sym typeface="Calibri"/>
              </a:rPr>
              <a:t>FORMATIONS</a:t>
            </a:r>
            <a:endParaRPr b="1" sz="2400" u="sng">
              <a:solidFill>
                <a:srgbClr val="FFCC00"/>
              </a:solidFill>
              <a:latin typeface="Calibri"/>
              <a:ea typeface="Calibri"/>
              <a:cs typeface="Calibri"/>
              <a:sym typeface="Calibri"/>
            </a:endParaRPr>
          </a:p>
          <a:p>
            <a:pPr indent="0" lvl="0" marL="0" marR="0" rtl="0" algn="ctr">
              <a:spcBef>
                <a:spcPts val="0"/>
              </a:spcBef>
              <a:spcAft>
                <a:spcPts val="0"/>
              </a:spcAft>
              <a:buNone/>
            </a:pPr>
            <a:r>
              <a:rPr lang="fr-FR" sz="2400">
                <a:solidFill>
                  <a:schemeClr val="dk1"/>
                </a:solidFill>
                <a:latin typeface="Calibri"/>
                <a:ea typeface="Calibri"/>
                <a:cs typeface="Calibri"/>
                <a:sym typeface="Calibri"/>
              </a:rPr>
              <a:t> 1 formation payante réalisée</a:t>
            </a:r>
            <a:endParaRPr sz="2400">
              <a:solidFill>
                <a:schemeClr val="dk1"/>
              </a:solidFill>
              <a:latin typeface="Calibri"/>
              <a:ea typeface="Calibri"/>
              <a:cs typeface="Calibri"/>
              <a:sym typeface="Calibri"/>
            </a:endParaRPr>
          </a:p>
          <a:p>
            <a:pPr indent="0" lvl="0" marL="0" marR="0" rtl="0" algn="ctr">
              <a:spcBef>
                <a:spcPts val="0"/>
              </a:spcBef>
              <a:spcAft>
                <a:spcPts val="0"/>
              </a:spcAft>
              <a:buNone/>
            </a:pPr>
            <a:r>
              <a:rPr lang="fr-FR" sz="2400">
                <a:solidFill>
                  <a:schemeClr val="dk1"/>
                </a:solidFill>
                <a:latin typeface="Calibri"/>
                <a:ea typeface="Calibri"/>
                <a:cs typeface="Calibri"/>
                <a:sym typeface="Calibri"/>
              </a:rPr>
              <a:t>1 formation gratuite réalisée</a:t>
            </a:r>
            <a:endParaRPr sz="2400">
              <a:solidFill>
                <a:schemeClr val="dk1"/>
              </a:solidFill>
              <a:latin typeface="Calibri"/>
              <a:ea typeface="Calibri"/>
              <a:cs typeface="Calibri"/>
              <a:sym typeface="Calibri"/>
            </a:endParaRPr>
          </a:p>
          <a:p>
            <a:pPr indent="0" lvl="0" marL="0" marR="0" rtl="0" algn="ctr">
              <a:spcBef>
                <a:spcPts val="0"/>
              </a:spcBef>
              <a:spcAft>
                <a:spcPts val="0"/>
              </a:spcAft>
              <a:buNone/>
            </a:pPr>
            <a:r>
              <a:rPr b="1" lang="fr-FR" sz="2400" u="sng">
                <a:solidFill>
                  <a:srgbClr val="FFCC00"/>
                </a:solidFill>
                <a:latin typeface="Calibri"/>
                <a:ea typeface="Calibri"/>
                <a:cs typeface="Calibri"/>
                <a:sym typeface="Calibri"/>
              </a:rPr>
              <a:t>DIVERS</a:t>
            </a:r>
            <a:endParaRPr/>
          </a:p>
          <a:p>
            <a:pPr indent="0" lvl="0" marL="0" marR="0" rtl="0" algn="ctr">
              <a:spcBef>
                <a:spcPts val="0"/>
              </a:spcBef>
              <a:spcAft>
                <a:spcPts val="0"/>
              </a:spcAft>
              <a:buNone/>
            </a:pPr>
            <a:r>
              <a:rPr lang="fr-FR" sz="2400">
                <a:solidFill>
                  <a:schemeClr val="dk1"/>
                </a:solidFill>
                <a:latin typeface="Calibri"/>
                <a:ea typeface="Calibri"/>
                <a:cs typeface="Calibri"/>
                <a:sym typeface="Calibri"/>
              </a:rPr>
              <a:t>AG de constitution d ’une association des assistantes indépendantes prévue pour début juin</a:t>
            </a:r>
            <a:endParaRPr/>
          </a:p>
          <a:p>
            <a:pPr indent="0" lvl="0" marL="0" marR="0" rtl="0" algn="ctr">
              <a:spcBef>
                <a:spcPts val="0"/>
              </a:spcBef>
              <a:spcAft>
                <a:spcPts val="0"/>
              </a:spcAft>
              <a:buNone/>
            </a:pPr>
            <a:r>
              <a:rPr lang="fr-FR" sz="2400">
                <a:solidFill>
                  <a:schemeClr val="dk1"/>
                </a:solidFill>
                <a:latin typeface="Calibri"/>
                <a:ea typeface="Calibri"/>
                <a:cs typeface="Calibri"/>
                <a:sym typeface="Calibri"/>
              </a:rPr>
              <a:t>3 domiciliations postales</a:t>
            </a:r>
            <a:endParaRPr/>
          </a:p>
          <a:p>
            <a:pPr indent="0" lvl="0" marL="0" marR="0" rtl="0" algn="ctr">
              <a:spcBef>
                <a:spcPts val="0"/>
              </a:spcBef>
              <a:spcAft>
                <a:spcPts val="0"/>
              </a:spcAft>
              <a:buNone/>
            </a:pPr>
            <a:r>
              <a:rPr lang="fr-FR" sz="2400">
                <a:solidFill>
                  <a:schemeClr val="dk1"/>
                </a:solidFill>
                <a:latin typeface="Calibri"/>
                <a:ea typeface="Calibri"/>
                <a:cs typeface="Calibri"/>
                <a:sym typeface="Calibri"/>
              </a:rPr>
              <a:t>5 emplois</a:t>
            </a:r>
            <a:endParaRPr/>
          </a:p>
          <a:p>
            <a:pPr indent="0" lvl="0" marL="0" marR="0" rtl="0" algn="ctr">
              <a:spcBef>
                <a:spcPts val="0"/>
              </a:spcBef>
              <a:spcAft>
                <a:spcPts val="0"/>
              </a:spcAft>
              <a:buNone/>
            </a:pPr>
            <a:r>
              <a:t/>
            </a:r>
            <a:endParaRPr b="1" sz="1800" u="sng">
              <a:solidFill>
                <a:srgbClr val="FFCC00"/>
              </a:solidFill>
              <a:latin typeface="Calibri"/>
              <a:ea typeface="Calibri"/>
              <a:cs typeface="Calibri"/>
              <a:sym typeface="Calibri"/>
            </a:endParaRPr>
          </a:p>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44705"/>
          </a:srgbClr>
        </a:solidFill>
      </p:bgPr>
    </p:bg>
    <p:spTree>
      <p:nvGrpSpPr>
        <p:cNvPr id="263" name="Shape 263"/>
        <p:cNvGrpSpPr/>
        <p:nvPr/>
      </p:nvGrpSpPr>
      <p:grpSpPr>
        <a:xfrm>
          <a:off x="0" y="0"/>
          <a:ext cx="0" cy="0"/>
          <a:chOff x="0" y="0"/>
          <a:chExt cx="0" cy="0"/>
        </a:xfrm>
      </p:grpSpPr>
      <p:sp>
        <p:nvSpPr>
          <p:cNvPr id="264" name="Google Shape;264;p14"/>
          <p:cNvSpPr/>
          <p:nvPr/>
        </p:nvSpPr>
        <p:spPr>
          <a:xfrm>
            <a:off x="0" y="6453336"/>
            <a:ext cx="8244408" cy="404664"/>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5" name="Google Shape;265;p14"/>
          <p:cNvSpPr/>
          <p:nvPr/>
        </p:nvSpPr>
        <p:spPr>
          <a:xfrm>
            <a:off x="8100392" y="260648"/>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6" name="Google Shape;266;p14"/>
          <p:cNvSpPr txBox="1"/>
          <p:nvPr/>
        </p:nvSpPr>
        <p:spPr>
          <a:xfrm>
            <a:off x="214282" y="285728"/>
            <a:ext cx="7776864" cy="461665"/>
          </a:xfrm>
          <a:prstGeom prst="rect">
            <a:avLst/>
          </a:prstGeom>
          <a:solidFill>
            <a:srgbClr val="10253F">
              <a:alpha val="75686"/>
            </a:srgbClr>
          </a:solidFill>
          <a:ln>
            <a:noFill/>
          </a:ln>
          <a:effectLst>
            <a:outerShdw blurRad="76200" kx="-800400" rotWithShape="0" algn="bl" dir="2700000" dist="12700" sy="-23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fr-FR" sz="2400">
                <a:solidFill>
                  <a:srgbClr val="FFCC00"/>
                </a:solidFill>
                <a:latin typeface="Arial"/>
                <a:ea typeface="Arial"/>
                <a:cs typeface="Arial"/>
                <a:sym typeface="Arial"/>
              </a:rPr>
              <a:t>L EQUIPE</a:t>
            </a:r>
            <a:endParaRPr/>
          </a:p>
        </p:txBody>
      </p:sp>
      <p:sp>
        <p:nvSpPr>
          <p:cNvPr id="267" name="Google Shape;267;p14"/>
          <p:cNvSpPr txBox="1"/>
          <p:nvPr/>
        </p:nvSpPr>
        <p:spPr>
          <a:xfrm>
            <a:off x="144532" y="2644004"/>
            <a:ext cx="2631325" cy="147732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1800">
                <a:solidFill>
                  <a:srgbClr val="FFCC00"/>
                </a:solidFill>
                <a:latin typeface="Calibri"/>
                <a:ea typeface="Calibri"/>
                <a:cs typeface="Calibri"/>
                <a:sym typeface="Calibri"/>
              </a:rPr>
              <a:t>Luce Alberte </a:t>
            </a:r>
            <a:endParaRPr/>
          </a:p>
          <a:p>
            <a:pPr indent="0" lvl="0" marL="0" marR="0" rtl="0" algn="ctr">
              <a:spcBef>
                <a:spcPts val="0"/>
              </a:spcBef>
              <a:spcAft>
                <a:spcPts val="0"/>
              </a:spcAft>
              <a:buNone/>
            </a:pPr>
            <a:r>
              <a:rPr b="1" lang="fr-FR" sz="1800">
                <a:solidFill>
                  <a:srgbClr val="FFCC00"/>
                </a:solidFill>
                <a:latin typeface="Calibri"/>
                <a:ea typeface="Calibri"/>
                <a:cs typeface="Calibri"/>
                <a:sym typeface="Calibri"/>
              </a:rPr>
              <a:t>Divassa Malekou</a:t>
            </a:r>
            <a:endParaRPr/>
          </a:p>
          <a:p>
            <a:pPr indent="0" lvl="0" marL="0" marR="0" rtl="0" algn="ctr">
              <a:spcBef>
                <a:spcPts val="0"/>
              </a:spcBef>
              <a:spcAft>
                <a:spcPts val="0"/>
              </a:spcAft>
              <a:buNone/>
            </a:pPr>
            <a:r>
              <a:rPr b="1" lang="fr-FR" sz="1800">
                <a:solidFill>
                  <a:schemeClr val="dk1"/>
                </a:solidFill>
                <a:latin typeface="Calibri"/>
                <a:ea typeface="Calibri"/>
                <a:cs typeface="Calibri"/>
                <a:sym typeface="Calibri"/>
              </a:rPr>
              <a:t>Responsable commerciale et back office</a:t>
            </a:r>
            <a:endParaRPr b="1" sz="1800">
              <a:solidFill>
                <a:schemeClr val="dk1"/>
              </a:solidFill>
              <a:latin typeface="Calibri"/>
              <a:ea typeface="Calibri"/>
              <a:cs typeface="Calibri"/>
              <a:sym typeface="Calibri"/>
            </a:endParaRPr>
          </a:p>
        </p:txBody>
      </p:sp>
      <p:sp>
        <p:nvSpPr>
          <p:cNvPr id="268" name="Google Shape;268;p14"/>
          <p:cNvSpPr txBox="1"/>
          <p:nvPr/>
        </p:nvSpPr>
        <p:spPr>
          <a:xfrm>
            <a:off x="5810260" y="2624548"/>
            <a:ext cx="1828800" cy="147732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1800">
                <a:solidFill>
                  <a:srgbClr val="FFCC00"/>
                </a:solidFill>
                <a:latin typeface="Calibri"/>
                <a:ea typeface="Calibri"/>
                <a:cs typeface="Calibri"/>
                <a:sym typeface="Calibri"/>
              </a:rPr>
              <a:t>Claude Serena Maganga</a:t>
            </a:r>
            <a:endParaRPr/>
          </a:p>
          <a:p>
            <a:pPr indent="0" lvl="0" marL="0" marR="0" rtl="0" algn="ctr">
              <a:spcBef>
                <a:spcPts val="0"/>
              </a:spcBef>
              <a:spcAft>
                <a:spcPts val="0"/>
              </a:spcAft>
              <a:buNone/>
            </a:pPr>
            <a:r>
              <a:rPr b="1" lang="fr-FR" sz="1800">
                <a:solidFill>
                  <a:schemeClr val="dk1"/>
                </a:solidFill>
                <a:latin typeface="Calibri"/>
                <a:ea typeface="Calibri"/>
                <a:cs typeface="Calibri"/>
                <a:sym typeface="Calibri"/>
              </a:rPr>
              <a:t>Chargée des</a:t>
            </a:r>
            <a:endParaRPr/>
          </a:p>
          <a:p>
            <a:pPr indent="0" lvl="0" marL="0" marR="0" rtl="0" algn="ctr">
              <a:spcBef>
                <a:spcPts val="0"/>
              </a:spcBef>
              <a:spcAft>
                <a:spcPts val="0"/>
              </a:spcAft>
              <a:buNone/>
            </a:pPr>
            <a:r>
              <a:rPr b="1" lang="fr-FR" sz="1800">
                <a:solidFill>
                  <a:schemeClr val="dk1"/>
                </a:solidFill>
                <a:latin typeface="Calibri"/>
                <a:ea typeface="Calibri"/>
                <a:cs typeface="Calibri"/>
                <a:sym typeface="Calibri"/>
              </a:rPr>
              <a:t> Ressources humaines</a:t>
            </a:r>
            <a:endParaRPr b="1" sz="1800">
              <a:solidFill>
                <a:schemeClr val="dk1"/>
              </a:solidFill>
              <a:latin typeface="Calibri"/>
              <a:ea typeface="Calibri"/>
              <a:cs typeface="Calibri"/>
              <a:sym typeface="Calibri"/>
            </a:endParaRPr>
          </a:p>
        </p:txBody>
      </p:sp>
      <p:sp>
        <p:nvSpPr>
          <p:cNvPr id="269" name="Google Shape;269;p14"/>
          <p:cNvSpPr txBox="1"/>
          <p:nvPr/>
        </p:nvSpPr>
        <p:spPr>
          <a:xfrm>
            <a:off x="3173787" y="4660137"/>
            <a:ext cx="1896833" cy="120032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1800">
                <a:solidFill>
                  <a:srgbClr val="FFCC00"/>
                </a:solidFill>
                <a:latin typeface="Calibri"/>
                <a:ea typeface="Calibri"/>
                <a:cs typeface="Calibri"/>
                <a:sym typeface="Calibri"/>
              </a:rPr>
              <a:t>Nina Martine </a:t>
            </a:r>
            <a:endParaRPr/>
          </a:p>
          <a:p>
            <a:pPr indent="0" lvl="0" marL="0" marR="0" rtl="0" algn="ctr">
              <a:spcBef>
                <a:spcPts val="0"/>
              </a:spcBef>
              <a:spcAft>
                <a:spcPts val="0"/>
              </a:spcAft>
              <a:buNone/>
            </a:pPr>
            <a:r>
              <a:rPr b="1" lang="fr-FR" sz="1800">
                <a:solidFill>
                  <a:srgbClr val="FFCC00"/>
                </a:solidFill>
                <a:latin typeface="Calibri"/>
                <a:ea typeface="Calibri"/>
                <a:cs typeface="Calibri"/>
                <a:sym typeface="Calibri"/>
              </a:rPr>
              <a:t>Meye</a:t>
            </a:r>
            <a:endParaRPr/>
          </a:p>
          <a:p>
            <a:pPr indent="0" lvl="0" marL="0" marR="0" rtl="0" algn="ctr">
              <a:spcBef>
                <a:spcPts val="0"/>
              </a:spcBef>
              <a:spcAft>
                <a:spcPts val="0"/>
              </a:spcAft>
              <a:buNone/>
            </a:pPr>
            <a:r>
              <a:rPr b="1" lang="fr-FR" sz="1800">
                <a:solidFill>
                  <a:schemeClr val="dk1"/>
                </a:solidFill>
                <a:latin typeface="Calibri"/>
                <a:ea typeface="Calibri"/>
                <a:cs typeface="Calibri"/>
                <a:sym typeface="Calibri"/>
              </a:rPr>
              <a:t>Chargée de la communication</a:t>
            </a:r>
            <a:endParaRPr b="1" sz="1800">
              <a:solidFill>
                <a:schemeClr val="dk1"/>
              </a:solidFill>
              <a:latin typeface="Calibri"/>
              <a:ea typeface="Calibri"/>
              <a:cs typeface="Calibri"/>
              <a:sym typeface="Calibri"/>
            </a:endParaRPr>
          </a:p>
        </p:txBody>
      </p:sp>
      <p:pic>
        <p:nvPicPr>
          <p:cNvPr id="270" name="Google Shape;270;p14"/>
          <p:cNvPicPr preferRelativeResize="0"/>
          <p:nvPr/>
        </p:nvPicPr>
        <p:blipFill rotWithShape="1">
          <a:blip r:embed="rId3">
            <a:alphaModFix/>
          </a:blip>
          <a:srcRect b="0" l="0" r="0" t="0"/>
          <a:stretch/>
        </p:blipFill>
        <p:spPr>
          <a:xfrm>
            <a:off x="8286712" y="6035525"/>
            <a:ext cx="857288" cy="822475"/>
          </a:xfrm>
          <a:prstGeom prst="rect">
            <a:avLst/>
          </a:prstGeom>
          <a:noFill/>
          <a:ln>
            <a:noFill/>
          </a:ln>
        </p:spPr>
      </p:pic>
      <p:pic>
        <p:nvPicPr>
          <p:cNvPr id="271" name="Google Shape;271;p14"/>
          <p:cNvPicPr preferRelativeResize="0"/>
          <p:nvPr/>
        </p:nvPicPr>
        <p:blipFill rotWithShape="1">
          <a:blip r:embed="rId4">
            <a:alphaModFix/>
          </a:blip>
          <a:srcRect b="8243" l="54890" r="17875" t="30297"/>
          <a:stretch/>
        </p:blipFill>
        <p:spPr>
          <a:xfrm>
            <a:off x="6092214" y="1135458"/>
            <a:ext cx="997107" cy="1508546"/>
          </a:xfrm>
          <a:prstGeom prst="rect">
            <a:avLst/>
          </a:prstGeom>
          <a:noFill/>
          <a:ln>
            <a:noFill/>
          </a:ln>
        </p:spPr>
      </p:pic>
      <p:pic>
        <p:nvPicPr>
          <p:cNvPr id="272" name="Google Shape;272;p14"/>
          <p:cNvPicPr preferRelativeResize="0"/>
          <p:nvPr/>
        </p:nvPicPr>
        <p:blipFill rotWithShape="1">
          <a:blip r:embed="rId5">
            <a:alphaModFix/>
          </a:blip>
          <a:srcRect b="0" l="0" r="0" t="0"/>
          <a:stretch/>
        </p:blipFill>
        <p:spPr>
          <a:xfrm>
            <a:off x="3563868" y="3056299"/>
            <a:ext cx="1116672" cy="1603838"/>
          </a:xfrm>
          <a:prstGeom prst="rect">
            <a:avLst/>
          </a:prstGeom>
          <a:noFill/>
          <a:ln>
            <a:noFill/>
          </a:ln>
        </p:spPr>
      </p:pic>
      <p:pic>
        <p:nvPicPr>
          <p:cNvPr id="273" name="Google Shape;273;p14"/>
          <p:cNvPicPr preferRelativeResize="0"/>
          <p:nvPr/>
        </p:nvPicPr>
        <p:blipFill rotWithShape="1">
          <a:blip r:embed="rId4">
            <a:alphaModFix/>
          </a:blip>
          <a:srcRect b="33484" l="18421" r="42795" t="0"/>
          <a:stretch/>
        </p:blipFill>
        <p:spPr>
          <a:xfrm>
            <a:off x="864055" y="1128589"/>
            <a:ext cx="1190624" cy="141975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44705"/>
          </a:srgbClr>
        </a:solidFill>
      </p:bgPr>
    </p:bg>
    <p:spTree>
      <p:nvGrpSpPr>
        <p:cNvPr id="277" name="Shape 277"/>
        <p:cNvGrpSpPr/>
        <p:nvPr/>
      </p:nvGrpSpPr>
      <p:grpSpPr>
        <a:xfrm>
          <a:off x="0" y="0"/>
          <a:ext cx="0" cy="0"/>
          <a:chOff x="0" y="0"/>
          <a:chExt cx="0" cy="0"/>
        </a:xfrm>
      </p:grpSpPr>
      <p:pic>
        <p:nvPicPr>
          <p:cNvPr id="278" name="Google Shape;278;p15"/>
          <p:cNvPicPr preferRelativeResize="0"/>
          <p:nvPr/>
        </p:nvPicPr>
        <p:blipFill rotWithShape="1">
          <a:blip r:embed="rId3">
            <a:alphaModFix/>
          </a:blip>
          <a:srcRect b="0" l="0" r="0" t="0"/>
          <a:stretch/>
        </p:blipFill>
        <p:spPr>
          <a:xfrm>
            <a:off x="8244408" y="5958408"/>
            <a:ext cx="899592" cy="899592"/>
          </a:xfrm>
          <a:prstGeom prst="rect">
            <a:avLst/>
          </a:prstGeom>
          <a:noFill/>
          <a:ln>
            <a:noFill/>
          </a:ln>
        </p:spPr>
      </p:pic>
      <p:sp>
        <p:nvSpPr>
          <p:cNvPr id="279" name="Google Shape;279;p15"/>
          <p:cNvSpPr/>
          <p:nvPr/>
        </p:nvSpPr>
        <p:spPr>
          <a:xfrm>
            <a:off x="0" y="6453336"/>
            <a:ext cx="8244408" cy="404664"/>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0" name="Google Shape;280;p15"/>
          <p:cNvSpPr/>
          <p:nvPr/>
        </p:nvSpPr>
        <p:spPr>
          <a:xfrm>
            <a:off x="8100392" y="260648"/>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1" name="Google Shape;281;p15"/>
          <p:cNvSpPr txBox="1"/>
          <p:nvPr/>
        </p:nvSpPr>
        <p:spPr>
          <a:xfrm>
            <a:off x="214282" y="428604"/>
            <a:ext cx="7821512" cy="461665"/>
          </a:xfrm>
          <a:prstGeom prst="rect">
            <a:avLst/>
          </a:prstGeom>
          <a:solidFill>
            <a:srgbClr val="10253F">
              <a:alpha val="75686"/>
            </a:srgbClr>
          </a:solidFill>
          <a:ln>
            <a:noFill/>
          </a:ln>
          <a:effectLst>
            <a:outerShdw blurRad="76200" kx="-800400" rotWithShape="0" algn="bl" dir="2700000" dist="12700" sy="-23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fr-FR" sz="2400">
                <a:solidFill>
                  <a:srgbClr val="FFCC00"/>
                </a:solidFill>
                <a:latin typeface="Arial"/>
                <a:ea typeface="Arial"/>
                <a:cs typeface="Arial"/>
                <a:sym typeface="Arial"/>
              </a:rPr>
              <a:t>INVESTISSEMENTS DE DEMARRAGE</a:t>
            </a:r>
            <a:endParaRPr b="1" sz="2400">
              <a:solidFill>
                <a:srgbClr val="FFCC00"/>
              </a:solidFill>
              <a:latin typeface="Arial"/>
              <a:ea typeface="Arial"/>
              <a:cs typeface="Arial"/>
              <a:sym typeface="Arial"/>
            </a:endParaRPr>
          </a:p>
        </p:txBody>
      </p:sp>
      <p:sp>
        <p:nvSpPr>
          <p:cNvPr descr="Icône De Sirène Durgence En Style Plat Illustration De Vecteur Dalarme De  Police Sur Le Fond Blanc Isolé Concept Daffaires Dalerte Médicale Vecteurs  libres de droits et plus d'images vectorielles de Icône -" id="282" name="Google Shape;282;p15"/>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descr="Icône De Sirène Durgence En Style Plat Illustration De Vecteur Dalarme De  Police Sur Le Fond Blanc Isolé Concept Daffaires Dalerte Médicale Vecteurs  libres de droits et plus d'images vectorielles de Icône -" id="283" name="Google Shape;283;p15"/>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aphicFrame>
        <p:nvGraphicFramePr>
          <p:cNvPr id="284" name="Google Shape;284;p15"/>
          <p:cNvGraphicFramePr/>
          <p:nvPr/>
        </p:nvGraphicFramePr>
        <p:xfrm>
          <a:off x="285719" y="1285856"/>
          <a:ext cx="3000000" cy="3000000"/>
        </p:xfrm>
        <a:graphic>
          <a:graphicData uri="http://schemas.openxmlformats.org/drawingml/2006/table">
            <a:tbl>
              <a:tblPr>
                <a:gradFill>
                  <a:gsLst>
                    <a:gs pos="0">
                      <a:srgbClr val="DAFEA4"/>
                    </a:gs>
                    <a:gs pos="35000">
                      <a:srgbClr val="E3FEBF"/>
                    </a:gs>
                    <a:gs pos="100000">
                      <a:srgbClr val="F4FEE6"/>
                    </a:gs>
                  </a:gsLst>
                  <a:lin ang="16200000" scaled="0"/>
                </a:gradFill>
                <a:tableStyleId>{6A469891-57E2-447F-B9B0-A0CB6E7FCBE7}</a:tableStyleId>
              </a:tblPr>
              <a:tblGrid>
                <a:gridCol w="2377675"/>
                <a:gridCol w="1532350"/>
                <a:gridCol w="1374050"/>
                <a:gridCol w="1242600"/>
                <a:gridCol w="1015600"/>
                <a:gridCol w="958850"/>
              </a:tblGrid>
              <a:tr h="553650">
                <a:tc>
                  <a:txBody>
                    <a:bodyPr/>
                    <a:lstStyle/>
                    <a:p>
                      <a:pPr indent="0" lvl="0" marL="0" marR="0" rtl="0" algn="l">
                        <a:spcBef>
                          <a:spcPts val="0"/>
                        </a:spcBef>
                        <a:spcAft>
                          <a:spcPts val="0"/>
                        </a:spcAft>
                        <a:buNone/>
                      </a:pPr>
                      <a:r>
                        <a:rPr lang="fr-FR" sz="1400" u="none" strike="noStrike"/>
                        <a:t>Libellé </a:t>
                      </a:r>
                      <a:endParaRPr b="1" i="0" sz="1400" u="none" strike="noStrike">
                        <a:solidFill>
                          <a:srgbClr val="FFFFFF"/>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a:t>
                      </a:r>
                      <a:endParaRPr b="1" i="0" sz="1400" u="none" strike="noStrike">
                        <a:solidFill>
                          <a:srgbClr val="FFFFFF"/>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a:t>
                      </a:r>
                      <a:endParaRPr b="1" i="0" sz="1400" u="none" strike="noStrike">
                        <a:solidFill>
                          <a:srgbClr val="FFFFFF"/>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a:t>
                      </a:r>
                      <a:endParaRPr b="1" i="0" sz="1400" u="none" strike="noStrike">
                        <a:solidFill>
                          <a:srgbClr val="FFFFFF"/>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a:t>
                      </a:r>
                      <a:endParaRPr b="1" i="0" sz="1400" u="none" strike="noStrike">
                        <a:solidFill>
                          <a:srgbClr val="FFFFFF"/>
                        </a:solidFill>
                        <a:latin typeface="Verdana"/>
                        <a:ea typeface="Verdana"/>
                        <a:cs typeface="Verdana"/>
                        <a:sym typeface="Verdana"/>
                      </a:endParaRPr>
                    </a:p>
                  </a:txBody>
                  <a:tcPr marT="0" marB="0" marR="0" marL="0" anchor="ctr"/>
                </a:tc>
                <a:tc>
                  <a:txBody>
                    <a:bodyPr/>
                    <a:lstStyle/>
                    <a:p>
                      <a:pPr indent="0" lvl="0" marL="0" marR="0" rtl="0" algn="ctr">
                        <a:spcBef>
                          <a:spcPts val="0"/>
                        </a:spcBef>
                        <a:spcAft>
                          <a:spcPts val="0"/>
                        </a:spcAft>
                        <a:buNone/>
                      </a:pPr>
                      <a:r>
                        <a:rPr lang="fr-FR" sz="1400" u="none" strike="noStrike"/>
                        <a:t>Montant </a:t>
                      </a:r>
                      <a:endParaRPr b="1" i="0" sz="1400" u="none" strike="noStrike">
                        <a:solidFill>
                          <a:srgbClr val="FFFFFF"/>
                        </a:solidFill>
                        <a:latin typeface="Verdana"/>
                        <a:ea typeface="Verdana"/>
                        <a:cs typeface="Verdana"/>
                        <a:sym typeface="Verdana"/>
                      </a:endParaRPr>
                    </a:p>
                  </a:txBody>
                  <a:tcPr marT="0" marB="0" marR="0" marL="0" anchor="ctr"/>
                </a:tc>
              </a:tr>
              <a:tr h="553650">
                <a:tc gridSpan="3">
                  <a:txBody>
                    <a:bodyPr/>
                    <a:lstStyle/>
                    <a:p>
                      <a:pPr indent="0" lvl="0" marL="0" marR="0" rtl="0" algn="l">
                        <a:spcBef>
                          <a:spcPts val="0"/>
                        </a:spcBef>
                        <a:spcAft>
                          <a:spcPts val="0"/>
                        </a:spcAft>
                        <a:buNone/>
                      </a:pPr>
                      <a:r>
                        <a:rPr lang="fr-FR" sz="1400" u="none" strike="noStrike"/>
                        <a:t>Développement site internet6+hebergement+nom de domaine</a:t>
                      </a:r>
                      <a:endParaRPr b="0" i="0" sz="1400" u="none" strike="noStrike">
                        <a:solidFill>
                          <a:srgbClr val="000000"/>
                        </a:solidFill>
                        <a:latin typeface="Verdana"/>
                        <a:ea typeface="Verdana"/>
                        <a:cs typeface="Verdana"/>
                        <a:sym typeface="Verdana"/>
                      </a:endParaRPr>
                    </a:p>
                  </a:txBody>
                  <a:tcPr marT="0" marB="0" marR="0" marL="0" anchor="ctr"/>
                </a:tc>
                <a:tc hMerge="1"/>
                <a:tc hMerge="1"/>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r">
                        <a:spcBef>
                          <a:spcPts val="0"/>
                        </a:spcBef>
                        <a:spcAft>
                          <a:spcPts val="0"/>
                        </a:spcAft>
                        <a:buNone/>
                      </a:pPr>
                      <a:r>
                        <a:rPr lang="fr-FR" sz="1400" u="none" strike="noStrike"/>
                        <a:t>2 130 000</a:t>
                      </a:r>
                      <a:endParaRPr b="0" i="0" sz="1400" u="none" strike="noStrike">
                        <a:solidFill>
                          <a:srgbClr val="000000"/>
                        </a:solidFill>
                        <a:latin typeface="Verdana"/>
                        <a:ea typeface="Verdana"/>
                        <a:cs typeface="Verdana"/>
                        <a:sym typeface="Verdana"/>
                      </a:endParaRPr>
                    </a:p>
                  </a:txBody>
                  <a:tcPr marT="0" marB="0" marR="0" marL="0" anchor="b"/>
                </a:tc>
              </a:tr>
              <a:tr h="553650">
                <a:tc>
                  <a:txBody>
                    <a:bodyPr/>
                    <a:lstStyle/>
                    <a:p>
                      <a:pPr indent="0" lvl="0" marL="0" marR="0" rtl="0" algn="l">
                        <a:spcBef>
                          <a:spcPts val="0"/>
                        </a:spcBef>
                        <a:spcAft>
                          <a:spcPts val="0"/>
                        </a:spcAft>
                        <a:buNone/>
                      </a:pPr>
                      <a:r>
                        <a:rPr lang="fr-FR" sz="1400" u="none" strike="noStrike"/>
                        <a:t>Matériel informatique</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r">
                        <a:spcBef>
                          <a:spcPts val="0"/>
                        </a:spcBef>
                        <a:spcAft>
                          <a:spcPts val="0"/>
                        </a:spcAft>
                        <a:buNone/>
                      </a:pPr>
                      <a:r>
                        <a:rPr lang="fr-FR" sz="1400" u="none" strike="noStrike"/>
                        <a:t>943 798</a:t>
                      </a:r>
                      <a:endParaRPr b="0" i="0" sz="1400" u="none" strike="noStrike">
                        <a:solidFill>
                          <a:srgbClr val="000000"/>
                        </a:solidFill>
                        <a:latin typeface="Verdana"/>
                        <a:ea typeface="Verdana"/>
                        <a:cs typeface="Verdana"/>
                        <a:sym typeface="Verdana"/>
                      </a:endParaRPr>
                    </a:p>
                  </a:txBody>
                  <a:tcPr marT="0" marB="0" marR="0" marL="0" anchor="b"/>
                </a:tc>
              </a:tr>
              <a:tr h="553650">
                <a:tc gridSpan="2">
                  <a:txBody>
                    <a:bodyPr/>
                    <a:lstStyle/>
                    <a:p>
                      <a:pPr indent="0" lvl="0" marL="0" marR="0" rtl="0" algn="l">
                        <a:spcBef>
                          <a:spcPts val="0"/>
                        </a:spcBef>
                        <a:spcAft>
                          <a:spcPts val="0"/>
                        </a:spcAft>
                        <a:buNone/>
                      </a:pPr>
                      <a:r>
                        <a:rPr lang="fr-FR" sz="1400" u="none" strike="noStrike"/>
                        <a:t>Développement commercial/Communication/Marketing</a:t>
                      </a:r>
                      <a:endParaRPr b="0" i="0" sz="1400" u="none" strike="noStrike">
                        <a:solidFill>
                          <a:srgbClr val="000000"/>
                        </a:solidFill>
                        <a:latin typeface="Verdana"/>
                        <a:ea typeface="Verdana"/>
                        <a:cs typeface="Verdana"/>
                        <a:sym typeface="Verdana"/>
                      </a:endParaRPr>
                    </a:p>
                  </a:txBody>
                  <a:tcPr marT="0" marB="0" marR="0" marL="0" anchor="ctr"/>
                </a:tc>
                <a:tc hMerge="1"/>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r">
                        <a:spcBef>
                          <a:spcPts val="0"/>
                        </a:spcBef>
                        <a:spcAft>
                          <a:spcPts val="0"/>
                        </a:spcAft>
                        <a:buNone/>
                      </a:pPr>
                      <a:r>
                        <a:rPr lang="fr-FR" sz="1400" u="none" strike="noStrike"/>
                        <a:t>2 000 000</a:t>
                      </a:r>
                      <a:endParaRPr b="0" i="0" sz="1400" u="none" strike="noStrike">
                        <a:solidFill>
                          <a:srgbClr val="000000"/>
                        </a:solidFill>
                        <a:latin typeface="Verdana"/>
                        <a:ea typeface="Verdana"/>
                        <a:cs typeface="Verdana"/>
                        <a:sym typeface="Verdana"/>
                      </a:endParaRPr>
                    </a:p>
                  </a:txBody>
                  <a:tcPr marT="0" marB="0" marR="0" marL="0" anchor="b"/>
                </a:tc>
              </a:tr>
              <a:tr h="553650">
                <a:tc gridSpan="2">
                  <a:txBody>
                    <a:bodyPr/>
                    <a:lstStyle/>
                    <a:p>
                      <a:pPr indent="0" lvl="0" marL="0" marR="0" rtl="0" algn="l">
                        <a:spcBef>
                          <a:spcPts val="0"/>
                        </a:spcBef>
                        <a:spcAft>
                          <a:spcPts val="0"/>
                        </a:spcAft>
                        <a:buNone/>
                      </a:pPr>
                      <a:r>
                        <a:rPr lang="fr-FR" sz="1400" u="none" strike="noStrike"/>
                        <a:t>Agrémént technique ministere du travail/Mise en relation</a:t>
                      </a:r>
                      <a:endParaRPr b="0" i="0" sz="1400" u="none" strike="noStrike">
                        <a:solidFill>
                          <a:srgbClr val="000000"/>
                        </a:solidFill>
                        <a:latin typeface="Verdana"/>
                        <a:ea typeface="Verdana"/>
                        <a:cs typeface="Verdana"/>
                        <a:sym typeface="Verdana"/>
                      </a:endParaRPr>
                    </a:p>
                  </a:txBody>
                  <a:tcPr marT="0" marB="0" marR="0" marL="0" anchor="ctr"/>
                </a:tc>
                <a:tc hMerge="1"/>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r">
                        <a:spcBef>
                          <a:spcPts val="0"/>
                        </a:spcBef>
                        <a:spcAft>
                          <a:spcPts val="0"/>
                        </a:spcAft>
                        <a:buNone/>
                      </a:pPr>
                      <a:r>
                        <a:rPr lang="fr-FR" sz="1400" u="none" strike="noStrike"/>
                        <a:t>3 100 000</a:t>
                      </a:r>
                      <a:endParaRPr b="0" i="0" sz="1400" u="none" strike="noStrike">
                        <a:solidFill>
                          <a:srgbClr val="000000"/>
                        </a:solidFill>
                        <a:latin typeface="Verdana"/>
                        <a:ea typeface="Verdana"/>
                        <a:cs typeface="Verdana"/>
                        <a:sym typeface="Verdana"/>
                      </a:endParaRPr>
                    </a:p>
                  </a:txBody>
                  <a:tcPr marT="0" marB="0" marR="0" marL="0" anchor="b"/>
                </a:tc>
              </a:tr>
              <a:tr h="553650">
                <a:tc gridSpan="2">
                  <a:txBody>
                    <a:bodyPr/>
                    <a:lstStyle/>
                    <a:p>
                      <a:pPr indent="0" lvl="0" marL="0" marR="0" rtl="0" algn="l">
                        <a:spcBef>
                          <a:spcPts val="0"/>
                        </a:spcBef>
                        <a:spcAft>
                          <a:spcPts val="0"/>
                        </a:spcAft>
                        <a:buNone/>
                      </a:pPr>
                      <a:r>
                        <a:rPr lang="fr-FR" sz="1400" u="none" strike="noStrike"/>
                        <a:t>Solution Odoo (RCM/ERP) pour 2 postes + formation</a:t>
                      </a:r>
                      <a:endParaRPr b="0" i="0" sz="1400" u="none" strike="noStrike">
                        <a:solidFill>
                          <a:srgbClr val="000000"/>
                        </a:solidFill>
                        <a:latin typeface="Verdana"/>
                        <a:ea typeface="Verdana"/>
                        <a:cs typeface="Verdana"/>
                        <a:sym typeface="Verdana"/>
                      </a:endParaRPr>
                    </a:p>
                  </a:txBody>
                  <a:tcPr marT="0" marB="0" marR="0" marL="0" anchor="ctr"/>
                </a:tc>
                <a:tc hMerge="1"/>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r">
                        <a:spcBef>
                          <a:spcPts val="0"/>
                        </a:spcBef>
                        <a:spcAft>
                          <a:spcPts val="0"/>
                        </a:spcAft>
                        <a:buNone/>
                      </a:pPr>
                      <a:r>
                        <a:rPr lang="fr-FR" sz="1400" u="none" strike="noStrike"/>
                        <a:t>1 000 000</a:t>
                      </a:r>
                      <a:endParaRPr b="0" i="0" sz="1400" u="none" strike="noStrike">
                        <a:solidFill>
                          <a:srgbClr val="000000"/>
                        </a:solidFill>
                        <a:latin typeface="Verdana"/>
                        <a:ea typeface="Verdana"/>
                        <a:cs typeface="Verdana"/>
                        <a:sym typeface="Verdana"/>
                      </a:endParaRPr>
                    </a:p>
                  </a:txBody>
                  <a:tcPr marT="0" marB="0" marR="0" marL="0" anchor="b"/>
                </a:tc>
              </a:tr>
              <a:tr h="553650">
                <a:tc>
                  <a:txBody>
                    <a:bodyPr/>
                    <a:lstStyle/>
                    <a:p>
                      <a:pPr indent="0" lvl="0" marL="0" marR="0" rtl="0" algn="l">
                        <a:spcBef>
                          <a:spcPts val="0"/>
                        </a:spcBef>
                        <a:spcAft>
                          <a:spcPts val="0"/>
                        </a:spcAft>
                        <a:buNone/>
                      </a:pPr>
                      <a:r>
                        <a:rPr lang="fr-FR" sz="1400" u="none" strike="noStrike"/>
                        <a:t>Trésorerie de départ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r">
                        <a:spcBef>
                          <a:spcPts val="0"/>
                        </a:spcBef>
                        <a:spcAft>
                          <a:spcPts val="0"/>
                        </a:spcAft>
                        <a:buNone/>
                      </a:pPr>
                      <a:r>
                        <a:rPr lang="fr-FR" sz="1400" u="none" strike="noStrike"/>
                        <a:t>826 202</a:t>
                      </a:r>
                      <a:endParaRPr b="0" i="0" sz="1400" u="none" strike="noStrike">
                        <a:solidFill>
                          <a:srgbClr val="000000"/>
                        </a:solidFill>
                        <a:latin typeface="Verdana"/>
                        <a:ea typeface="Verdana"/>
                        <a:cs typeface="Verdana"/>
                        <a:sym typeface="Verdana"/>
                      </a:endParaRPr>
                    </a:p>
                  </a:txBody>
                  <a:tcPr marT="0" marB="0" marR="0" marL="0" anchor="b"/>
                </a:tc>
              </a:tr>
              <a:tr h="625075">
                <a:tc gridSpan="5">
                  <a:txBody>
                    <a:bodyPr/>
                    <a:lstStyle/>
                    <a:p>
                      <a:pPr indent="0" lvl="0" marL="0" marR="0" rtl="0" algn="l">
                        <a:spcBef>
                          <a:spcPts val="0"/>
                        </a:spcBef>
                        <a:spcAft>
                          <a:spcPts val="0"/>
                        </a:spcAft>
                        <a:buNone/>
                      </a:pPr>
                      <a:r>
                        <a:rPr lang="fr-FR" sz="1400" u="none" strike="noStrike"/>
                        <a:t>Total </a:t>
                      </a:r>
                      <a:endParaRPr b="1" i="0" sz="1400" u="none" strike="noStrike">
                        <a:solidFill>
                          <a:srgbClr val="000000"/>
                        </a:solidFill>
                        <a:latin typeface="Verdana"/>
                        <a:ea typeface="Verdana"/>
                        <a:cs typeface="Verdana"/>
                        <a:sym typeface="Verdana"/>
                      </a:endParaRPr>
                    </a:p>
                  </a:txBody>
                  <a:tcPr marT="0" marB="0" marR="0" marL="0" anchor="b"/>
                </a:tc>
                <a:tc hMerge="1"/>
                <a:tc hMerge="1"/>
                <a:tc hMerge="1"/>
                <a:tc hMerge="1"/>
                <a:tc>
                  <a:txBody>
                    <a:bodyPr/>
                    <a:lstStyle/>
                    <a:p>
                      <a:pPr indent="0" lvl="0" marL="0" marR="0" rtl="0" algn="r">
                        <a:spcBef>
                          <a:spcPts val="0"/>
                        </a:spcBef>
                        <a:spcAft>
                          <a:spcPts val="0"/>
                        </a:spcAft>
                        <a:buNone/>
                      </a:pPr>
                      <a:r>
                        <a:rPr lang="fr-FR" sz="1400" u="none" strike="noStrike"/>
                        <a:t>10 000 000</a:t>
                      </a:r>
                      <a:endParaRPr b="1" i="0" sz="1400" u="none" strike="noStrike">
                        <a:solidFill>
                          <a:srgbClr val="000000"/>
                        </a:solidFill>
                        <a:latin typeface="Verdana"/>
                        <a:ea typeface="Verdana"/>
                        <a:cs typeface="Verdana"/>
                        <a:sym typeface="Verdana"/>
                      </a:endParaRPr>
                    </a:p>
                  </a:txBody>
                  <a:tcPr marT="0" marB="0" marR="0" marL="0" anchor="b"/>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44705"/>
          </a:srgbClr>
        </a:solidFill>
      </p:bgPr>
    </p:bg>
    <p:spTree>
      <p:nvGrpSpPr>
        <p:cNvPr id="288" name="Shape 288"/>
        <p:cNvGrpSpPr/>
        <p:nvPr/>
      </p:nvGrpSpPr>
      <p:grpSpPr>
        <a:xfrm>
          <a:off x="0" y="0"/>
          <a:ext cx="0" cy="0"/>
          <a:chOff x="0" y="0"/>
          <a:chExt cx="0" cy="0"/>
        </a:xfrm>
      </p:grpSpPr>
      <p:sp>
        <p:nvSpPr>
          <p:cNvPr id="289" name="Google Shape;289;p16"/>
          <p:cNvSpPr/>
          <p:nvPr/>
        </p:nvSpPr>
        <p:spPr>
          <a:xfrm>
            <a:off x="0" y="6453336"/>
            <a:ext cx="8244408" cy="404664"/>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0" name="Google Shape;290;p16"/>
          <p:cNvSpPr/>
          <p:nvPr/>
        </p:nvSpPr>
        <p:spPr>
          <a:xfrm>
            <a:off x="8286776" y="285728"/>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1" name="Google Shape;291;p16"/>
          <p:cNvSpPr txBox="1"/>
          <p:nvPr/>
        </p:nvSpPr>
        <p:spPr>
          <a:xfrm>
            <a:off x="285720" y="285728"/>
            <a:ext cx="7964388" cy="461665"/>
          </a:xfrm>
          <a:prstGeom prst="rect">
            <a:avLst/>
          </a:prstGeom>
          <a:solidFill>
            <a:srgbClr val="10253F">
              <a:alpha val="75686"/>
            </a:srgbClr>
          </a:solidFill>
          <a:ln>
            <a:noFill/>
          </a:ln>
          <a:effectLst>
            <a:outerShdw blurRad="76200" kx="-800400" rotWithShape="0" algn="bl" dir="2700000" dist="12700" sy="-23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fr-FR" sz="2400">
                <a:solidFill>
                  <a:srgbClr val="FFCC00"/>
                </a:solidFill>
                <a:latin typeface="Arial"/>
                <a:ea typeface="Arial"/>
                <a:cs typeface="Arial"/>
                <a:sym typeface="Arial"/>
              </a:rPr>
              <a:t>SYNTHESE DES DÉPENSES D’EXPLOITATION </a:t>
            </a:r>
            <a:endParaRPr b="1" sz="2400">
              <a:solidFill>
                <a:srgbClr val="FFCC00"/>
              </a:solidFill>
              <a:latin typeface="Arial"/>
              <a:ea typeface="Arial"/>
              <a:cs typeface="Arial"/>
              <a:sym typeface="Arial"/>
            </a:endParaRPr>
          </a:p>
        </p:txBody>
      </p:sp>
      <p:sp>
        <p:nvSpPr>
          <p:cNvPr descr="Icône De Sirène Durgence En Style Plat Illustration De Vecteur Dalarme De  Police Sur Le Fond Blanc Isolé Concept Daffaires Dalerte Médicale Vecteurs  libres de droits et plus d'images vectorielles de Icône -" id="292" name="Google Shape;292;p16"/>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descr="Icône De Sirène Durgence En Style Plat Illustration De Vecteur Dalarme De  Police Sur Le Fond Blanc Isolé Concept Daffaires Dalerte Médicale Vecteurs  libres de droits et plus d'images vectorielles de Icône -" id="293" name="Google Shape;293;p16"/>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294" name="Google Shape;294;p16"/>
          <p:cNvPicPr preferRelativeResize="0"/>
          <p:nvPr/>
        </p:nvPicPr>
        <p:blipFill rotWithShape="1">
          <a:blip r:embed="rId3">
            <a:alphaModFix/>
          </a:blip>
          <a:srcRect b="0" l="0" r="0" t="0"/>
          <a:stretch/>
        </p:blipFill>
        <p:spPr>
          <a:xfrm>
            <a:off x="8286712" y="6035525"/>
            <a:ext cx="857288" cy="822475"/>
          </a:xfrm>
          <a:prstGeom prst="rect">
            <a:avLst/>
          </a:prstGeom>
          <a:noFill/>
          <a:ln>
            <a:noFill/>
          </a:ln>
        </p:spPr>
      </p:pic>
      <p:graphicFrame>
        <p:nvGraphicFramePr>
          <p:cNvPr id="295" name="Google Shape;295;p16"/>
          <p:cNvGraphicFramePr/>
          <p:nvPr/>
        </p:nvGraphicFramePr>
        <p:xfrm>
          <a:off x="357158" y="1071544"/>
          <a:ext cx="3000000" cy="3000000"/>
        </p:xfrm>
        <a:graphic>
          <a:graphicData uri="http://schemas.openxmlformats.org/drawingml/2006/table">
            <a:tbl>
              <a:tblPr>
                <a:noFill/>
                <a:tableStyleId>{6A469891-57E2-447F-B9B0-A0CB6E7FCBE7}</a:tableStyleId>
              </a:tblPr>
              <a:tblGrid>
                <a:gridCol w="2992875"/>
                <a:gridCol w="1928825"/>
                <a:gridCol w="1729550"/>
                <a:gridCol w="1564125"/>
              </a:tblGrid>
              <a:tr h="155600">
                <a:tc>
                  <a:txBody>
                    <a:bodyPr/>
                    <a:lstStyle/>
                    <a:p>
                      <a:pPr indent="0" lvl="0" marL="0" marR="0" rtl="0" algn="l">
                        <a:spcBef>
                          <a:spcPts val="0"/>
                        </a:spcBef>
                        <a:spcAft>
                          <a:spcPts val="0"/>
                        </a:spcAft>
                        <a:buNone/>
                      </a:pPr>
                      <a:r>
                        <a:rPr lang="fr-FR" sz="1400" u="none" strike="noStrike"/>
                        <a:t>Libellé </a:t>
                      </a:r>
                      <a:endParaRPr b="1" i="0" sz="1400" u="none" strike="noStrike">
                        <a:solidFill>
                          <a:srgbClr val="FFFFFF"/>
                        </a:solidFill>
                        <a:latin typeface="Verdana"/>
                        <a:ea typeface="Verdana"/>
                        <a:cs typeface="Verdana"/>
                        <a:sym typeface="Verdana"/>
                      </a:endParaRPr>
                    </a:p>
                  </a:txBody>
                  <a:tcPr marT="0" marB="0" marR="0" marL="0" anchor="b"/>
                </a:tc>
                <a:tc gridSpan="2">
                  <a:txBody>
                    <a:bodyPr/>
                    <a:lstStyle/>
                    <a:p>
                      <a:pPr indent="0" lvl="0" marL="0" marR="0" rtl="0" algn="l">
                        <a:spcBef>
                          <a:spcPts val="0"/>
                        </a:spcBef>
                        <a:spcAft>
                          <a:spcPts val="0"/>
                        </a:spcAft>
                        <a:buNone/>
                      </a:pPr>
                      <a:r>
                        <a:rPr lang="fr-FR" sz="1400" u="none" strike="noStrike"/>
                        <a:t>Nature </a:t>
                      </a:r>
                      <a:endParaRPr b="1" i="0" sz="1400" u="none" strike="noStrike">
                        <a:solidFill>
                          <a:srgbClr val="FFFFFF"/>
                        </a:solidFill>
                        <a:latin typeface="Verdana"/>
                        <a:ea typeface="Verdana"/>
                        <a:cs typeface="Verdana"/>
                        <a:sym typeface="Verdana"/>
                      </a:endParaRPr>
                    </a:p>
                  </a:txBody>
                  <a:tcPr marT="0" marB="0" marR="0" marL="0" anchor="b"/>
                </a:tc>
                <a:tc hMerge="1"/>
                <a:tc>
                  <a:txBody>
                    <a:bodyPr/>
                    <a:lstStyle/>
                    <a:p>
                      <a:pPr indent="0" lvl="0" marL="0" marR="0" rtl="0" algn="ctr">
                        <a:spcBef>
                          <a:spcPts val="0"/>
                        </a:spcBef>
                        <a:spcAft>
                          <a:spcPts val="0"/>
                        </a:spcAft>
                        <a:buNone/>
                      </a:pPr>
                      <a:r>
                        <a:rPr lang="fr-FR" sz="1400" u="none" strike="noStrike"/>
                        <a:t>Montant </a:t>
                      </a:r>
                      <a:endParaRPr b="1" i="0" sz="1400" u="none" strike="noStrike">
                        <a:solidFill>
                          <a:srgbClr val="FFFFFF"/>
                        </a:solidFill>
                        <a:latin typeface="Verdana"/>
                        <a:ea typeface="Verdana"/>
                        <a:cs typeface="Verdana"/>
                        <a:sym typeface="Verdana"/>
                      </a:endParaRPr>
                    </a:p>
                  </a:txBody>
                  <a:tcPr marT="0" marB="0" marR="0" marL="0" anchor="b"/>
                </a:tc>
              </a:tr>
              <a:tr h="540500">
                <a:tc>
                  <a:txBody>
                    <a:bodyPr/>
                    <a:lstStyle/>
                    <a:p>
                      <a:pPr indent="0" lvl="0" marL="0" marR="0" rtl="0" algn="l">
                        <a:spcBef>
                          <a:spcPts val="0"/>
                        </a:spcBef>
                        <a:spcAft>
                          <a:spcPts val="0"/>
                        </a:spcAft>
                        <a:buNone/>
                      </a:pPr>
                      <a:r>
                        <a:rPr lang="fr-FR" sz="1400" u="none" strike="noStrike"/>
                        <a:t>Matériel et </a:t>
                      </a:r>
                      <a:br>
                        <a:rPr lang="fr-FR" sz="1400" u="none" strike="noStrike"/>
                      </a:br>
                      <a:r>
                        <a:rPr lang="fr-FR" sz="1400" u="none" strike="noStrike"/>
                        <a:t>consommables </a:t>
                      </a:r>
                      <a:endParaRPr b="0" i="0" sz="1400" u="none" strike="noStrike">
                        <a:solidFill>
                          <a:srgbClr val="000000"/>
                        </a:solidFill>
                        <a:latin typeface="Verdana"/>
                        <a:ea typeface="Verdana"/>
                        <a:cs typeface="Verdana"/>
                        <a:sym typeface="Verdana"/>
                      </a:endParaRPr>
                    </a:p>
                  </a:txBody>
                  <a:tcPr marT="0" marB="0" marR="0" marL="0"/>
                </a:tc>
                <a:tc gridSpan="2">
                  <a:txBody>
                    <a:bodyPr/>
                    <a:lstStyle/>
                    <a:p>
                      <a:pPr indent="0" lvl="0" marL="0" marR="0" rtl="0" algn="l">
                        <a:spcBef>
                          <a:spcPts val="0"/>
                        </a:spcBef>
                        <a:spcAft>
                          <a:spcPts val="0"/>
                        </a:spcAft>
                        <a:buNone/>
                      </a:pPr>
                      <a:r>
                        <a:rPr lang="fr-FR" sz="1400" u="none" strike="noStrike"/>
                        <a:t>Cartouches encre/Fournitures de bureau</a:t>
                      </a:r>
                      <a:endParaRPr b="0" i="0" sz="1400" u="none" strike="noStrike">
                        <a:solidFill>
                          <a:srgbClr val="000000"/>
                        </a:solidFill>
                        <a:latin typeface="Verdana"/>
                        <a:ea typeface="Verdana"/>
                        <a:cs typeface="Verdana"/>
                        <a:sym typeface="Verdana"/>
                      </a:endParaRPr>
                    </a:p>
                  </a:txBody>
                  <a:tcPr marT="0" marB="0" marR="0" marL="0"/>
                </a:tc>
                <a:tc hMerge="1"/>
                <a:tc>
                  <a:txBody>
                    <a:bodyPr/>
                    <a:lstStyle/>
                    <a:p>
                      <a:pPr indent="0" lvl="0" marL="0" marR="0" rtl="0" algn="l">
                        <a:spcBef>
                          <a:spcPts val="0"/>
                        </a:spcBef>
                        <a:spcAft>
                          <a:spcPts val="0"/>
                        </a:spcAft>
                        <a:buNone/>
                      </a:pPr>
                      <a:r>
                        <a:rPr lang="fr-FR" sz="1400" u="none" strike="noStrike"/>
                        <a:t>              40 000 </a:t>
                      </a:r>
                      <a:endParaRPr b="0" i="0" sz="1400" u="none" strike="noStrike">
                        <a:solidFill>
                          <a:srgbClr val="000000"/>
                        </a:solidFill>
                        <a:latin typeface="Verdana"/>
                        <a:ea typeface="Verdana"/>
                        <a:cs typeface="Verdana"/>
                        <a:sym typeface="Verdana"/>
                      </a:endParaRPr>
                    </a:p>
                  </a:txBody>
                  <a:tcPr marT="0" marB="0" marR="0" marL="0"/>
                </a:tc>
              </a:tr>
              <a:tr h="737025">
                <a:tc>
                  <a:txBody>
                    <a:bodyPr/>
                    <a:lstStyle/>
                    <a:p>
                      <a:pPr indent="0" lvl="0" marL="0" marR="0" rtl="0" algn="l">
                        <a:spcBef>
                          <a:spcPts val="0"/>
                        </a:spcBef>
                        <a:spcAft>
                          <a:spcPts val="0"/>
                        </a:spcAft>
                        <a:buNone/>
                      </a:pPr>
                      <a:r>
                        <a:rPr lang="fr-FR" sz="1400" u="none" strike="noStrike"/>
                        <a:t>Charges salariales </a:t>
                      </a:r>
                      <a:endParaRPr b="0" i="0" sz="1400" u="none" strike="noStrike">
                        <a:solidFill>
                          <a:srgbClr val="000000"/>
                        </a:solidFill>
                        <a:latin typeface="Verdana"/>
                        <a:ea typeface="Verdana"/>
                        <a:cs typeface="Verdana"/>
                        <a:sym typeface="Verdana"/>
                      </a:endParaRPr>
                    </a:p>
                  </a:txBody>
                  <a:tcPr marT="0" marB="0" marR="0" marL="0"/>
                </a:tc>
                <a:tc>
                  <a:txBody>
                    <a:bodyPr/>
                    <a:lstStyle/>
                    <a:p>
                      <a:pPr indent="0" lvl="0" marL="0" marR="0" rtl="0" algn="l">
                        <a:spcBef>
                          <a:spcPts val="0"/>
                        </a:spcBef>
                        <a:spcAft>
                          <a:spcPts val="0"/>
                        </a:spcAft>
                        <a:buNone/>
                      </a:pPr>
                      <a:r>
                        <a:rPr lang="fr-FR" sz="1400" u="none" strike="noStrike"/>
                        <a:t>3 employés</a:t>
                      </a:r>
                      <a:endParaRPr b="0" i="0" sz="1400" u="none" strike="noStrike">
                        <a:solidFill>
                          <a:srgbClr val="000000"/>
                        </a:solidFill>
                        <a:latin typeface="Verdana"/>
                        <a:ea typeface="Verdana"/>
                        <a:cs typeface="Verdana"/>
                        <a:sym typeface="Verdana"/>
                      </a:endParaRPr>
                    </a:p>
                  </a:txBody>
                  <a:tcPr marT="0" marB="0" marR="0" marL="0"/>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tc>
                <a:tc>
                  <a:txBody>
                    <a:bodyPr/>
                    <a:lstStyle/>
                    <a:p>
                      <a:pPr indent="0" lvl="0" marL="0" marR="0" rtl="0" algn="l">
                        <a:spcBef>
                          <a:spcPts val="0"/>
                        </a:spcBef>
                        <a:spcAft>
                          <a:spcPts val="0"/>
                        </a:spcAft>
                        <a:buNone/>
                      </a:pPr>
                      <a:r>
                        <a:rPr lang="fr-FR" sz="1400" u="none" strike="noStrike"/>
                        <a:t>            450 000 </a:t>
                      </a:r>
                      <a:endParaRPr b="0" i="0" sz="1400" u="none" strike="noStrike">
                        <a:solidFill>
                          <a:srgbClr val="000000"/>
                        </a:solidFill>
                        <a:latin typeface="Verdana"/>
                        <a:ea typeface="Verdana"/>
                        <a:cs typeface="Verdana"/>
                        <a:sym typeface="Verdana"/>
                      </a:endParaRPr>
                    </a:p>
                  </a:txBody>
                  <a:tcPr marT="0" marB="0" marR="0" marL="0"/>
                </a:tc>
              </a:tr>
              <a:tr h="737025">
                <a:tc>
                  <a:txBody>
                    <a:bodyPr/>
                    <a:lstStyle/>
                    <a:p>
                      <a:pPr indent="0" lvl="0" marL="0" marR="0" rtl="0" algn="l">
                        <a:spcBef>
                          <a:spcPts val="0"/>
                        </a:spcBef>
                        <a:spcAft>
                          <a:spcPts val="0"/>
                        </a:spcAft>
                        <a:buNone/>
                      </a:pPr>
                      <a:r>
                        <a:rPr lang="fr-FR" sz="1400" u="none" strike="noStrike"/>
                        <a:t>Loyer</a:t>
                      </a:r>
                      <a:endParaRPr b="0" i="0" sz="1400" u="none" strike="noStrike">
                        <a:solidFill>
                          <a:srgbClr val="000000"/>
                        </a:solidFill>
                        <a:latin typeface="Verdana"/>
                        <a:ea typeface="Verdana"/>
                        <a:cs typeface="Verdana"/>
                        <a:sym typeface="Verdana"/>
                      </a:endParaRPr>
                    </a:p>
                  </a:txBody>
                  <a:tcPr marT="0" marB="0" marR="0" marL="0"/>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tc>
              </a:tr>
              <a:tr h="335750">
                <a:tc>
                  <a:txBody>
                    <a:bodyPr/>
                    <a:lstStyle/>
                    <a:p>
                      <a:pPr indent="0" lvl="0" marL="0" marR="0" rtl="0" algn="l">
                        <a:spcBef>
                          <a:spcPts val="0"/>
                        </a:spcBef>
                        <a:spcAft>
                          <a:spcPts val="0"/>
                        </a:spcAft>
                        <a:buNone/>
                      </a:pPr>
                      <a:r>
                        <a:rPr lang="fr-FR" sz="1400" u="none" strike="noStrike"/>
                        <a:t>Internet</a:t>
                      </a:r>
                      <a:endParaRPr b="0" i="0" sz="1400" u="none" strike="noStrike">
                        <a:solidFill>
                          <a:srgbClr val="000000"/>
                        </a:solidFill>
                        <a:latin typeface="Verdana"/>
                        <a:ea typeface="Verdana"/>
                        <a:cs typeface="Verdana"/>
                        <a:sym typeface="Verdana"/>
                      </a:endParaRPr>
                    </a:p>
                  </a:txBody>
                  <a:tcPr marT="0" marB="0" marR="0" marL="0"/>
                </a:tc>
                <a:tc gridSpan="2">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tc>
                <a:tc hMerge="1"/>
                <a:tc>
                  <a:txBody>
                    <a:bodyPr/>
                    <a:lstStyle/>
                    <a:p>
                      <a:pPr indent="0" lvl="0" marL="0" marR="0" rtl="0" algn="l">
                        <a:spcBef>
                          <a:spcPts val="0"/>
                        </a:spcBef>
                        <a:spcAft>
                          <a:spcPts val="0"/>
                        </a:spcAft>
                        <a:buNone/>
                      </a:pPr>
                      <a:r>
                        <a:rPr lang="fr-FR" sz="1400" u="none" strike="noStrike"/>
                        <a:t>                       - </a:t>
                      </a:r>
                      <a:endParaRPr b="0" i="0" sz="1400" u="none" strike="noStrike">
                        <a:solidFill>
                          <a:srgbClr val="000000"/>
                        </a:solidFill>
                        <a:latin typeface="Verdana"/>
                        <a:ea typeface="Verdana"/>
                        <a:cs typeface="Verdana"/>
                        <a:sym typeface="Verdana"/>
                      </a:endParaRPr>
                    </a:p>
                  </a:txBody>
                  <a:tcPr marT="0" marB="0" marR="0" marL="0"/>
                </a:tc>
              </a:tr>
              <a:tr h="335750">
                <a:tc>
                  <a:txBody>
                    <a:bodyPr/>
                    <a:lstStyle/>
                    <a:p>
                      <a:pPr indent="0" lvl="0" marL="0" marR="0" rtl="0" algn="l">
                        <a:spcBef>
                          <a:spcPts val="0"/>
                        </a:spcBef>
                        <a:spcAft>
                          <a:spcPts val="0"/>
                        </a:spcAft>
                        <a:buNone/>
                      </a:pPr>
                      <a:r>
                        <a:rPr lang="fr-FR" sz="1400" u="none" strike="noStrike"/>
                        <a:t>Communication</a:t>
                      </a:r>
                      <a:endParaRPr b="0" i="0" sz="1400" u="none" strike="noStrike">
                        <a:solidFill>
                          <a:srgbClr val="000000"/>
                        </a:solidFill>
                        <a:latin typeface="Verdana"/>
                        <a:ea typeface="Verdana"/>
                        <a:cs typeface="Verdana"/>
                        <a:sym typeface="Verdana"/>
                      </a:endParaRPr>
                    </a:p>
                  </a:txBody>
                  <a:tcPr marT="0" marB="0" marR="0" marL="0"/>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tc>
                <a:tc>
                  <a:txBody>
                    <a:bodyPr/>
                    <a:lstStyle/>
                    <a:p>
                      <a:pPr indent="0" lvl="0" marL="0" marR="0" rtl="0" algn="l">
                        <a:spcBef>
                          <a:spcPts val="0"/>
                        </a:spcBef>
                        <a:spcAft>
                          <a:spcPts val="0"/>
                        </a:spcAft>
                        <a:buNone/>
                      </a:pPr>
                      <a:r>
                        <a:rPr lang="fr-FR" sz="1400" u="none" strike="noStrike"/>
                        <a:t>              30 000 </a:t>
                      </a:r>
                      <a:endParaRPr b="0" i="0" sz="1400" u="none" strike="noStrike">
                        <a:solidFill>
                          <a:srgbClr val="000000"/>
                        </a:solidFill>
                        <a:latin typeface="Verdana"/>
                        <a:ea typeface="Verdana"/>
                        <a:cs typeface="Verdana"/>
                        <a:sym typeface="Verdana"/>
                      </a:endParaRPr>
                    </a:p>
                  </a:txBody>
                  <a:tcPr marT="0" marB="0" marR="0" marL="0"/>
                </a:tc>
              </a:tr>
              <a:tr h="335750">
                <a:tc>
                  <a:txBody>
                    <a:bodyPr/>
                    <a:lstStyle/>
                    <a:p>
                      <a:pPr indent="0" lvl="0" marL="0" marR="0" rtl="0" algn="l">
                        <a:spcBef>
                          <a:spcPts val="0"/>
                        </a:spcBef>
                        <a:spcAft>
                          <a:spcPts val="0"/>
                        </a:spcAft>
                        <a:buNone/>
                      </a:pPr>
                      <a:r>
                        <a:rPr lang="fr-FR" sz="1400" u="none" strike="noStrike"/>
                        <a:t>Impression</a:t>
                      </a:r>
                      <a:endParaRPr b="0" i="0" sz="1400" u="none" strike="noStrike">
                        <a:solidFill>
                          <a:srgbClr val="000000"/>
                        </a:solidFill>
                        <a:latin typeface="Verdana"/>
                        <a:ea typeface="Verdana"/>
                        <a:cs typeface="Verdana"/>
                        <a:sym typeface="Verdana"/>
                      </a:endParaRPr>
                    </a:p>
                  </a:txBody>
                  <a:tcPr marT="0" marB="0" marR="0" marL="0"/>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tc>
                <a:tc>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tc>
                <a:tc>
                  <a:txBody>
                    <a:bodyPr/>
                    <a:lstStyle/>
                    <a:p>
                      <a:pPr indent="0" lvl="0" marL="0" marR="0" rtl="0" algn="l">
                        <a:spcBef>
                          <a:spcPts val="0"/>
                        </a:spcBef>
                        <a:spcAft>
                          <a:spcPts val="0"/>
                        </a:spcAft>
                        <a:buNone/>
                      </a:pPr>
                      <a:r>
                        <a:rPr lang="fr-FR" sz="1400" u="none" strike="noStrike"/>
                        <a:t>                       - </a:t>
                      </a:r>
                      <a:endParaRPr b="0" i="0" sz="1400" u="none" strike="noStrike">
                        <a:solidFill>
                          <a:srgbClr val="000000"/>
                        </a:solidFill>
                        <a:latin typeface="Verdana"/>
                        <a:ea typeface="Verdana"/>
                        <a:cs typeface="Verdana"/>
                        <a:sym typeface="Verdana"/>
                      </a:endParaRPr>
                    </a:p>
                  </a:txBody>
                  <a:tcPr marT="0" marB="0" marR="0" marL="0"/>
                </a:tc>
              </a:tr>
              <a:tr h="458600">
                <a:tc>
                  <a:txBody>
                    <a:bodyPr/>
                    <a:lstStyle/>
                    <a:p>
                      <a:pPr indent="0" lvl="0" marL="0" marR="0" rtl="0" algn="l">
                        <a:spcBef>
                          <a:spcPts val="0"/>
                        </a:spcBef>
                        <a:spcAft>
                          <a:spcPts val="0"/>
                        </a:spcAft>
                        <a:buNone/>
                      </a:pPr>
                      <a:r>
                        <a:rPr lang="fr-FR" sz="1400" u="none" strike="noStrike"/>
                        <a:t>Frais de transport </a:t>
                      </a:r>
                      <a:endParaRPr b="0" i="0" sz="1400" u="none" strike="noStrike">
                        <a:solidFill>
                          <a:srgbClr val="000000"/>
                        </a:solidFill>
                        <a:latin typeface="Verdana"/>
                        <a:ea typeface="Verdana"/>
                        <a:cs typeface="Verdana"/>
                        <a:sym typeface="Verdana"/>
                      </a:endParaRPr>
                    </a:p>
                  </a:txBody>
                  <a:tcPr marT="0" marB="0" marR="0" marL="0"/>
                </a:tc>
                <a:tc gridSpan="2">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tc>
                <a:tc hMerge="1"/>
                <a:tc>
                  <a:txBody>
                    <a:bodyPr/>
                    <a:lstStyle/>
                    <a:p>
                      <a:pPr indent="0" lvl="0" marL="0" marR="0" rtl="0" algn="l">
                        <a:spcBef>
                          <a:spcPts val="0"/>
                        </a:spcBef>
                        <a:spcAft>
                          <a:spcPts val="0"/>
                        </a:spcAft>
                        <a:buNone/>
                      </a:pPr>
                      <a:r>
                        <a:rPr lang="fr-FR" sz="1400" u="none" strike="noStrike"/>
                        <a:t>              30 000 </a:t>
                      </a:r>
                      <a:endParaRPr b="0" i="0" sz="1400" u="none" strike="noStrike">
                        <a:solidFill>
                          <a:srgbClr val="000000"/>
                        </a:solidFill>
                        <a:latin typeface="Verdana"/>
                        <a:ea typeface="Verdana"/>
                        <a:cs typeface="Verdana"/>
                        <a:sym typeface="Verdana"/>
                      </a:endParaRPr>
                    </a:p>
                  </a:txBody>
                  <a:tcPr marT="0" marB="0" marR="0" marL="0"/>
                </a:tc>
              </a:tr>
              <a:tr h="286625">
                <a:tc>
                  <a:txBody>
                    <a:bodyPr/>
                    <a:lstStyle/>
                    <a:p>
                      <a:pPr indent="0" lvl="0" marL="0" marR="0" rtl="0" algn="l">
                        <a:spcBef>
                          <a:spcPts val="0"/>
                        </a:spcBef>
                        <a:spcAft>
                          <a:spcPts val="0"/>
                        </a:spcAft>
                        <a:buNone/>
                      </a:pPr>
                      <a:r>
                        <a:rPr lang="fr-FR" sz="1400" u="none" strike="noStrike"/>
                        <a:t>Publicité </a:t>
                      </a:r>
                      <a:endParaRPr b="0" i="0" sz="1400" u="none" strike="noStrike">
                        <a:solidFill>
                          <a:srgbClr val="000000"/>
                        </a:solidFill>
                        <a:latin typeface="Verdana"/>
                        <a:ea typeface="Verdana"/>
                        <a:cs typeface="Verdana"/>
                        <a:sym typeface="Verdana"/>
                      </a:endParaRPr>
                    </a:p>
                  </a:txBody>
                  <a:tcPr marT="0" marB="0" marR="0" marL="0"/>
                </a:tc>
                <a:tc gridSpan="2">
                  <a:txBody>
                    <a:bodyPr/>
                    <a:lstStyle/>
                    <a:p>
                      <a:pPr indent="0" lvl="0" marL="0" marR="0" rtl="0" algn="l">
                        <a:spcBef>
                          <a:spcPts val="0"/>
                        </a:spcBef>
                        <a:spcAft>
                          <a:spcPts val="0"/>
                        </a:spcAft>
                        <a:buNone/>
                      </a:pPr>
                      <a:r>
                        <a:rPr lang="fr-FR" sz="1400" u="none" strike="noStrike"/>
                        <a:t> </a:t>
                      </a:r>
                      <a:endParaRPr b="0" i="0" sz="1400" u="none" strike="noStrike">
                        <a:solidFill>
                          <a:srgbClr val="000000"/>
                        </a:solidFill>
                        <a:latin typeface="Verdana"/>
                        <a:ea typeface="Verdana"/>
                        <a:cs typeface="Verdana"/>
                        <a:sym typeface="Verdana"/>
                      </a:endParaRPr>
                    </a:p>
                  </a:txBody>
                  <a:tcPr marT="0" marB="0" marR="0" marL="0"/>
                </a:tc>
                <a:tc hMerge="1"/>
                <a:tc>
                  <a:txBody>
                    <a:bodyPr/>
                    <a:lstStyle/>
                    <a:p>
                      <a:pPr indent="0" lvl="0" marL="0" marR="0" rtl="0" algn="l">
                        <a:spcBef>
                          <a:spcPts val="0"/>
                        </a:spcBef>
                        <a:spcAft>
                          <a:spcPts val="0"/>
                        </a:spcAft>
                        <a:buNone/>
                      </a:pPr>
                      <a:r>
                        <a:rPr lang="fr-FR" sz="1400" u="none" strike="noStrike"/>
                        <a:t>              50 000 </a:t>
                      </a:r>
                      <a:endParaRPr b="0" i="0" sz="1400" u="none" strike="noStrike">
                        <a:solidFill>
                          <a:srgbClr val="000000"/>
                        </a:solidFill>
                        <a:latin typeface="Verdana"/>
                        <a:ea typeface="Verdana"/>
                        <a:cs typeface="Verdana"/>
                        <a:sym typeface="Verdana"/>
                      </a:endParaRPr>
                    </a:p>
                  </a:txBody>
                  <a:tcPr marT="0" marB="0" marR="0" marL="0"/>
                </a:tc>
              </a:tr>
              <a:tr h="245675">
                <a:tc>
                  <a:txBody>
                    <a:bodyPr/>
                    <a:lstStyle/>
                    <a:p>
                      <a:pPr indent="0" lvl="0" marL="0" marR="0" rtl="0" algn="l">
                        <a:spcBef>
                          <a:spcPts val="0"/>
                        </a:spcBef>
                        <a:spcAft>
                          <a:spcPts val="0"/>
                        </a:spcAft>
                        <a:buNone/>
                      </a:pPr>
                      <a:r>
                        <a:rPr lang="fr-FR" sz="1400" u="none" strike="noStrike"/>
                        <a:t>Total mensuel</a:t>
                      </a:r>
                      <a:endParaRPr b="1" i="0" sz="1400" u="none" strike="noStrike">
                        <a:solidFill>
                          <a:srgbClr val="000000"/>
                        </a:solidFill>
                        <a:latin typeface="Verdana"/>
                        <a:ea typeface="Verdana"/>
                        <a:cs typeface="Verdana"/>
                        <a:sym typeface="Verdana"/>
                      </a:endParaRPr>
                    </a:p>
                  </a:txBody>
                  <a:tcPr marT="0" marB="0" marR="0" marL="0"/>
                </a:tc>
                <a:tc gridSpan="3">
                  <a:txBody>
                    <a:bodyPr/>
                    <a:lstStyle/>
                    <a:p>
                      <a:pPr indent="0" lvl="0" marL="0" marR="0" rtl="0" algn="ctr">
                        <a:spcBef>
                          <a:spcPts val="0"/>
                        </a:spcBef>
                        <a:spcAft>
                          <a:spcPts val="0"/>
                        </a:spcAft>
                        <a:buNone/>
                      </a:pPr>
                      <a:r>
                        <a:rPr lang="fr-FR" sz="1400" u="none" strike="noStrike"/>
                        <a:t>                                                                           600 000 </a:t>
                      </a:r>
                      <a:endParaRPr b="1" i="0" sz="1400" u="none" strike="noStrike">
                        <a:solidFill>
                          <a:srgbClr val="000000"/>
                        </a:solidFill>
                        <a:latin typeface="Verdana"/>
                        <a:ea typeface="Verdana"/>
                        <a:cs typeface="Verdana"/>
                        <a:sym typeface="Verdana"/>
                      </a:endParaRPr>
                    </a:p>
                  </a:txBody>
                  <a:tcPr marT="0" marB="0" marR="0" marL="0"/>
                </a:tc>
                <a:tc hMerge="1"/>
                <a:tc hMerge="1"/>
              </a:tr>
              <a:tr h="221100">
                <a:tc>
                  <a:txBody>
                    <a:bodyPr/>
                    <a:lstStyle/>
                    <a:p>
                      <a:pPr indent="0" lvl="0" marL="0" marR="0" rtl="0" algn="l">
                        <a:spcBef>
                          <a:spcPts val="0"/>
                        </a:spcBef>
                        <a:spcAft>
                          <a:spcPts val="0"/>
                        </a:spcAft>
                        <a:buNone/>
                      </a:pPr>
                      <a:r>
                        <a:rPr lang="fr-FR" sz="1400" u="none" strike="noStrike"/>
                        <a:t>Total annuel </a:t>
                      </a:r>
                      <a:endParaRPr b="1" i="0" sz="1400" u="none" strike="noStrike">
                        <a:solidFill>
                          <a:srgbClr val="000000"/>
                        </a:solidFill>
                        <a:latin typeface="Verdana"/>
                        <a:ea typeface="Verdana"/>
                        <a:cs typeface="Verdana"/>
                        <a:sym typeface="Verdana"/>
                      </a:endParaRPr>
                    </a:p>
                  </a:txBody>
                  <a:tcPr marT="0" marB="0" marR="0" marL="0"/>
                </a:tc>
                <a:tc gridSpan="3">
                  <a:txBody>
                    <a:bodyPr/>
                    <a:lstStyle/>
                    <a:p>
                      <a:pPr indent="0" lvl="0" marL="0" marR="0" rtl="0" algn="ctr">
                        <a:spcBef>
                          <a:spcPts val="0"/>
                        </a:spcBef>
                        <a:spcAft>
                          <a:spcPts val="0"/>
                        </a:spcAft>
                        <a:buNone/>
                      </a:pPr>
                      <a:r>
                        <a:rPr lang="fr-FR" sz="1400" u="none" strike="noStrike"/>
                        <a:t>                                                                        7 200 000 </a:t>
                      </a:r>
                      <a:endParaRPr b="1" i="0" sz="1400" u="none" strike="noStrike">
                        <a:solidFill>
                          <a:srgbClr val="000000"/>
                        </a:solidFill>
                        <a:latin typeface="Verdana"/>
                        <a:ea typeface="Verdana"/>
                        <a:cs typeface="Verdana"/>
                        <a:sym typeface="Verdana"/>
                      </a:endParaRPr>
                    </a:p>
                  </a:txBody>
                  <a:tcPr marT="0" marB="0" marR="0" marL="0"/>
                </a:tc>
                <a:tc hMerge="1"/>
                <a:tc hMerge="1"/>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44705"/>
          </a:srgbClr>
        </a:solidFill>
      </p:bgPr>
    </p:bg>
    <p:spTree>
      <p:nvGrpSpPr>
        <p:cNvPr id="299" name="Shape 299"/>
        <p:cNvGrpSpPr/>
        <p:nvPr/>
      </p:nvGrpSpPr>
      <p:grpSpPr>
        <a:xfrm>
          <a:off x="0" y="0"/>
          <a:ext cx="0" cy="0"/>
          <a:chOff x="0" y="0"/>
          <a:chExt cx="0" cy="0"/>
        </a:xfrm>
      </p:grpSpPr>
      <p:sp>
        <p:nvSpPr>
          <p:cNvPr id="300" name="Google Shape;300;p17"/>
          <p:cNvSpPr/>
          <p:nvPr/>
        </p:nvSpPr>
        <p:spPr>
          <a:xfrm>
            <a:off x="0" y="6453336"/>
            <a:ext cx="8244408" cy="404664"/>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1" name="Google Shape;301;p17"/>
          <p:cNvSpPr/>
          <p:nvPr/>
        </p:nvSpPr>
        <p:spPr>
          <a:xfrm>
            <a:off x="8286776" y="285728"/>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2" name="Google Shape;302;p17"/>
          <p:cNvSpPr txBox="1"/>
          <p:nvPr/>
        </p:nvSpPr>
        <p:spPr>
          <a:xfrm>
            <a:off x="285720" y="285728"/>
            <a:ext cx="7964388" cy="461665"/>
          </a:xfrm>
          <a:prstGeom prst="rect">
            <a:avLst/>
          </a:prstGeom>
          <a:solidFill>
            <a:srgbClr val="10253F">
              <a:alpha val="75686"/>
            </a:srgbClr>
          </a:solidFill>
          <a:ln>
            <a:noFill/>
          </a:ln>
          <a:effectLst>
            <a:outerShdw blurRad="76200" kx="-800400" rotWithShape="0" algn="bl" dir="2700000" dist="12700" sy="-23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fr-FR" sz="2400">
                <a:solidFill>
                  <a:srgbClr val="FFCC00"/>
                </a:solidFill>
                <a:latin typeface="Arial"/>
                <a:ea typeface="Arial"/>
                <a:cs typeface="Arial"/>
                <a:sym typeface="Arial"/>
              </a:rPr>
              <a:t>SYNTHESE DES RECETTES </a:t>
            </a:r>
            <a:endParaRPr b="1" sz="2400">
              <a:solidFill>
                <a:srgbClr val="FFCC00"/>
              </a:solidFill>
              <a:latin typeface="Arial"/>
              <a:ea typeface="Arial"/>
              <a:cs typeface="Arial"/>
              <a:sym typeface="Arial"/>
            </a:endParaRPr>
          </a:p>
        </p:txBody>
      </p:sp>
      <p:sp>
        <p:nvSpPr>
          <p:cNvPr descr="Icône De Sirène Durgence En Style Plat Illustration De Vecteur Dalarme De  Police Sur Le Fond Blanc Isolé Concept Daffaires Dalerte Médicale Vecteurs  libres de droits et plus d'images vectorielles de Icône -" id="303" name="Google Shape;303;p17"/>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descr="Icône De Sirène Durgence En Style Plat Illustration De Vecteur Dalarme De  Police Sur Le Fond Blanc Isolé Concept Daffaires Dalerte Médicale Vecteurs  libres de droits et plus d'images vectorielles de Icône -" id="304" name="Google Shape;304;p17"/>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305" name="Google Shape;305;p17"/>
          <p:cNvPicPr preferRelativeResize="0"/>
          <p:nvPr/>
        </p:nvPicPr>
        <p:blipFill rotWithShape="1">
          <a:blip r:embed="rId3">
            <a:alphaModFix/>
          </a:blip>
          <a:srcRect b="0" l="0" r="0" t="0"/>
          <a:stretch/>
        </p:blipFill>
        <p:spPr>
          <a:xfrm>
            <a:off x="8286712" y="6035525"/>
            <a:ext cx="857288" cy="822475"/>
          </a:xfrm>
          <a:prstGeom prst="rect">
            <a:avLst/>
          </a:prstGeom>
          <a:noFill/>
          <a:ln>
            <a:noFill/>
          </a:ln>
        </p:spPr>
      </p:pic>
      <p:graphicFrame>
        <p:nvGraphicFramePr>
          <p:cNvPr id="306" name="Google Shape;306;p17"/>
          <p:cNvGraphicFramePr/>
          <p:nvPr/>
        </p:nvGraphicFramePr>
        <p:xfrm>
          <a:off x="500034" y="1571612"/>
          <a:ext cx="3000000" cy="3000000"/>
        </p:xfrm>
        <a:graphic>
          <a:graphicData uri="http://schemas.openxmlformats.org/drawingml/2006/table">
            <a:tbl>
              <a:tblPr>
                <a:noFill/>
                <a:tableStyleId>{6A469891-57E2-447F-B9B0-A0CB6E7FCBE7}</a:tableStyleId>
              </a:tblPr>
              <a:tblGrid>
                <a:gridCol w="2992875"/>
                <a:gridCol w="1928825"/>
                <a:gridCol w="1729550"/>
                <a:gridCol w="1564125"/>
              </a:tblGrid>
              <a:tr h="261300">
                <a:tc>
                  <a:txBody>
                    <a:bodyPr/>
                    <a:lstStyle/>
                    <a:p>
                      <a:pPr indent="0" lvl="0" marL="0" marR="0" rtl="0" algn="l">
                        <a:spcBef>
                          <a:spcPts val="0"/>
                        </a:spcBef>
                        <a:spcAft>
                          <a:spcPts val="0"/>
                        </a:spcAft>
                        <a:buNone/>
                      </a:pPr>
                      <a:r>
                        <a:rPr lang="fr-FR" sz="1400" u="none" strike="noStrike"/>
                        <a:t>Libellé </a:t>
                      </a:r>
                      <a:endParaRPr b="1" i="0" sz="1400" u="none" strike="noStrike">
                        <a:solidFill>
                          <a:srgbClr val="FFFFFF"/>
                        </a:solidFill>
                        <a:latin typeface="Verdana"/>
                        <a:ea typeface="Verdana"/>
                        <a:cs typeface="Verdana"/>
                        <a:sym typeface="Verdana"/>
                      </a:endParaRPr>
                    </a:p>
                  </a:txBody>
                  <a:tcPr marT="0" marB="0" marR="0" marL="0" anchor="b"/>
                </a:tc>
                <a:tc>
                  <a:txBody>
                    <a:bodyPr/>
                    <a:lstStyle/>
                    <a:p>
                      <a:pPr indent="0" lvl="0" marL="0" marR="0" rtl="0" algn="l">
                        <a:spcBef>
                          <a:spcPts val="0"/>
                        </a:spcBef>
                        <a:spcAft>
                          <a:spcPts val="0"/>
                        </a:spcAft>
                        <a:buNone/>
                      </a:pPr>
                      <a:r>
                        <a:rPr lang="fr-FR" sz="1400" u="none" strike="noStrike"/>
                        <a:t>Quantité</a:t>
                      </a:r>
                      <a:endParaRPr b="1" i="0" sz="1400" u="none" strike="noStrike">
                        <a:solidFill>
                          <a:srgbClr val="FFFFFF"/>
                        </a:solidFill>
                        <a:latin typeface="Verdana"/>
                        <a:ea typeface="Verdana"/>
                        <a:cs typeface="Verdana"/>
                        <a:sym typeface="Verdana"/>
                      </a:endParaRPr>
                    </a:p>
                  </a:txBody>
                  <a:tcPr marT="0" marB="0" marR="0" marL="0" anchor="b"/>
                </a:tc>
                <a:tc>
                  <a:txBody>
                    <a:bodyPr/>
                    <a:lstStyle/>
                    <a:p>
                      <a:pPr indent="0" lvl="0" marL="0" marR="0" rtl="0" algn="l">
                        <a:spcBef>
                          <a:spcPts val="0"/>
                        </a:spcBef>
                        <a:spcAft>
                          <a:spcPts val="0"/>
                        </a:spcAft>
                        <a:buNone/>
                      </a:pPr>
                      <a:r>
                        <a:rPr lang="fr-FR" sz="1400" u="none" strike="noStrike"/>
                        <a:t>P.U</a:t>
                      </a:r>
                      <a:endParaRPr b="1" i="0" sz="1400" u="none" strike="noStrike">
                        <a:solidFill>
                          <a:srgbClr val="FFFFFF"/>
                        </a:solidFill>
                        <a:latin typeface="Verdana"/>
                        <a:ea typeface="Verdana"/>
                        <a:cs typeface="Verdana"/>
                        <a:sym typeface="Verdana"/>
                      </a:endParaRPr>
                    </a:p>
                  </a:txBody>
                  <a:tcPr marT="0" marB="0" marR="0" marL="0" anchor="b"/>
                </a:tc>
                <a:tc>
                  <a:txBody>
                    <a:bodyPr/>
                    <a:lstStyle/>
                    <a:p>
                      <a:pPr indent="0" lvl="0" marL="0" marR="0" rtl="0" algn="l">
                        <a:spcBef>
                          <a:spcPts val="0"/>
                        </a:spcBef>
                        <a:spcAft>
                          <a:spcPts val="0"/>
                        </a:spcAft>
                        <a:buNone/>
                      </a:pPr>
                      <a:r>
                        <a:rPr lang="fr-FR" sz="1400" u="none" strike="noStrike"/>
                        <a:t>Montant </a:t>
                      </a:r>
                      <a:endParaRPr b="1" i="0" sz="1400" u="none" strike="noStrike">
                        <a:solidFill>
                          <a:srgbClr val="FFFFFF"/>
                        </a:solidFill>
                        <a:latin typeface="Verdana"/>
                        <a:ea typeface="Verdana"/>
                        <a:cs typeface="Verdana"/>
                        <a:sym typeface="Verdana"/>
                      </a:endParaRPr>
                    </a:p>
                  </a:txBody>
                  <a:tcPr marT="0" marB="0" marR="0" marL="0" anchor="b"/>
                </a:tc>
              </a:tr>
              <a:tr h="261300">
                <a:tc>
                  <a:txBody>
                    <a:bodyPr/>
                    <a:lstStyle/>
                    <a:p>
                      <a:pPr indent="0" lvl="0" marL="0" marR="0" rtl="0" algn="l">
                        <a:spcBef>
                          <a:spcPts val="0"/>
                        </a:spcBef>
                        <a:spcAft>
                          <a:spcPts val="0"/>
                        </a:spcAft>
                        <a:buNone/>
                      </a:pPr>
                      <a:r>
                        <a:rPr lang="fr-FR" sz="1400" u="none" strike="noStrike"/>
                        <a:t>Frais adhesion TPE</a:t>
                      </a:r>
                      <a:endParaRPr b="0" i="0" sz="1400" u="none" strike="noStrike">
                        <a:solidFill>
                          <a:srgbClr val="000000"/>
                        </a:solidFill>
                        <a:latin typeface="Verdana"/>
                        <a:ea typeface="Verdana"/>
                        <a:cs typeface="Verdana"/>
                        <a:sym typeface="Verdana"/>
                      </a:endParaRPr>
                    </a:p>
                  </a:txBody>
                  <a:tcPr marT="0" marB="0" marR="0" marL="0" anchor="b"/>
                </a:tc>
                <a:tc>
                  <a:txBody>
                    <a:bodyPr/>
                    <a:lstStyle/>
                    <a:p>
                      <a:pPr indent="0" lvl="0" marL="0" marR="0" rtl="0" algn="l">
                        <a:spcBef>
                          <a:spcPts val="0"/>
                        </a:spcBef>
                        <a:spcAft>
                          <a:spcPts val="0"/>
                        </a:spcAft>
                        <a:buNone/>
                      </a:pPr>
                      <a:r>
                        <a:rPr lang="fr-FR" sz="1400" u="none" strike="noStrike"/>
                        <a:t>                              8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ctr">
                        <a:spcBef>
                          <a:spcPts val="0"/>
                        </a:spcBef>
                        <a:spcAft>
                          <a:spcPts val="0"/>
                        </a:spcAft>
                        <a:buNone/>
                      </a:pPr>
                      <a:r>
                        <a:rPr lang="fr-FR" sz="1400" u="none" strike="noStrike"/>
                        <a:t>                     2 500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20 000 </a:t>
                      </a:r>
                      <a:endParaRPr b="0" i="0" sz="1400" u="none" strike="noStrike">
                        <a:solidFill>
                          <a:srgbClr val="000000"/>
                        </a:solidFill>
                        <a:latin typeface="Verdana"/>
                        <a:ea typeface="Verdana"/>
                        <a:cs typeface="Verdana"/>
                        <a:sym typeface="Verdana"/>
                      </a:endParaRPr>
                    </a:p>
                  </a:txBody>
                  <a:tcPr marT="0" marB="0" marR="0" marL="0" anchor="ctr"/>
                </a:tc>
              </a:tr>
              <a:tr h="261300">
                <a:tc>
                  <a:txBody>
                    <a:bodyPr/>
                    <a:lstStyle/>
                    <a:p>
                      <a:pPr indent="0" lvl="0" marL="0" marR="0" rtl="0" algn="l">
                        <a:spcBef>
                          <a:spcPts val="0"/>
                        </a:spcBef>
                        <a:spcAft>
                          <a:spcPts val="0"/>
                        </a:spcAft>
                        <a:buNone/>
                      </a:pPr>
                      <a:r>
                        <a:rPr lang="fr-FR" sz="1400" u="none" strike="noStrike"/>
                        <a:t>Frais adhesion PME</a:t>
                      </a:r>
                      <a:endParaRPr b="0" i="0" sz="1400" u="none" strike="noStrike">
                        <a:solidFill>
                          <a:srgbClr val="000000"/>
                        </a:solidFill>
                        <a:latin typeface="Verdana"/>
                        <a:ea typeface="Verdana"/>
                        <a:cs typeface="Verdana"/>
                        <a:sym typeface="Verdana"/>
                      </a:endParaRPr>
                    </a:p>
                  </a:txBody>
                  <a:tcPr marT="0" marB="0" marR="0" marL="0" anchor="b"/>
                </a:tc>
                <a:tc>
                  <a:txBody>
                    <a:bodyPr/>
                    <a:lstStyle/>
                    <a:p>
                      <a:pPr indent="0" lvl="0" marL="0" marR="0" rtl="0" algn="l">
                        <a:spcBef>
                          <a:spcPts val="0"/>
                        </a:spcBef>
                        <a:spcAft>
                          <a:spcPts val="0"/>
                        </a:spcAft>
                        <a:buNone/>
                      </a:pPr>
                      <a:r>
                        <a:rPr lang="fr-FR" sz="1400" u="none" strike="noStrike"/>
                        <a:t>                              4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ctr">
                        <a:spcBef>
                          <a:spcPts val="0"/>
                        </a:spcBef>
                        <a:spcAft>
                          <a:spcPts val="0"/>
                        </a:spcAft>
                        <a:buNone/>
                      </a:pPr>
                      <a:r>
                        <a:rPr lang="fr-FR" sz="1400" u="none" strike="noStrike"/>
                        <a:t>                     5 000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20 000 </a:t>
                      </a:r>
                      <a:endParaRPr b="0" i="0" sz="1400" u="none" strike="noStrike">
                        <a:solidFill>
                          <a:srgbClr val="000000"/>
                        </a:solidFill>
                        <a:latin typeface="Verdana"/>
                        <a:ea typeface="Verdana"/>
                        <a:cs typeface="Verdana"/>
                        <a:sym typeface="Verdana"/>
                      </a:endParaRPr>
                    </a:p>
                  </a:txBody>
                  <a:tcPr marT="0" marB="0" marR="0" marL="0" anchor="ctr"/>
                </a:tc>
              </a:tr>
              <a:tr h="261300">
                <a:tc>
                  <a:txBody>
                    <a:bodyPr/>
                    <a:lstStyle/>
                    <a:p>
                      <a:pPr indent="0" lvl="0" marL="0" marR="0" rtl="0" algn="l">
                        <a:spcBef>
                          <a:spcPts val="0"/>
                        </a:spcBef>
                        <a:spcAft>
                          <a:spcPts val="0"/>
                        </a:spcAft>
                        <a:buNone/>
                      </a:pPr>
                      <a:r>
                        <a:rPr lang="fr-FR" sz="1400" u="none" strike="noStrike"/>
                        <a:t>Frais adhesion assistantes</a:t>
                      </a:r>
                      <a:endParaRPr b="0" i="0" sz="1400" u="none" strike="noStrike">
                        <a:solidFill>
                          <a:srgbClr val="000000"/>
                        </a:solidFill>
                        <a:latin typeface="Verdana"/>
                        <a:ea typeface="Verdana"/>
                        <a:cs typeface="Verdana"/>
                        <a:sym typeface="Verdana"/>
                      </a:endParaRPr>
                    </a:p>
                  </a:txBody>
                  <a:tcPr marT="0" marB="0" marR="0" marL="0" anchor="b"/>
                </a:tc>
                <a:tc>
                  <a:txBody>
                    <a:bodyPr/>
                    <a:lstStyle/>
                    <a:p>
                      <a:pPr indent="0" lvl="0" marL="0" marR="0" rtl="0" algn="l">
                        <a:spcBef>
                          <a:spcPts val="0"/>
                        </a:spcBef>
                        <a:spcAft>
                          <a:spcPts val="0"/>
                        </a:spcAft>
                        <a:buNone/>
                      </a:pPr>
                      <a:r>
                        <a:rPr lang="fr-FR" sz="1400" u="none" strike="noStrike"/>
                        <a:t>                              8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ctr">
                        <a:spcBef>
                          <a:spcPts val="0"/>
                        </a:spcBef>
                        <a:spcAft>
                          <a:spcPts val="0"/>
                        </a:spcAft>
                        <a:buNone/>
                      </a:pPr>
                      <a:r>
                        <a:rPr lang="fr-FR" sz="1400" u="none" strike="noStrike"/>
                        <a:t>                     1 000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8 000 </a:t>
                      </a:r>
                      <a:endParaRPr b="0" i="0" sz="1400" u="none" strike="noStrike">
                        <a:solidFill>
                          <a:srgbClr val="000000"/>
                        </a:solidFill>
                        <a:latin typeface="Verdana"/>
                        <a:ea typeface="Verdana"/>
                        <a:cs typeface="Verdana"/>
                        <a:sym typeface="Verdana"/>
                      </a:endParaRPr>
                    </a:p>
                  </a:txBody>
                  <a:tcPr marT="0" marB="0" marR="0" marL="0" anchor="ctr"/>
                </a:tc>
              </a:tr>
              <a:tr h="261300">
                <a:tc>
                  <a:txBody>
                    <a:bodyPr/>
                    <a:lstStyle/>
                    <a:p>
                      <a:pPr indent="0" lvl="0" marL="0" marR="0" rtl="0" algn="l">
                        <a:spcBef>
                          <a:spcPts val="0"/>
                        </a:spcBef>
                        <a:spcAft>
                          <a:spcPts val="0"/>
                        </a:spcAft>
                        <a:buNone/>
                      </a:pPr>
                      <a:r>
                        <a:rPr lang="fr-FR" sz="1400" u="none" strike="noStrike"/>
                        <a:t>Frais adhesion gérants</a:t>
                      </a:r>
                      <a:endParaRPr b="0" i="0" sz="1400" u="none" strike="noStrike">
                        <a:solidFill>
                          <a:srgbClr val="000000"/>
                        </a:solidFill>
                        <a:latin typeface="Verdana"/>
                        <a:ea typeface="Verdana"/>
                        <a:cs typeface="Verdana"/>
                        <a:sym typeface="Verdana"/>
                      </a:endParaRPr>
                    </a:p>
                  </a:txBody>
                  <a:tcPr marT="0" marB="0" marR="0" marL="0" anchor="b"/>
                </a:tc>
                <a:tc>
                  <a:txBody>
                    <a:bodyPr/>
                    <a:lstStyle/>
                    <a:p>
                      <a:pPr indent="0" lvl="0" marL="0" marR="0" rtl="0" algn="l">
                        <a:spcBef>
                          <a:spcPts val="0"/>
                        </a:spcBef>
                        <a:spcAft>
                          <a:spcPts val="0"/>
                        </a:spcAft>
                        <a:buNone/>
                      </a:pPr>
                      <a:r>
                        <a:rPr lang="fr-FR" sz="1400" u="none" strike="noStrike"/>
                        <a:t>                              4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ctr">
                        <a:spcBef>
                          <a:spcPts val="0"/>
                        </a:spcBef>
                        <a:spcAft>
                          <a:spcPts val="0"/>
                        </a:spcAft>
                        <a:buNone/>
                      </a:pPr>
                      <a:r>
                        <a:rPr lang="fr-FR" sz="1400" u="none" strike="noStrike"/>
                        <a:t>                     1 000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4 000 </a:t>
                      </a:r>
                      <a:endParaRPr b="0" i="0" sz="1400" u="none" strike="noStrike">
                        <a:solidFill>
                          <a:srgbClr val="000000"/>
                        </a:solidFill>
                        <a:latin typeface="Verdana"/>
                        <a:ea typeface="Verdana"/>
                        <a:cs typeface="Verdana"/>
                        <a:sym typeface="Verdana"/>
                      </a:endParaRPr>
                    </a:p>
                  </a:txBody>
                  <a:tcPr marT="0" marB="0" marR="0" marL="0" anchor="ctr"/>
                </a:tc>
              </a:tr>
              <a:tr h="261300">
                <a:tc>
                  <a:txBody>
                    <a:bodyPr/>
                    <a:lstStyle/>
                    <a:p>
                      <a:pPr indent="0" lvl="0" marL="0" marR="0" rtl="0" algn="l">
                        <a:spcBef>
                          <a:spcPts val="0"/>
                        </a:spcBef>
                        <a:spcAft>
                          <a:spcPts val="0"/>
                        </a:spcAft>
                        <a:buNone/>
                      </a:pPr>
                      <a:r>
                        <a:rPr lang="fr-FR" sz="1400" u="none" strike="noStrike"/>
                        <a:t>Formation en presentiel</a:t>
                      </a:r>
                      <a:endParaRPr b="0" i="0" sz="1400" u="none" strike="noStrike">
                        <a:solidFill>
                          <a:srgbClr val="000000"/>
                        </a:solidFill>
                        <a:latin typeface="Verdana"/>
                        <a:ea typeface="Verdana"/>
                        <a:cs typeface="Verdana"/>
                        <a:sym typeface="Verdana"/>
                      </a:endParaRPr>
                    </a:p>
                  </a:txBody>
                  <a:tcPr marT="0" marB="0" marR="0" marL="0" anchor="b"/>
                </a:tc>
                <a:tc>
                  <a:txBody>
                    <a:bodyPr/>
                    <a:lstStyle/>
                    <a:p>
                      <a:pPr indent="0" lvl="0" marL="0" marR="0" rtl="0" algn="r">
                        <a:spcBef>
                          <a:spcPts val="0"/>
                        </a:spcBef>
                        <a:spcAft>
                          <a:spcPts val="0"/>
                        </a:spcAft>
                        <a:buNone/>
                      </a:pPr>
                      <a:r>
                        <a:rPr lang="fr-FR" sz="1400" u="none" strike="noStrike"/>
                        <a:t>                             10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ctr">
                        <a:spcBef>
                          <a:spcPts val="0"/>
                        </a:spcBef>
                        <a:spcAft>
                          <a:spcPts val="0"/>
                        </a:spcAft>
                        <a:buNone/>
                      </a:pPr>
                      <a:r>
                        <a:rPr lang="fr-FR" sz="1400" u="none" strike="noStrike"/>
                        <a:t>                   45 000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450 000 </a:t>
                      </a:r>
                      <a:endParaRPr b="0" i="0" sz="1400" u="none" strike="noStrike">
                        <a:solidFill>
                          <a:srgbClr val="000000"/>
                        </a:solidFill>
                        <a:latin typeface="Verdana"/>
                        <a:ea typeface="Verdana"/>
                        <a:cs typeface="Verdana"/>
                        <a:sym typeface="Verdana"/>
                      </a:endParaRPr>
                    </a:p>
                  </a:txBody>
                  <a:tcPr marT="0" marB="0" marR="0" marL="0" anchor="ctr"/>
                </a:tc>
              </a:tr>
              <a:tr h="261300">
                <a:tc>
                  <a:txBody>
                    <a:bodyPr/>
                    <a:lstStyle/>
                    <a:p>
                      <a:pPr indent="0" lvl="0" marL="0" marR="0" rtl="0" algn="l">
                        <a:spcBef>
                          <a:spcPts val="0"/>
                        </a:spcBef>
                        <a:spcAft>
                          <a:spcPts val="0"/>
                        </a:spcAft>
                        <a:buNone/>
                      </a:pPr>
                      <a:r>
                        <a:rPr lang="fr-FR" sz="1400" u="none" strike="noStrike"/>
                        <a:t>Formation  en ligne</a:t>
                      </a:r>
                      <a:endParaRPr b="0" i="0" sz="1400" u="none" strike="noStrike">
                        <a:solidFill>
                          <a:srgbClr val="000000"/>
                        </a:solidFill>
                        <a:latin typeface="Verdana"/>
                        <a:ea typeface="Verdana"/>
                        <a:cs typeface="Verdana"/>
                        <a:sym typeface="Verdana"/>
                      </a:endParaRPr>
                    </a:p>
                  </a:txBody>
                  <a:tcPr marT="0" marB="0" marR="0" marL="0" anchor="b"/>
                </a:tc>
                <a:tc>
                  <a:txBody>
                    <a:bodyPr/>
                    <a:lstStyle/>
                    <a:p>
                      <a:pPr indent="0" lvl="0" marL="0" marR="0" rtl="0" algn="r">
                        <a:spcBef>
                          <a:spcPts val="0"/>
                        </a:spcBef>
                        <a:spcAft>
                          <a:spcPts val="0"/>
                        </a:spcAft>
                        <a:buNone/>
                      </a:pPr>
                      <a:r>
                        <a:rPr lang="fr-FR" sz="1400" u="none" strike="noStrike"/>
                        <a:t>                             20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ctr">
                        <a:spcBef>
                          <a:spcPts val="0"/>
                        </a:spcBef>
                        <a:spcAft>
                          <a:spcPts val="0"/>
                        </a:spcAft>
                        <a:buNone/>
                      </a:pPr>
                      <a:r>
                        <a:rPr lang="fr-FR" sz="1400" u="none" strike="noStrike"/>
                        <a:t>                   10 000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200 000 </a:t>
                      </a:r>
                      <a:endParaRPr b="0" i="0" sz="1400" u="none" strike="noStrike">
                        <a:solidFill>
                          <a:srgbClr val="000000"/>
                        </a:solidFill>
                        <a:latin typeface="Verdana"/>
                        <a:ea typeface="Verdana"/>
                        <a:cs typeface="Verdana"/>
                        <a:sym typeface="Verdana"/>
                      </a:endParaRPr>
                    </a:p>
                  </a:txBody>
                  <a:tcPr marT="0" marB="0" marR="0" marL="0" anchor="ctr"/>
                </a:tc>
              </a:tr>
              <a:tr h="261300">
                <a:tc>
                  <a:txBody>
                    <a:bodyPr/>
                    <a:lstStyle/>
                    <a:p>
                      <a:pPr indent="0" lvl="0" marL="0" marR="0" rtl="0" algn="l">
                        <a:spcBef>
                          <a:spcPts val="0"/>
                        </a:spcBef>
                        <a:spcAft>
                          <a:spcPts val="0"/>
                        </a:spcAft>
                        <a:buNone/>
                      </a:pPr>
                      <a:r>
                        <a:rPr lang="fr-FR" sz="1400" u="none" strike="noStrike"/>
                        <a:t>Implementation solution odoo+fomat</a:t>
                      </a:r>
                      <a:endParaRPr b="0" i="0" sz="1400" u="none" strike="noStrike">
                        <a:solidFill>
                          <a:srgbClr val="000000"/>
                        </a:solidFill>
                        <a:latin typeface="Verdana"/>
                        <a:ea typeface="Verdana"/>
                        <a:cs typeface="Verdana"/>
                        <a:sym typeface="Verdana"/>
                      </a:endParaRPr>
                    </a:p>
                  </a:txBody>
                  <a:tcPr marT="0" marB="0" marR="0" marL="0" anchor="b"/>
                </a:tc>
                <a:tc>
                  <a:txBody>
                    <a:bodyPr/>
                    <a:lstStyle/>
                    <a:p>
                      <a:pPr indent="0" lvl="0" marL="0" marR="0" rtl="0" algn="l">
                        <a:spcBef>
                          <a:spcPts val="0"/>
                        </a:spcBef>
                        <a:spcAft>
                          <a:spcPts val="0"/>
                        </a:spcAft>
                        <a:buNone/>
                      </a:pPr>
                      <a:r>
                        <a:rPr lang="fr-FR" sz="1400" u="none" strike="noStrike"/>
                        <a:t>                              1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ctr">
                        <a:spcBef>
                          <a:spcPts val="0"/>
                        </a:spcBef>
                        <a:spcAft>
                          <a:spcPts val="0"/>
                        </a:spcAft>
                        <a:buNone/>
                      </a:pPr>
                      <a:r>
                        <a:rPr lang="fr-FR" sz="1400" u="none" strike="noStrike"/>
                        <a:t>                  300 000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300 000 </a:t>
                      </a:r>
                      <a:endParaRPr b="0" i="0" sz="1400" u="none" strike="noStrike">
                        <a:solidFill>
                          <a:srgbClr val="000000"/>
                        </a:solidFill>
                        <a:latin typeface="Verdana"/>
                        <a:ea typeface="Verdana"/>
                        <a:cs typeface="Verdana"/>
                        <a:sym typeface="Verdana"/>
                      </a:endParaRPr>
                    </a:p>
                  </a:txBody>
                  <a:tcPr marT="0" marB="0" marR="0" marL="0" anchor="ctr"/>
                </a:tc>
              </a:tr>
              <a:tr h="261300">
                <a:tc>
                  <a:txBody>
                    <a:bodyPr/>
                    <a:lstStyle/>
                    <a:p>
                      <a:pPr indent="0" lvl="0" marL="0" marR="0" rtl="0" algn="l">
                        <a:spcBef>
                          <a:spcPts val="0"/>
                        </a:spcBef>
                        <a:spcAft>
                          <a:spcPts val="0"/>
                        </a:spcAft>
                        <a:buNone/>
                      </a:pPr>
                      <a:r>
                        <a:rPr lang="fr-FR" sz="1400" u="none" strike="noStrike"/>
                        <a:t>Mise en relation assistantes / Gérants</a:t>
                      </a:r>
                      <a:endParaRPr b="0" i="0" sz="1400" u="none" strike="noStrike">
                        <a:solidFill>
                          <a:srgbClr val="000000"/>
                        </a:solidFill>
                        <a:latin typeface="Verdana"/>
                        <a:ea typeface="Verdana"/>
                        <a:cs typeface="Verdana"/>
                        <a:sym typeface="Verdana"/>
                      </a:endParaRPr>
                    </a:p>
                  </a:txBody>
                  <a:tcPr marT="0" marB="0" marR="0" marL="0" anchor="b"/>
                </a:tc>
                <a:tc>
                  <a:txBody>
                    <a:bodyPr/>
                    <a:lstStyle/>
                    <a:p>
                      <a:pPr indent="0" lvl="0" marL="0" marR="0" rtl="0" algn="l">
                        <a:spcBef>
                          <a:spcPts val="0"/>
                        </a:spcBef>
                        <a:spcAft>
                          <a:spcPts val="0"/>
                        </a:spcAft>
                        <a:buNone/>
                      </a:pPr>
                      <a:r>
                        <a:rPr lang="fr-FR" sz="1400" u="none" strike="noStrike"/>
                        <a:t>                              5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ctr">
                        <a:spcBef>
                          <a:spcPts val="0"/>
                        </a:spcBef>
                        <a:spcAft>
                          <a:spcPts val="0"/>
                        </a:spcAft>
                        <a:buNone/>
                      </a:pPr>
                      <a:r>
                        <a:rPr lang="fr-FR" sz="1400" u="none" strike="noStrike"/>
                        <a:t>                   25 000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125 000 </a:t>
                      </a:r>
                      <a:endParaRPr b="0" i="0" sz="1400" u="none" strike="noStrike">
                        <a:solidFill>
                          <a:srgbClr val="000000"/>
                        </a:solidFill>
                        <a:latin typeface="Verdana"/>
                        <a:ea typeface="Verdana"/>
                        <a:cs typeface="Verdana"/>
                        <a:sym typeface="Verdana"/>
                      </a:endParaRPr>
                    </a:p>
                  </a:txBody>
                  <a:tcPr marT="0" marB="0" marR="0" marL="0" anchor="ctr"/>
                </a:tc>
              </a:tr>
              <a:tr h="261300">
                <a:tc>
                  <a:txBody>
                    <a:bodyPr/>
                    <a:lstStyle/>
                    <a:p>
                      <a:pPr indent="0" lvl="0" marL="0" marR="0" rtl="0" algn="l">
                        <a:spcBef>
                          <a:spcPts val="0"/>
                        </a:spcBef>
                        <a:spcAft>
                          <a:spcPts val="0"/>
                        </a:spcAft>
                        <a:buNone/>
                      </a:pPr>
                      <a:r>
                        <a:rPr lang="fr-FR" sz="1400" u="none" strike="noStrike"/>
                        <a:t>Abonnement assist.adm. Niveau 2</a:t>
                      </a:r>
                      <a:endParaRPr b="0" i="0" sz="1400" u="none" strike="noStrike">
                        <a:solidFill>
                          <a:srgbClr val="000000"/>
                        </a:solidFill>
                        <a:latin typeface="Verdana"/>
                        <a:ea typeface="Verdana"/>
                        <a:cs typeface="Verdana"/>
                        <a:sym typeface="Verdana"/>
                      </a:endParaRPr>
                    </a:p>
                  </a:txBody>
                  <a:tcPr marT="0" marB="0" marR="0" marL="0" anchor="b"/>
                </a:tc>
                <a:tc>
                  <a:txBody>
                    <a:bodyPr/>
                    <a:lstStyle/>
                    <a:p>
                      <a:pPr indent="0" lvl="0" marL="0" marR="0" rtl="0" algn="l">
                        <a:spcBef>
                          <a:spcPts val="0"/>
                        </a:spcBef>
                        <a:spcAft>
                          <a:spcPts val="0"/>
                        </a:spcAft>
                        <a:buNone/>
                      </a:pPr>
                      <a:r>
                        <a:rPr lang="fr-FR" sz="1400" u="none" strike="noStrike"/>
                        <a:t>                              3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ctr">
                        <a:spcBef>
                          <a:spcPts val="0"/>
                        </a:spcBef>
                        <a:spcAft>
                          <a:spcPts val="0"/>
                        </a:spcAft>
                        <a:buNone/>
                      </a:pPr>
                      <a:r>
                        <a:rPr lang="fr-FR" sz="1400" u="none" strike="noStrike"/>
                        <a:t>                   50 000 </a:t>
                      </a:r>
                      <a:endParaRPr b="0" i="0" sz="1400" u="none" strike="noStrike">
                        <a:solidFill>
                          <a:srgbClr val="000000"/>
                        </a:solidFill>
                        <a:latin typeface="Verdana"/>
                        <a:ea typeface="Verdana"/>
                        <a:cs typeface="Verdana"/>
                        <a:sym typeface="Verdana"/>
                      </a:endParaRPr>
                    </a:p>
                  </a:txBody>
                  <a:tcPr marT="0" marB="0" marR="0" marL="0" anchor="ctr"/>
                </a:tc>
                <a:tc>
                  <a:txBody>
                    <a:bodyPr/>
                    <a:lstStyle/>
                    <a:p>
                      <a:pPr indent="0" lvl="0" marL="0" marR="0" rtl="0" algn="l">
                        <a:spcBef>
                          <a:spcPts val="0"/>
                        </a:spcBef>
                        <a:spcAft>
                          <a:spcPts val="0"/>
                        </a:spcAft>
                        <a:buNone/>
                      </a:pPr>
                      <a:r>
                        <a:rPr lang="fr-FR" sz="1400" u="none" strike="noStrike"/>
                        <a:t>               150 000 </a:t>
                      </a:r>
                      <a:endParaRPr b="0" i="0" sz="1400" u="none" strike="noStrike">
                        <a:solidFill>
                          <a:srgbClr val="000000"/>
                        </a:solidFill>
                        <a:latin typeface="Verdana"/>
                        <a:ea typeface="Verdana"/>
                        <a:cs typeface="Verdana"/>
                        <a:sym typeface="Verdana"/>
                      </a:endParaRPr>
                    </a:p>
                  </a:txBody>
                  <a:tcPr marT="0" marB="0" marR="0" marL="0" anchor="ctr"/>
                </a:tc>
              </a:tr>
              <a:tr h="428025">
                <a:tc gridSpan="3">
                  <a:txBody>
                    <a:bodyPr/>
                    <a:lstStyle/>
                    <a:p>
                      <a:pPr indent="0" lvl="0" marL="0" marR="0" rtl="0" algn="l">
                        <a:spcBef>
                          <a:spcPts val="0"/>
                        </a:spcBef>
                        <a:spcAft>
                          <a:spcPts val="0"/>
                        </a:spcAft>
                        <a:buNone/>
                      </a:pPr>
                      <a:r>
                        <a:rPr lang="fr-FR" sz="1400" u="none" strike="noStrike"/>
                        <a:t>Total mensuel </a:t>
                      </a:r>
                      <a:endParaRPr b="1" i="0" sz="1400" u="none" strike="noStrike">
                        <a:solidFill>
                          <a:srgbClr val="000000"/>
                        </a:solidFill>
                        <a:latin typeface="Verdana"/>
                        <a:ea typeface="Verdana"/>
                        <a:cs typeface="Verdana"/>
                        <a:sym typeface="Verdana"/>
                      </a:endParaRPr>
                    </a:p>
                  </a:txBody>
                  <a:tcPr marT="0" marB="0" marR="0" marL="0" anchor="b"/>
                </a:tc>
                <a:tc hMerge="1"/>
                <a:tc hMerge="1"/>
                <a:tc>
                  <a:txBody>
                    <a:bodyPr/>
                    <a:lstStyle/>
                    <a:p>
                      <a:pPr indent="0" lvl="0" marL="0" marR="0" rtl="0" algn="l">
                        <a:spcBef>
                          <a:spcPts val="0"/>
                        </a:spcBef>
                        <a:spcAft>
                          <a:spcPts val="0"/>
                        </a:spcAft>
                        <a:buNone/>
                      </a:pPr>
                      <a:r>
                        <a:rPr lang="fr-FR" sz="1400" u="none" strike="noStrike"/>
                        <a:t>              1 277 000 </a:t>
                      </a:r>
                      <a:endParaRPr b="1" i="0" sz="1400" u="none" strike="noStrike">
                        <a:solidFill>
                          <a:srgbClr val="000000"/>
                        </a:solidFill>
                        <a:latin typeface="Verdana"/>
                        <a:ea typeface="Verdana"/>
                        <a:cs typeface="Verdana"/>
                        <a:sym typeface="Verdana"/>
                      </a:endParaRPr>
                    </a:p>
                  </a:txBody>
                  <a:tcPr marT="0" marB="0" marR="0" marL="0" anchor="b"/>
                </a:tc>
              </a:tr>
              <a:tr h="428025">
                <a:tc gridSpan="3">
                  <a:txBody>
                    <a:bodyPr/>
                    <a:lstStyle/>
                    <a:p>
                      <a:pPr indent="0" lvl="0" marL="0" marR="0" rtl="0" algn="l">
                        <a:spcBef>
                          <a:spcPts val="0"/>
                        </a:spcBef>
                        <a:spcAft>
                          <a:spcPts val="0"/>
                        </a:spcAft>
                        <a:buNone/>
                      </a:pPr>
                      <a:r>
                        <a:rPr lang="fr-FR" sz="1400" u="none" strike="noStrike"/>
                        <a:t>Total annuel </a:t>
                      </a:r>
                      <a:endParaRPr b="1" i="0" sz="1400" u="none" strike="noStrike">
                        <a:solidFill>
                          <a:srgbClr val="000000"/>
                        </a:solidFill>
                        <a:latin typeface="Verdana"/>
                        <a:ea typeface="Verdana"/>
                        <a:cs typeface="Verdana"/>
                        <a:sym typeface="Verdana"/>
                      </a:endParaRPr>
                    </a:p>
                  </a:txBody>
                  <a:tcPr marT="0" marB="0" marR="0" marL="0" anchor="b"/>
                </a:tc>
                <a:tc hMerge="1"/>
                <a:tc hMerge="1"/>
                <a:tc>
                  <a:txBody>
                    <a:bodyPr/>
                    <a:lstStyle/>
                    <a:p>
                      <a:pPr indent="0" lvl="0" marL="0" marR="0" rtl="0" algn="l">
                        <a:spcBef>
                          <a:spcPts val="0"/>
                        </a:spcBef>
                        <a:spcAft>
                          <a:spcPts val="0"/>
                        </a:spcAft>
                        <a:buNone/>
                      </a:pPr>
                      <a:r>
                        <a:rPr lang="fr-FR" sz="1400" u="none" strike="noStrike"/>
                        <a:t>           15 324 000 </a:t>
                      </a:r>
                      <a:endParaRPr b="1" i="0" sz="1400" u="none" strike="noStrike">
                        <a:solidFill>
                          <a:srgbClr val="000000"/>
                        </a:solidFill>
                        <a:latin typeface="Verdana"/>
                        <a:ea typeface="Verdana"/>
                        <a:cs typeface="Verdana"/>
                        <a:sym typeface="Verdana"/>
                      </a:endParaRPr>
                    </a:p>
                  </a:txBody>
                  <a:tcPr marT="0" marB="0" marR="0" marL="0" anchor="b"/>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44705"/>
          </a:srgbClr>
        </a:solidFill>
      </p:bgPr>
    </p:bg>
    <p:spTree>
      <p:nvGrpSpPr>
        <p:cNvPr id="310" name="Shape 310"/>
        <p:cNvGrpSpPr/>
        <p:nvPr/>
      </p:nvGrpSpPr>
      <p:grpSpPr>
        <a:xfrm>
          <a:off x="0" y="0"/>
          <a:ext cx="0" cy="0"/>
          <a:chOff x="0" y="0"/>
          <a:chExt cx="0" cy="0"/>
        </a:xfrm>
      </p:grpSpPr>
      <p:sp>
        <p:nvSpPr>
          <p:cNvPr id="311" name="Google Shape;311;p18"/>
          <p:cNvSpPr/>
          <p:nvPr/>
        </p:nvSpPr>
        <p:spPr>
          <a:xfrm>
            <a:off x="0" y="6453336"/>
            <a:ext cx="8244408" cy="404664"/>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2" name="Google Shape;312;p18"/>
          <p:cNvSpPr/>
          <p:nvPr/>
        </p:nvSpPr>
        <p:spPr>
          <a:xfrm>
            <a:off x="8100392" y="260648"/>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3" name="Google Shape;313;p18"/>
          <p:cNvSpPr txBox="1"/>
          <p:nvPr/>
        </p:nvSpPr>
        <p:spPr>
          <a:xfrm>
            <a:off x="179512" y="404665"/>
            <a:ext cx="7964388" cy="461665"/>
          </a:xfrm>
          <a:prstGeom prst="rect">
            <a:avLst/>
          </a:prstGeom>
          <a:solidFill>
            <a:srgbClr val="10253F">
              <a:alpha val="75686"/>
            </a:srgbClr>
          </a:solidFill>
          <a:ln>
            <a:noFill/>
          </a:ln>
          <a:effectLst>
            <a:outerShdw blurRad="76200" kx="-800400" rotWithShape="0" algn="bl" dir="2700000" dist="12700" sy="-23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fr-FR" sz="2400">
                <a:solidFill>
                  <a:srgbClr val="FFCC00"/>
                </a:solidFill>
                <a:latin typeface="Arial"/>
                <a:ea typeface="Arial"/>
                <a:cs typeface="Arial"/>
                <a:sym typeface="Arial"/>
              </a:rPr>
              <a:t>SYNTHÈSE COMPTE DE RÉSULTAT</a:t>
            </a:r>
            <a:endParaRPr/>
          </a:p>
        </p:txBody>
      </p:sp>
      <p:sp>
        <p:nvSpPr>
          <p:cNvPr descr="Icône De Sirène Durgence En Style Plat Illustration De Vecteur Dalarme De  Police Sur Le Fond Blanc Isolé Concept Daffaires Dalerte Médicale Vecteurs  libres de droits et plus d'images vectorielles de Icône -" id="314" name="Google Shape;314;p18"/>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descr="Icône De Sirène Durgence En Style Plat Illustration De Vecteur Dalarme De  Police Sur Le Fond Blanc Isolé Concept Daffaires Dalerte Médicale Vecteurs  libres de droits et plus d'images vectorielles de Icône -" id="315" name="Google Shape;315;p18"/>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316" name="Google Shape;316;p18"/>
          <p:cNvPicPr preferRelativeResize="0"/>
          <p:nvPr/>
        </p:nvPicPr>
        <p:blipFill rotWithShape="1">
          <a:blip r:embed="rId3">
            <a:alphaModFix/>
          </a:blip>
          <a:srcRect b="0" l="0" r="0" t="0"/>
          <a:stretch/>
        </p:blipFill>
        <p:spPr>
          <a:xfrm>
            <a:off x="8286712" y="6035525"/>
            <a:ext cx="857288" cy="822475"/>
          </a:xfrm>
          <a:prstGeom prst="rect">
            <a:avLst/>
          </a:prstGeom>
          <a:noFill/>
          <a:ln>
            <a:noFill/>
          </a:ln>
        </p:spPr>
      </p:pic>
      <p:graphicFrame>
        <p:nvGraphicFramePr>
          <p:cNvPr id="317" name="Google Shape;317;p18"/>
          <p:cNvGraphicFramePr/>
          <p:nvPr/>
        </p:nvGraphicFramePr>
        <p:xfrm>
          <a:off x="428596" y="2143116"/>
          <a:ext cx="3000000" cy="3000000"/>
        </p:xfrm>
        <a:graphic>
          <a:graphicData uri="http://schemas.openxmlformats.org/drawingml/2006/table">
            <a:tbl>
              <a:tblPr>
                <a:noFill/>
                <a:tableStyleId>{6A469891-57E2-447F-B9B0-A0CB6E7FCBE7}</a:tableStyleId>
              </a:tblPr>
              <a:tblGrid>
                <a:gridCol w="3018900"/>
                <a:gridCol w="1945600"/>
                <a:gridCol w="1744600"/>
                <a:gridCol w="1577725"/>
              </a:tblGrid>
              <a:tr h="362575">
                <a:tc>
                  <a:txBody>
                    <a:bodyPr/>
                    <a:lstStyle/>
                    <a:p>
                      <a:pPr indent="0" lvl="0" marL="0" marR="0" rtl="0" algn="l">
                        <a:spcBef>
                          <a:spcPts val="0"/>
                        </a:spcBef>
                        <a:spcAft>
                          <a:spcPts val="0"/>
                        </a:spcAft>
                        <a:buNone/>
                      </a:pPr>
                      <a:r>
                        <a:rPr lang="fr-FR" sz="1400" u="none" strike="noStrike"/>
                        <a:t>Libellé </a:t>
                      </a:r>
                      <a:endParaRPr b="1" i="0" sz="1400" u="none" strike="noStrike">
                        <a:solidFill>
                          <a:srgbClr val="FFFFFF"/>
                        </a:solidFill>
                        <a:latin typeface="Verdana"/>
                        <a:ea typeface="Verdana"/>
                        <a:cs typeface="Verdana"/>
                        <a:sym typeface="Verdana"/>
                      </a:endParaRPr>
                    </a:p>
                  </a:txBody>
                  <a:tcPr marT="0" marB="0" marR="0" marL="0" anchor="b"/>
                </a:tc>
                <a:tc>
                  <a:txBody>
                    <a:bodyPr/>
                    <a:lstStyle/>
                    <a:p>
                      <a:pPr indent="0" lvl="0" marL="0" marR="0" rtl="0" algn="ctr">
                        <a:spcBef>
                          <a:spcPts val="0"/>
                        </a:spcBef>
                        <a:spcAft>
                          <a:spcPts val="0"/>
                        </a:spcAft>
                        <a:buNone/>
                      </a:pPr>
                      <a:r>
                        <a:rPr lang="fr-FR" sz="1400" u="none" strike="noStrike"/>
                        <a:t> Année 1 </a:t>
                      </a:r>
                      <a:endParaRPr b="1" i="0" sz="1400" u="none" strike="noStrike">
                        <a:solidFill>
                          <a:srgbClr val="FFFFFF"/>
                        </a:solidFill>
                        <a:latin typeface="Verdana"/>
                        <a:ea typeface="Verdana"/>
                        <a:cs typeface="Verdana"/>
                        <a:sym typeface="Verdana"/>
                      </a:endParaRPr>
                    </a:p>
                  </a:txBody>
                  <a:tcPr marT="0" marB="0" marR="0" marL="0" anchor="b"/>
                </a:tc>
                <a:tc>
                  <a:txBody>
                    <a:bodyPr/>
                    <a:lstStyle/>
                    <a:p>
                      <a:pPr indent="0" lvl="0" marL="0" marR="0" rtl="0" algn="ctr">
                        <a:spcBef>
                          <a:spcPts val="0"/>
                        </a:spcBef>
                        <a:spcAft>
                          <a:spcPts val="0"/>
                        </a:spcAft>
                        <a:buNone/>
                      </a:pPr>
                      <a:r>
                        <a:rPr lang="fr-FR" sz="1400" u="none" strike="noStrike"/>
                        <a:t> Année 2 </a:t>
                      </a:r>
                      <a:endParaRPr b="1" i="0" sz="1400" u="none" strike="noStrike">
                        <a:solidFill>
                          <a:srgbClr val="FFFFFF"/>
                        </a:solidFill>
                        <a:latin typeface="Verdana"/>
                        <a:ea typeface="Verdana"/>
                        <a:cs typeface="Verdana"/>
                        <a:sym typeface="Verdana"/>
                      </a:endParaRPr>
                    </a:p>
                  </a:txBody>
                  <a:tcPr marT="0" marB="0" marR="0" marL="0" anchor="b"/>
                </a:tc>
                <a:tc>
                  <a:txBody>
                    <a:bodyPr/>
                    <a:lstStyle/>
                    <a:p>
                      <a:pPr indent="0" lvl="0" marL="0" marR="0" rtl="0" algn="ctr">
                        <a:spcBef>
                          <a:spcPts val="0"/>
                        </a:spcBef>
                        <a:spcAft>
                          <a:spcPts val="0"/>
                        </a:spcAft>
                        <a:buNone/>
                      </a:pPr>
                      <a:r>
                        <a:rPr lang="fr-FR" sz="1400" u="none" strike="noStrike"/>
                        <a:t> Année 3 </a:t>
                      </a:r>
                      <a:endParaRPr b="1" i="0" sz="1400" u="none" strike="noStrike">
                        <a:solidFill>
                          <a:srgbClr val="FFFFFF"/>
                        </a:solidFill>
                        <a:latin typeface="Verdana"/>
                        <a:ea typeface="Verdana"/>
                        <a:cs typeface="Verdana"/>
                        <a:sym typeface="Verdana"/>
                      </a:endParaRPr>
                    </a:p>
                  </a:txBody>
                  <a:tcPr marT="0" marB="0" marR="0" marL="0" anchor="b"/>
                </a:tc>
              </a:tr>
              <a:tr h="362575">
                <a:tc>
                  <a:txBody>
                    <a:bodyPr/>
                    <a:lstStyle/>
                    <a:p>
                      <a:pPr indent="0" lvl="0" marL="0" marR="0" rtl="0" algn="l">
                        <a:spcBef>
                          <a:spcPts val="0"/>
                        </a:spcBef>
                        <a:spcAft>
                          <a:spcPts val="0"/>
                        </a:spcAft>
                        <a:buNone/>
                      </a:pPr>
                      <a:r>
                        <a:rPr lang="fr-FR" sz="1400" u="none" strike="noStrike"/>
                        <a:t>Chiffre d'affaires </a:t>
                      </a:r>
                      <a:endParaRPr b="0" i="0" sz="1400" u="none" strike="noStrike">
                        <a:solidFill>
                          <a:srgbClr val="000000"/>
                        </a:solidFill>
                        <a:latin typeface="Verdana"/>
                        <a:ea typeface="Verdana"/>
                        <a:cs typeface="Verdana"/>
                        <a:sym typeface="Verdana"/>
                      </a:endParaRPr>
                    </a:p>
                  </a:txBody>
                  <a:tcPr marT="0" marB="0" marR="0" marL="0" anchor="b"/>
                </a:tc>
                <a:tc>
                  <a:txBody>
                    <a:bodyPr/>
                    <a:lstStyle/>
                    <a:p>
                      <a:pPr indent="0" lvl="0" marL="0" marR="0" rtl="0" algn="l">
                        <a:spcBef>
                          <a:spcPts val="0"/>
                        </a:spcBef>
                        <a:spcAft>
                          <a:spcPts val="0"/>
                        </a:spcAft>
                        <a:buNone/>
                      </a:pPr>
                      <a:r>
                        <a:rPr lang="fr-FR" sz="1400" u="none" strike="noStrike"/>
                        <a:t>                 15 324 000 </a:t>
                      </a:r>
                      <a:endParaRPr b="0" i="0" sz="1400" u="none" strike="noStrike">
                        <a:solidFill>
                          <a:srgbClr val="000000"/>
                        </a:solidFill>
                        <a:latin typeface="Verdana"/>
                        <a:ea typeface="Verdana"/>
                        <a:cs typeface="Verdana"/>
                        <a:sym typeface="Verdana"/>
                      </a:endParaRPr>
                    </a:p>
                  </a:txBody>
                  <a:tcPr marT="0" marB="0" marR="0" marL="0" anchor="b"/>
                </a:tc>
                <a:tc>
                  <a:txBody>
                    <a:bodyPr/>
                    <a:lstStyle/>
                    <a:p>
                      <a:pPr indent="0" lvl="0" marL="0" marR="0" rtl="0" algn="l">
                        <a:spcBef>
                          <a:spcPts val="0"/>
                        </a:spcBef>
                        <a:spcAft>
                          <a:spcPts val="0"/>
                        </a:spcAft>
                        <a:buNone/>
                      </a:pPr>
                      <a:r>
                        <a:rPr lang="fr-FR" sz="1400" u="none" strike="noStrike"/>
                        <a:t>             16 090 200 </a:t>
                      </a:r>
                      <a:endParaRPr b="0" i="0" sz="1400" u="none" strike="noStrike">
                        <a:solidFill>
                          <a:srgbClr val="000000"/>
                        </a:solidFill>
                        <a:latin typeface="Verdana"/>
                        <a:ea typeface="Verdana"/>
                        <a:cs typeface="Verdana"/>
                        <a:sym typeface="Verdana"/>
                      </a:endParaRPr>
                    </a:p>
                  </a:txBody>
                  <a:tcPr marT="0" marB="0" marR="0" marL="0" anchor="b"/>
                </a:tc>
                <a:tc>
                  <a:txBody>
                    <a:bodyPr/>
                    <a:lstStyle/>
                    <a:p>
                      <a:pPr indent="0" lvl="0" marL="0" marR="0" rtl="0" algn="l">
                        <a:spcBef>
                          <a:spcPts val="0"/>
                        </a:spcBef>
                        <a:spcAft>
                          <a:spcPts val="0"/>
                        </a:spcAft>
                        <a:buNone/>
                      </a:pPr>
                      <a:r>
                        <a:rPr lang="fr-FR" sz="1400" u="none" strike="noStrike"/>
                        <a:t>          16 894 710 </a:t>
                      </a:r>
                      <a:endParaRPr b="0" i="0" sz="1400" u="none" strike="noStrike">
                        <a:solidFill>
                          <a:srgbClr val="000000"/>
                        </a:solidFill>
                        <a:latin typeface="Verdana"/>
                        <a:ea typeface="Verdana"/>
                        <a:cs typeface="Verdana"/>
                        <a:sym typeface="Verdana"/>
                      </a:endParaRPr>
                    </a:p>
                  </a:txBody>
                  <a:tcPr marT="0" marB="0" marR="0" marL="0" anchor="b"/>
                </a:tc>
              </a:tr>
              <a:tr h="362575">
                <a:tc>
                  <a:txBody>
                    <a:bodyPr/>
                    <a:lstStyle/>
                    <a:p>
                      <a:pPr indent="0" lvl="0" marL="0" marR="0" rtl="0" algn="l">
                        <a:spcBef>
                          <a:spcPts val="0"/>
                        </a:spcBef>
                        <a:spcAft>
                          <a:spcPts val="0"/>
                        </a:spcAft>
                        <a:buNone/>
                      </a:pPr>
                      <a:r>
                        <a:rPr lang="fr-FR" sz="1400" u="none" strike="noStrike"/>
                        <a:t>Charges d'exploitation</a:t>
                      </a:r>
                      <a:endParaRPr b="0" i="0" sz="1400" u="none" strike="noStrike">
                        <a:solidFill>
                          <a:srgbClr val="000000"/>
                        </a:solidFill>
                        <a:latin typeface="Verdana"/>
                        <a:ea typeface="Verdana"/>
                        <a:cs typeface="Verdana"/>
                        <a:sym typeface="Verdana"/>
                      </a:endParaRPr>
                    </a:p>
                  </a:txBody>
                  <a:tcPr marT="0" marB="0" marR="0" marL="0" anchor="b"/>
                </a:tc>
                <a:tc>
                  <a:txBody>
                    <a:bodyPr/>
                    <a:lstStyle/>
                    <a:p>
                      <a:pPr indent="0" lvl="0" marL="0" marR="0" rtl="0" algn="l">
                        <a:spcBef>
                          <a:spcPts val="0"/>
                        </a:spcBef>
                        <a:spcAft>
                          <a:spcPts val="0"/>
                        </a:spcAft>
                        <a:buNone/>
                      </a:pPr>
                      <a:r>
                        <a:rPr lang="fr-FR" sz="1400" u="none" strike="noStrike"/>
                        <a:t>                   7 200 000 </a:t>
                      </a:r>
                      <a:endParaRPr b="0" i="0" sz="1400" u="none" strike="noStrike">
                        <a:solidFill>
                          <a:srgbClr val="000000"/>
                        </a:solidFill>
                        <a:latin typeface="Verdana"/>
                        <a:ea typeface="Verdana"/>
                        <a:cs typeface="Verdana"/>
                        <a:sym typeface="Verdana"/>
                      </a:endParaRPr>
                    </a:p>
                  </a:txBody>
                  <a:tcPr marT="0" marB="0" marR="0" marL="0" anchor="b"/>
                </a:tc>
                <a:tc>
                  <a:txBody>
                    <a:bodyPr/>
                    <a:lstStyle/>
                    <a:p>
                      <a:pPr indent="0" lvl="0" marL="0" marR="0" rtl="0" algn="l">
                        <a:spcBef>
                          <a:spcPts val="0"/>
                        </a:spcBef>
                        <a:spcAft>
                          <a:spcPts val="0"/>
                        </a:spcAft>
                        <a:buNone/>
                      </a:pPr>
                      <a:r>
                        <a:rPr lang="fr-FR" sz="1400" u="none" strike="noStrike"/>
                        <a:t>               7 416 000 </a:t>
                      </a:r>
                      <a:endParaRPr b="0" i="0" sz="1400" u="none" strike="noStrike">
                        <a:solidFill>
                          <a:srgbClr val="000000"/>
                        </a:solidFill>
                        <a:latin typeface="Verdana"/>
                        <a:ea typeface="Verdana"/>
                        <a:cs typeface="Verdana"/>
                        <a:sym typeface="Verdana"/>
                      </a:endParaRPr>
                    </a:p>
                  </a:txBody>
                  <a:tcPr marT="0" marB="0" marR="0" marL="0" anchor="b"/>
                </a:tc>
                <a:tc>
                  <a:txBody>
                    <a:bodyPr/>
                    <a:lstStyle/>
                    <a:p>
                      <a:pPr indent="0" lvl="0" marL="0" marR="0" rtl="0" algn="l">
                        <a:spcBef>
                          <a:spcPts val="0"/>
                        </a:spcBef>
                        <a:spcAft>
                          <a:spcPts val="0"/>
                        </a:spcAft>
                        <a:buNone/>
                      </a:pPr>
                      <a:r>
                        <a:rPr lang="fr-FR" sz="1400" u="none" strike="noStrike"/>
                        <a:t>            7 638 480 </a:t>
                      </a:r>
                      <a:endParaRPr b="0" i="0" sz="1400" u="none" strike="noStrike">
                        <a:solidFill>
                          <a:srgbClr val="000000"/>
                        </a:solidFill>
                        <a:latin typeface="Verdana"/>
                        <a:ea typeface="Verdana"/>
                        <a:cs typeface="Verdana"/>
                        <a:sym typeface="Verdana"/>
                      </a:endParaRPr>
                    </a:p>
                  </a:txBody>
                  <a:tcPr marT="0" marB="0" marR="0" marL="0" anchor="b"/>
                </a:tc>
              </a:tr>
              <a:tr h="580125">
                <a:tc>
                  <a:txBody>
                    <a:bodyPr/>
                    <a:lstStyle/>
                    <a:p>
                      <a:pPr indent="0" lvl="0" marL="0" marR="0" rtl="0" algn="l">
                        <a:spcBef>
                          <a:spcPts val="0"/>
                        </a:spcBef>
                        <a:spcAft>
                          <a:spcPts val="0"/>
                        </a:spcAft>
                        <a:buNone/>
                      </a:pPr>
                      <a:r>
                        <a:rPr lang="fr-FR" sz="1400" u="none" strike="noStrike"/>
                        <a:t>Bénefice </a:t>
                      </a:r>
                      <a:endParaRPr b="1" i="0" sz="1400" u="none" strike="noStrike">
                        <a:solidFill>
                          <a:srgbClr val="FFFFFF"/>
                        </a:solidFill>
                        <a:latin typeface="Verdana"/>
                        <a:ea typeface="Verdana"/>
                        <a:cs typeface="Verdana"/>
                        <a:sym typeface="Verdana"/>
                      </a:endParaRPr>
                    </a:p>
                  </a:txBody>
                  <a:tcPr marT="0" marB="0" marR="0" marL="0" anchor="b"/>
                </a:tc>
                <a:tc>
                  <a:txBody>
                    <a:bodyPr/>
                    <a:lstStyle/>
                    <a:p>
                      <a:pPr indent="0" lvl="0" marL="0" marR="0" rtl="0" algn="l">
                        <a:spcBef>
                          <a:spcPts val="0"/>
                        </a:spcBef>
                        <a:spcAft>
                          <a:spcPts val="0"/>
                        </a:spcAft>
                        <a:buNone/>
                      </a:pPr>
                      <a:r>
                        <a:rPr lang="fr-FR" sz="1400" u="none" strike="noStrike"/>
                        <a:t>                      8 124 000 </a:t>
                      </a:r>
                      <a:endParaRPr b="1" i="0" sz="1400" u="none" strike="noStrike">
                        <a:solidFill>
                          <a:srgbClr val="FFFFFF"/>
                        </a:solidFill>
                        <a:latin typeface="Verdana"/>
                        <a:ea typeface="Verdana"/>
                        <a:cs typeface="Verdana"/>
                        <a:sym typeface="Verdana"/>
                      </a:endParaRPr>
                    </a:p>
                  </a:txBody>
                  <a:tcPr marT="0" marB="0" marR="0" marL="0" anchor="b"/>
                </a:tc>
                <a:tc>
                  <a:txBody>
                    <a:bodyPr/>
                    <a:lstStyle/>
                    <a:p>
                      <a:pPr indent="0" lvl="0" marL="0" marR="0" rtl="0" algn="l">
                        <a:spcBef>
                          <a:spcPts val="0"/>
                        </a:spcBef>
                        <a:spcAft>
                          <a:spcPts val="0"/>
                        </a:spcAft>
                        <a:buNone/>
                      </a:pPr>
                      <a:r>
                        <a:rPr lang="fr-FR" sz="1400" u="none" strike="noStrike"/>
                        <a:t>                 8 674 200 </a:t>
                      </a:r>
                      <a:endParaRPr b="1" i="0" sz="1400" u="none" strike="noStrike">
                        <a:solidFill>
                          <a:srgbClr val="FFFFFF"/>
                        </a:solidFill>
                        <a:latin typeface="Verdana"/>
                        <a:ea typeface="Verdana"/>
                        <a:cs typeface="Verdana"/>
                        <a:sym typeface="Verdana"/>
                      </a:endParaRPr>
                    </a:p>
                  </a:txBody>
                  <a:tcPr marT="0" marB="0" marR="0" marL="0" anchor="b"/>
                </a:tc>
                <a:tc>
                  <a:txBody>
                    <a:bodyPr/>
                    <a:lstStyle/>
                    <a:p>
                      <a:pPr indent="0" lvl="0" marL="0" marR="0" rtl="0" algn="l">
                        <a:spcBef>
                          <a:spcPts val="0"/>
                        </a:spcBef>
                        <a:spcAft>
                          <a:spcPts val="0"/>
                        </a:spcAft>
                        <a:buNone/>
                      </a:pPr>
                      <a:r>
                        <a:rPr lang="fr-FR" sz="1400" u="none" strike="noStrike"/>
                        <a:t>              9 256 230 </a:t>
                      </a:r>
                      <a:endParaRPr b="1" i="0" sz="1400" u="none" strike="noStrike">
                        <a:solidFill>
                          <a:srgbClr val="FFFFFF"/>
                        </a:solidFill>
                        <a:latin typeface="Verdana"/>
                        <a:ea typeface="Verdana"/>
                        <a:cs typeface="Verdana"/>
                        <a:sym typeface="Verdana"/>
                      </a:endParaRPr>
                    </a:p>
                  </a:txBody>
                  <a:tcPr marT="0" marB="0" marR="0" marL="0" anchor="b"/>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44705"/>
          </a:srgbClr>
        </a:solidFill>
      </p:bgPr>
    </p:bg>
    <p:spTree>
      <p:nvGrpSpPr>
        <p:cNvPr id="321" name="Shape 321"/>
        <p:cNvGrpSpPr/>
        <p:nvPr/>
      </p:nvGrpSpPr>
      <p:grpSpPr>
        <a:xfrm>
          <a:off x="0" y="0"/>
          <a:ext cx="0" cy="0"/>
          <a:chOff x="0" y="0"/>
          <a:chExt cx="0" cy="0"/>
        </a:xfrm>
      </p:grpSpPr>
      <p:sp>
        <p:nvSpPr>
          <p:cNvPr id="322" name="Google Shape;322;p19"/>
          <p:cNvSpPr/>
          <p:nvPr/>
        </p:nvSpPr>
        <p:spPr>
          <a:xfrm>
            <a:off x="0" y="6453336"/>
            <a:ext cx="8244408" cy="404664"/>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3" name="Google Shape;323;p19"/>
          <p:cNvSpPr/>
          <p:nvPr/>
        </p:nvSpPr>
        <p:spPr>
          <a:xfrm>
            <a:off x="8100392" y="260648"/>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4" name="Google Shape;324;p19"/>
          <p:cNvSpPr txBox="1"/>
          <p:nvPr/>
        </p:nvSpPr>
        <p:spPr>
          <a:xfrm>
            <a:off x="179512" y="404665"/>
            <a:ext cx="7964388" cy="461665"/>
          </a:xfrm>
          <a:prstGeom prst="rect">
            <a:avLst/>
          </a:prstGeom>
          <a:solidFill>
            <a:srgbClr val="10253F">
              <a:alpha val="75686"/>
            </a:srgbClr>
          </a:solidFill>
          <a:ln>
            <a:noFill/>
          </a:ln>
          <a:effectLst>
            <a:outerShdw blurRad="76200" kx="-800400" rotWithShape="0" algn="bl" dir="2700000" dist="12700" sy="-23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fr-FR" sz="2400">
                <a:solidFill>
                  <a:srgbClr val="FFCC00"/>
                </a:solidFill>
                <a:latin typeface="Arial"/>
                <a:ea typeface="Arial"/>
                <a:cs typeface="Arial"/>
                <a:sym typeface="Arial"/>
              </a:rPr>
              <a:t>PLAN D’UTILISATION DES GAINS</a:t>
            </a:r>
            <a:endParaRPr b="1" sz="2400">
              <a:solidFill>
                <a:srgbClr val="FFCC00"/>
              </a:solidFill>
              <a:latin typeface="Arial"/>
              <a:ea typeface="Arial"/>
              <a:cs typeface="Arial"/>
              <a:sym typeface="Arial"/>
            </a:endParaRPr>
          </a:p>
        </p:txBody>
      </p:sp>
      <p:sp>
        <p:nvSpPr>
          <p:cNvPr descr="Icône De Sirène Durgence En Style Plat Illustration De Vecteur Dalarme De  Police Sur Le Fond Blanc Isolé Concept Daffaires Dalerte Médicale Vecteurs  libres de droits et plus d'images vectorielles de Icône -" id="325" name="Google Shape;325;p19"/>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descr="Icône De Sirène Durgence En Style Plat Illustration De Vecteur Dalarme De  Police Sur Le Fond Blanc Isolé Concept Daffaires Dalerte Médicale Vecteurs  libres de droits et plus d'images vectorielles de Icône -" id="326" name="Google Shape;326;p19"/>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327" name="Google Shape;327;p19"/>
          <p:cNvPicPr preferRelativeResize="0"/>
          <p:nvPr/>
        </p:nvPicPr>
        <p:blipFill rotWithShape="1">
          <a:blip r:embed="rId3">
            <a:alphaModFix/>
          </a:blip>
          <a:srcRect b="0" l="0" r="0" t="0"/>
          <a:stretch/>
        </p:blipFill>
        <p:spPr>
          <a:xfrm>
            <a:off x="8286712" y="6035525"/>
            <a:ext cx="857288" cy="822475"/>
          </a:xfrm>
          <a:prstGeom prst="rect">
            <a:avLst/>
          </a:prstGeom>
          <a:noFill/>
          <a:ln>
            <a:noFill/>
          </a:ln>
        </p:spPr>
      </p:pic>
      <p:pic>
        <p:nvPicPr>
          <p:cNvPr id="328" name="Google Shape;328;p19"/>
          <p:cNvPicPr preferRelativeResize="0"/>
          <p:nvPr/>
        </p:nvPicPr>
        <p:blipFill>
          <a:blip r:embed="rId4">
            <a:alphaModFix/>
          </a:blip>
          <a:stretch>
            <a:fillRect/>
          </a:stretch>
        </p:blipFill>
        <p:spPr>
          <a:xfrm>
            <a:off x="538400" y="1018730"/>
            <a:ext cx="7825087" cy="528220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94901"/>
          </a:srgbClr>
        </a:solidFill>
      </p:bgPr>
    </p:bg>
    <p:spTree>
      <p:nvGrpSpPr>
        <p:cNvPr id="96" name="Shape 96"/>
        <p:cNvGrpSpPr/>
        <p:nvPr/>
      </p:nvGrpSpPr>
      <p:grpSpPr>
        <a:xfrm>
          <a:off x="0" y="0"/>
          <a:ext cx="0" cy="0"/>
          <a:chOff x="0" y="0"/>
          <a:chExt cx="0" cy="0"/>
        </a:xfrm>
      </p:grpSpPr>
      <p:sp>
        <p:nvSpPr>
          <p:cNvPr id="97" name="Google Shape;97;p2"/>
          <p:cNvSpPr txBox="1"/>
          <p:nvPr/>
        </p:nvSpPr>
        <p:spPr>
          <a:xfrm>
            <a:off x="1928794" y="428604"/>
            <a:ext cx="6215106" cy="5848706"/>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000"/>
              <a:buFont typeface="Calibri"/>
              <a:buNone/>
            </a:pPr>
            <a:r>
              <a:t/>
            </a:r>
            <a:endParaRPr b="1" i="0" sz="2000" u="none" cap="none" strike="noStrike">
              <a:solidFill>
                <a:srgbClr val="8F0D57"/>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2000"/>
              <a:buFont typeface="Calibri"/>
              <a:buNone/>
            </a:pPr>
            <a:r>
              <a:t/>
            </a:r>
            <a:endParaRPr b="1" i="0" sz="2000" u="none" cap="none" strike="noStrike">
              <a:solidFill>
                <a:srgbClr val="8F0D57"/>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2000"/>
              <a:buFont typeface="Calibri"/>
              <a:buNone/>
            </a:pPr>
            <a:r>
              <a:t/>
            </a:r>
            <a:endParaRPr b="1" i="0" sz="2000" u="none" cap="none" strike="noStrike">
              <a:solidFill>
                <a:srgbClr val="8F0D57"/>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2000"/>
              <a:buFont typeface="Calibri"/>
              <a:buNone/>
            </a:pPr>
            <a:r>
              <a:t/>
            </a:r>
            <a:endParaRPr b="1" i="0" sz="2000" u="none" cap="none" strike="noStrike">
              <a:solidFill>
                <a:srgbClr val="8F0D57"/>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2400"/>
              <a:buFont typeface="Calibri"/>
              <a:buNone/>
            </a:pPr>
            <a:r>
              <a:t/>
            </a:r>
            <a:endParaRPr b="1" i="0" sz="2400" u="none" cap="none" strike="noStrike">
              <a:solidFill>
                <a:srgbClr val="3F3F3F"/>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2400"/>
              <a:buFont typeface="Calibri"/>
              <a:buNone/>
            </a:pPr>
            <a:r>
              <a:t/>
            </a:r>
            <a:endParaRPr b="1" i="0" sz="2400" u="none" cap="none" strike="noStrike">
              <a:solidFill>
                <a:srgbClr val="3F3F3F"/>
              </a:solidFill>
              <a:latin typeface="Arial"/>
              <a:ea typeface="Arial"/>
              <a:cs typeface="Arial"/>
              <a:sym typeface="Arial"/>
            </a:endParaRPr>
          </a:p>
          <a:p>
            <a:pPr indent="0" lvl="0" marL="0" marR="0" rtl="0" algn="just">
              <a:lnSpc>
                <a:spcPct val="100000"/>
              </a:lnSpc>
              <a:spcBef>
                <a:spcPts val="0"/>
              </a:spcBef>
              <a:spcAft>
                <a:spcPts val="0"/>
              </a:spcAft>
              <a:buClr>
                <a:srgbClr val="FFCC00"/>
              </a:buClr>
              <a:buSzPts val="2800"/>
              <a:buFont typeface="Arial"/>
              <a:buNone/>
            </a:pPr>
            <a:r>
              <a:rPr b="1" i="0" lang="fr-FR" sz="2800" u="none" cap="none" strike="noStrike">
                <a:solidFill>
                  <a:srgbClr val="FFCC00"/>
                </a:solidFill>
                <a:latin typeface="Arial"/>
                <a:ea typeface="Arial"/>
                <a:cs typeface="Arial"/>
                <a:sym typeface="Arial"/>
              </a:rPr>
              <a:t>SOMMAIRE </a:t>
            </a:r>
            <a:endParaRPr b="1" i="0" sz="2400" u="none" cap="none" strike="noStrike">
              <a:solidFill>
                <a:srgbClr val="FFCC00"/>
              </a:solidFill>
              <a:latin typeface="Arial"/>
              <a:ea typeface="Arial"/>
              <a:cs typeface="Arial"/>
              <a:sym typeface="Arial"/>
            </a:endParaRPr>
          </a:p>
          <a:p>
            <a:pPr indent="-114300" lvl="0" marL="0" marR="0" rtl="0" algn="just">
              <a:lnSpc>
                <a:spcPct val="100000"/>
              </a:lnSpc>
              <a:spcBef>
                <a:spcPts val="0"/>
              </a:spcBef>
              <a:spcAft>
                <a:spcPts val="0"/>
              </a:spcAft>
              <a:buClr>
                <a:srgbClr val="FFCC00"/>
              </a:buClr>
              <a:buSzPts val="1800"/>
              <a:buFont typeface="Noto Sans Symbols"/>
              <a:buChar char="❖"/>
            </a:pPr>
            <a:r>
              <a:rPr b="1" i="0" lang="fr-FR" sz="1800" u="none" cap="none" strike="noStrike">
                <a:solidFill>
                  <a:schemeClr val="lt1"/>
                </a:solidFill>
                <a:latin typeface="Arial"/>
                <a:ea typeface="Arial"/>
                <a:cs typeface="Arial"/>
                <a:sym typeface="Arial"/>
              </a:rPr>
              <a:t>Page  de garde</a:t>
            </a:r>
            <a:endParaRPr/>
          </a:p>
          <a:p>
            <a:pPr indent="-114300" lvl="0" marL="0" marR="0" rtl="0" algn="just">
              <a:lnSpc>
                <a:spcPct val="100000"/>
              </a:lnSpc>
              <a:spcBef>
                <a:spcPts val="0"/>
              </a:spcBef>
              <a:spcAft>
                <a:spcPts val="0"/>
              </a:spcAft>
              <a:buClr>
                <a:srgbClr val="FFCC00"/>
              </a:buClr>
              <a:buSzPts val="1800"/>
              <a:buFont typeface="Noto Sans Symbols"/>
              <a:buChar char="❖"/>
            </a:pPr>
            <a:r>
              <a:rPr b="1" i="0" lang="fr-FR" sz="1800" u="none" cap="none" strike="noStrike">
                <a:solidFill>
                  <a:schemeClr val="lt1"/>
                </a:solidFill>
                <a:latin typeface="Arial"/>
                <a:ea typeface="Arial"/>
                <a:cs typeface="Arial"/>
                <a:sym typeface="Arial"/>
              </a:rPr>
              <a:t>Sommaire</a:t>
            </a:r>
            <a:endParaRPr b="1" i="0" sz="1800" u="none" cap="none" strike="noStrike">
              <a:solidFill>
                <a:schemeClr val="lt1"/>
              </a:solidFill>
              <a:latin typeface="Arial"/>
              <a:ea typeface="Arial"/>
              <a:cs typeface="Arial"/>
              <a:sym typeface="Arial"/>
            </a:endParaRPr>
          </a:p>
          <a:p>
            <a:pPr indent="-114300" lvl="0" marL="0" marR="0" rtl="0" algn="just">
              <a:lnSpc>
                <a:spcPct val="100000"/>
              </a:lnSpc>
              <a:spcBef>
                <a:spcPts val="0"/>
              </a:spcBef>
              <a:spcAft>
                <a:spcPts val="0"/>
              </a:spcAft>
              <a:buClr>
                <a:srgbClr val="FFCC00"/>
              </a:buClr>
              <a:buSzPts val="1800"/>
              <a:buFont typeface="Noto Sans Symbols"/>
              <a:buChar char="❖"/>
            </a:pPr>
            <a:r>
              <a:rPr b="1" i="0" lang="fr-FR" sz="1800" u="none" cap="none" strike="noStrike">
                <a:solidFill>
                  <a:schemeClr val="lt1"/>
                </a:solidFill>
                <a:latin typeface="Arial"/>
                <a:ea typeface="Arial"/>
                <a:cs typeface="Arial"/>
                <a:sym typeface="Arial"/>
              </a:rPr>
              <a:t> La vision</a:t>
            </a:r>
            <a:endParaRPr/>
          </a:p>
          <a:p>
            <a:pPr indent="-114300" lvl="0" marL="0" marR="0" rtl="0" algn="just">
              <a:lnSpc>
                <a:spcPct val="100000"/>
              </a:lnSpc>
              <a:spcBef>
                <a:spcPts val="0"/>
              </a:spcBef>
              <a:spcAft>
                <a:spcPts val="0"/>
              </a:spcAft>
              <a:buClr>
                <a:srgbClr val="FFCC00"/>
              </a:buClr>
              <a:buSzPts val="1800"/>
              <a:buFont typeface="Noto Sans Symbols"/>
              <a:buChar char="❖"/>
            </a:pPr>
            <a:r>
              <a:rPr b="1" i="0" lang="fr-FR" sz="1800" u="none" cap="none" strike="noStrike">
                <a:solidFill>
                  <a:schemeClr val="lt1"/>
                </a:solidFill>
                <a:latin typeface="Arial"/>
                <a:ea typeface="Arial"/>
                <a:cs typeface="Arial"/>
                <a:sym typeface="Arial"/>
              </a:rPr>
              <a:t> Le problème</a:t>
            </a:r>
            <a:endParaRPr/>
          </a:p>
          <a:p>
            <a:pPr indent="-114300" lvl="0" marL="0" marR="0" rtl="0" algn="just">
              <a:spcBef>
                <a:spcPts val="0"/>
              </a:spcBef>
              <a:spcAft>
                <a:spcPts val="0"/>
              </a:spcAft>
              <a:buClr>
                <a:srgbClr val="FFCC00"/>
              </a:buClr>
              <a:buSzPts val="1800"/>
              <a:buFont typeface="Noto Sans Symbols"/>
              <a:buChar char="❖"/>
            </a:pPr>
            <a:r>
              <a:rPr b="1" i="0" lang="fr-FR" sz="1800" u="none" cap="none" strike="noStrike">
                <a:solidFill>
                  <a:schemeClr val="lt1"/>
                </a:solidFill>
                <a:latin typeface="Arial"/>
                <a:ea typeface="Arial"/>
                <a:cs typeface="Arial"/>
                <a:sym typeface="Arial"/>
              </a:rPr>
              <a:t>La concurrence/les alternatives</a:t>
            </a:r>
            <a:endParaRPr b="1" i="0" sz="1800" u="none" cap="none" strike="noStrike">
              <a:solidFill>
                <a:schemeClr val="lt1"/>
              </a:solidFill>
              <a:latin typeface="Arial"/>
              <a:ea typeface="Arial"/>
              <a:cs typeface="Arial"/>
              <a:sym typeface="Arial"/>
            </a:endParaRPr>
          </a:p>
          <a:p>
            <a:pPr indent="-114300" lvl="0" marL="0" marR="0" rtl="0" algn="just">
              <a:lnSpc>
                <a:spcPct val="100000"/>
              </a:lnSpc>
              <a:spcBef>
                <a:spcPts val="0"/>
              </a:spcBef>
              <a:spcAft>
                <a:spcPts val="0"/>
              </a:spcAft>
              <a:buClr>
                <a:srgbClr val="FFCC00"/>
              </a:buClr>
              <a:buSzPts val="1800"/>
              <a:buFont typeface="Noto Sans Symbols"/>
              <a:buChar char="❖"/>
            </a:pPr>
            <a:r>
              <a:rPr b="1" i="0" lang="fr-FR" sz="1800" u="none" cap="none" strike="noStrike">
                <a:solidFill>
                  <a:schemeClr val="lt1"/>
                </a:solidFill>
                <a:latin typeface="Arial"/>
                <a:ea typeface="Arial"/>
                <a:cs typeface="Arial"/>
                <a:sym typeface="Arial"/>
              </a:rPr>
              <a:t> La solution</a:t>
            </a:r>
            <a:endParaRPr/>
          </a:p>
          <a:p>
            <a:pPr indent="-114300" lvl="0" marL="0" marR="0" rtl="0" algn="just">
              <a:spcBef>
                <a:spcPts val="0"/>
              </a:spcBef>
              <a:spcAft>
                <a:spcPts val="0"/>
              </a:spcAft>
              <a:buClr>
                <a:srgbClr val="FFCC00"/>
              </a:buClr>
              <a:buSzPts val="1800"/>
              <a:buFont typeface="Noto Sans Symbols"/>
              <a:buChar char="❖"/>
            </a:pPr>
            <a:r>
              <a:rPr b="1" i="0" lang="fr-FR" sz="1800" u="none" cap="none" strike="noStrike">
                <a:solidFill>
                  <a:schemeClr val="lt1"/>
                </a:solidFill>
                <a:latin typeface="Arial"/>
                <a:ea typeface="Arial"/>
                <a:cs typeface="Arial"/>
                <a:sym typeface="Arial"/>
              </a:rPr>
              <a:t> Le produit</a:t>
            </a:r>
            <a:endParaRPr b="1" i="0" sz="1800" u="none" cap="none" strike="noStrike">
              <a:solidFill>
                <a:schemeClr val="lt1"/>
              </a:solidFill>
              <a:latin typeface="Arial"/>
              <a:ea typeface="Arial"/>
              <a:cs typeface="Arial"/>
              <a:sym typeface="Arial"/>
            </a:endParaRPr>
          </a:p>
          <a:p>
            <a:pPr indent="-114300" lvl="0" marL="0" marR="0" rtl="0" algn="just">
              <a:lnSpc>
                <a:spcPct val="100000"/>
              </a:lnSpc>
              <a:spcBef>
                <a:spcPts val="0"/>
              </a:spcBef>
              <a:spcAft>
                <a:spcPts val="0"/>
              </a:spcAft>
              <a:buClr>
                <a:srgbClr val="FFCC00"/>
              </a:buClr>
              <a:buSzPts val="1800"/>
              <a:buFont typeface="Noto Sans Symbols"/>
              <a:buChar char="❖"/>
            </a:pPr>
            <a:r>
              <a:rPr b="1" i="0" lang="fr-FR" sz="1800" u="none" cap="none" strike="noStrike">
                <a:solidFill>
                  <a:schemeClr val="lt1"/>
                </a:solidFill>
                <a:latin typeface="Arial"/>
                <a:ea typeface="Arial"/>
                <a:cs typeface="Arial"/>
                <a:sym typeface="Arial"/>
              </a:rPr>
              <a:t> Le marché: les chiffres</a:t>
            </a:r>
            <a:endParaRPr/>
          </a:p>
          <a:p>
            <a:pPr indent="-114300" lvl="0" marL="0" marR="0" rtl="0" algn="just">
              <a:lnSpc>
                <a:spcPct val="100000"/>
              </a:lnSpc>
              <a:spcBef>
                <a:spcPts val="0"/>
              </a:spcBef>
              <a:spcAft>
                <a:spcPts val="0"/>
              </a:spcAft>
              <a:buClr>
                <a:srgbClr val="FFCC00"/>
              </a:buClr>
              <a:buSzPts val="1800"/>
              <a:buFont typeface="Noto Sans Symbols"/>
              <a:buChar char="❖"/>
            </a:pPr>
            <a:r>
              <a:rPr b="1" i="0" lang="fr-FR" sz="1800" u="none" cap="none" strike="noStrike">
                <a:solidFill>
                  <a:schemeClr val="lt1"/>
                </a:solidFill>
                <a:latin typeface="Arial"/>
                <a:ea typeface="Arial"/>
                <a:cs typeface="Arial"/>
                <a:sym typeface="Arial"/>
              </a:rPr>
              <a:t> Le marché: la cible</a:t>
            </a:r>
            <a:endParaRPr b="1" i="0" sz="1800" u="none" cap="none" strike="noStrike">
              <a:solidFill>
                <a:schemeClr val="lt1"/>
              </a:solidFill>
              <a:latin typeface="Arial"/>
              <a:ea typeface="Arial"/>
              <a:cs typeface="Arial"/>
              <a:sym typeface="Arial"/>
            </a:endParaRPr>
          </a:p>
          <a:p>
            <a:pPr indent="-114300" lvl="0" marL="0" marR="0" rtl="0" algn="just">
              <a:lnSpc>
                <a:spcPct val="100000"/>
              </a:lnSpc>
              <a:spcBef>
                <a:spcPts val="0"/>
              </a:spcBef>
              <a:spcAft>
                <a:spcPts val="0"/>
              </a:spcAft>
              <a:buClr>
                <a:srgbClr val="FFCC00"/>
              </a:buClr>
              <a:buSzPts val="1800"/>
              <a:buFont typeface="Noto Sans Symbols"/>
              <a:buChar char="❖"/>
            </a:pPr>
            <a:r>
              <a:rPr b="1" i="0" lang="fr-FR" sz="1800" u="none" cap="none" strike="noStrike">
                <a:solidFill>
                  <a:schemeClr val="lt1"/>
                </a:solidFill>
                <a:latin typeface="Arial"/>
                <a:ea typeface="Arial"/>
                <a:cs typeface="Arial"/>
                <a:sym typeface="Arial"/>
              </a:rPr>
              <a:t> Le modèle économique</a:t>
            </a:r>
            <a:endParaRPr/>
          </a:p>
          <a:p>
            <a:pPr indent="-114300" lvl="0" marL="0" marR="0" rtl="0" algn="just">
              <a:lnSpc>
                <a:spcPct val="100000"/>
              </a:lnSpc>
              <a:spcBef>
                <a:spcPts val="0"/>
              </a:spcBef>
              <a:spcAft>
                <a:spcPts val="0"/>
              </a:spcAft>
              <a:buClr>
                <a:srgbClr val="FFCC00"/>
              </a:buClr>
              <a:buSzPts val="1800"/>
              <a:buFont typeface="Noto Sans Symbols"/>
              <a:buChar char="❖"/>
            </a:pPr>
            <a:r>
              <a:rPr b="1" i="0" lang="fr-FR" sz="1800" u="none" cap="none" strike="noStrike">
                <a:solidFill>
                  <a:schemeClr val="lt1"/>
                </a:solidFill>
                <a:latin typeface="Arial"/>
                <a:ea typeface="Arial"/>
                <a:cs typeface="Arial"/>
                <a:sym typeface="Arial"/>
              </a:rPr>
              <a:t> Principaux résultats obtenues a date</a:t>
            </a:r>
            <a:endParaRPr b="1" i="0" sz="1800" u="none" cap="none" strike="noStrike">
              <a:solidFill>
                <a:schemeClr val="lt1"/>
              </a:solidFill>
              <a:latin typeface="Arial"/>
              <a:ea typeface="Arial"/>
              <a:cs typeface="Arial"/>
              <a:sym typeface="Arial"/>
            </a:endParaRPr>
          </a:p>
          <a:p>
            <a:pPr indent="-114300" lvl="0" marL="0" marR="0" rtl="0" algn="just">
              <a:lnSpc>
                <a:spcPct val="100000"/>
              </a:lnSpc>
              <a:spcBef>
                <a:spcPts val="0"/>
              </a:spcBef>
              <a:spcAft>
                <a:spcPts val="0"/>
              </a:spcAft>
              <a:buClr>
                <a:srgbClr val="FFCC00"/>
              </a:buClr>
              <a:buSzPts val="1800"/>
              <a:buFont typeface="Noto Sans Symbols"/>
              <a:buChar char="❖"/>
            </a:pPr>
            <a:r>
              <a:rPr b="1" i="0" lang="fr-FR" sz="1800" u="none" cap="none" strike="noStrike">
                <a:solidFill>
                  <a:schemeClr val="lt1"/>
                </a:solidFill>
                <a:latin typeface="Arial"/>
                <a:ea typeface="Arial"/>
                <a:cs typeface="Arial"/>
                <a:sym typeface="Arial"/>
              </a:rPr>
              <a:t> L’équipe</a:t>
            </a:r>
            <a:endParaRPr/>
          </a:p>
          <a:p>
            <a:pPr indent="-114300" lvl="0" marL="0" marR="0" rtl="0" algn="just">
              <a:lnSpc>
                <a:spcPct val="100000"/>
              </a:lnSpc>
              <a:spcBef>
                <a:spcPts val="0"/>
              </a:spcBef>
              <a:spcAft>
                <a:spcPts val="0"/>
              </a:spcAft>
              <a:buClr>
                <a:srgbClr val="FFCC00"/>
              </a:buClr>
              <a:buSzPts val="1800"/>
              <a:buFont typeface="Noto Sans Symbols"/>
              <a:buChar char="❖"/>
            </a:pPr>
            <a:r>
              <a:rPr b="1" i="0" lang="fr-FR" sz="1800" u="none" cap="none" strike="noStrike">
                <a:solidFill>
                  <a:schemeClr val="lt1"/>
                </a:solidFill>
                <a:latin typeface="Arial"/>
                <a:ea typeface="Arial"/>
                <a:cs typeface="Arial"/>
                <a:sym typeface="Arial"/>
              </a:rPr>
              <a:t> Les états financiers : Couts</a:t>
            </a:r>
            <a:endParaRPr/>
          </a:p>
          <a:p>
            <a:pPr indent="-114300" lvl="0" marL="0" marR="0" rtl="0" algn="just">
              <a:lnSpc>
                <a:spcPct val="100000"/>
              </a:lnSpc>
              <a:spcBef>
                <a:spcPts val="0"/>
              </a:spcBef>
              <a:spcAft>
                <a:spcPts val="0"/>
              </a:spcAft>
              <a:buClr>
                <a:srgbClr val="FFCC00"/>
              </a:buClr>
              <a:buSzPts val="1800"/>
              <a:buFont typeface="Noto Sans Symbols"/>
              <a:buChar char="❖"/>
            </a:pPr>
            <a:r>
              <a:rPr b="1" i="0" lang="fr-FR" sz="1800" u="none" cap="none" strike="noStrike">
                <a:solidFill>
                  <a:schemeClr val="lt1"/>
                </a:solidFill>
                <a:latin typeface="Arial"/>
                <a:ea typeface="Arial"/>
                <a:cs typeface="Arial"/>
                <a:sym typeface="Arial"/>
              </a:rPr>
              <a:t> Synthèse des charges d’exploitation</a:t>
            </a:r>
            <a:endParaRPr/>
          </a:p>
          <a:p>
            <a:pPr indent="-114300" lvl="0" marL="0" marR="0" rtl="0" algn="just">
              <a:lnSpc>
                <a:spcPct val="100000"/>
              </a:lnSpc>
              <a:spcBef>
                <a:spcPts val="0"/>
              </a:spcBef>
              <a:spcAft>
                <a:spcPts val="0"/>
              </a:spcAft>
              <a:buClr>
                <a:srgbClr val="FFCC00"/>
              </a:buClr>
              <a:buSzPts val="1800"/>
              <a:buFont typeface="Noto Sans Symbols"/>
              <a:buChar char="❖"/>
            </a:pPr>
            <a:r>
              <a:rPr b="1" i="0" lang="fr-FR" sz="1800" u="none" cap="none" strike="noStrike">
                <a:solidFill>
                  <a:schemeClr val="lt1"/>
                </a:solidFill>
                <a:latin typeface="Arial"/>
                <a:ea typeface="Arial"/>
                <a:cs typeface="Arial"/>
                <a:sym typeface="Arial"/>
              </a:rPr>
              <a:t> Synthèse des recettes</a:t>
            </a:r>
            <a:endParaRPr/>
          </a:p>
          <a:p>
            <a:pPr indent="-114300" lvl="0" marL="0" marR="0" rtl="0" algn="just">
              <a:lnSpc>
                <a:spcPct val="100000"/>
              </a:lnSpc>
              <a:spcBef>
                <a:spcPts val="0"/>
              </a:spcBef>
              <a:spcAft>
                <a:spcPts val="0"/>
              </a:spcAft>
              <a:buClr>
                <a:srgbClr val="FFCC00"/>
              </a:buClr>
              <a:buSzPts val="1800"/>
              <a:buFont typeface="Noto Sans Symbols"/>
              <a:buChar char="❖"/>
            </a:pPr>
            <a:r>
              <a:rPr b="1" i="0" lang="fr-FR" sz="1800" u="none" cap="none" strike="noStrike">
                <a:solidFill>
                  <a:schemeClr val="lt1"/>
                </a:solidFill>
                <a:latin typeface="Arial"/>
                <a:ea typeface="Arial"/>
                <a:cs typeface="Arial"/>
                <a:sym typeface="Arial"/>
              </a:rPr>
              <a:t> Plan d’utilisation des gains</a:t>
            </a:r>
            <a:endParaRPr b="1" i="0" sz="1800" u="none" cap="none" strike="noStrike">
              <a:solidFill>
                <a:schemeClr val="lt1"/>
              </a:solidFill>
              <a:latin typeface="Arial"/>
              <a:ea typeface="Arial"/>
              <a:cs typeface="Arial"/>
              <a:sym typeface="Arial"/>
            </a:endParaRPr>
          </a:p>
          <a:p>
            <a:pPr indent="-114300" lvl="0" marL="0" marR="0" rtl="0" algn="just">
              <a:lnSpc>
                <a:spcPct val="100000"/>
              </a:lnSpc>
              <a:spcBef>
                <a:spcPts val="0"/>
              </a:spcBef>
              <a:spcAft>
                <a:spcPts val="0"/>
              </a:spcAft>
              <a:buClr>
                <a:srgbClr val="FFCC00"/>
              </a:buClr>
              <a:buSzPts val="1800"/>
              <a:buFont typeface="Noto Sans Symbols"/>
              <a:buChar char="❖"/>
            </a:pPr>
            <a:r>
              <a:rPr b="1" i="0" lang="fr-FR" sz="1800" u="none" cap="none" strike="noStrike">
                <a:solidFill>
                  <a:schemeClr val="lt1"/>
                </a:solidFill>
                <a:latin typeface="Arial"/>
                <a:ea typeface="Arial"/>
                <a:cs typeface="Arial"/>
                <a:sym typeface="Arial"/>
              </a:rPr>
              <a:t> Les objectifs</a:t>
            </a:r>
            <a:endParaRPr/>
          </a:p>
          <a:p>
            <a:pPr indent="-114300" lvl="0" marL="0" marR="0" rtl="0" algn="just">
              <a:lnSpc>
                <a:spcPct val="100000"/>
              </a:lnSpc>
              <a:spcBef>
                <a:spcPts val="0"/>
              </a:spcBef>
              <a:spcAft>
                <a:spcPts val="0"/>
              </a:spcAft>
              <a:buClr>
                <a:srgbClr val="FFCC00"/>
              </a:buClr>
              <a:buSzPts val="1800"/>
              <a:buFont typeface="Noto Sans Symbols"/>
              <a:buChar char="❖"/>
            </a:pPr>
            <a:r>
              <a:rPr b="1" i="0" lang="fr-FR" sz="1800" u="none" cap="none" strike="noStrike">
                <a:solidFill>
                  <a:schemeClr val="lt1"/>
                </a:solidFill>
                <a:latin typeface="Arial"/>
                <a:ea typeface="Arial"/>
                <a:cs typeface="Arial"/>
                <a:sym typeface="Arial"/>
              </a:rPr>
              <a:t> Les résultats</a:t>
            </a:r>
            <a:endParaRPr/>
          </a:p>
          <a:p>
            <a:pPr indent="-114300" lvl="0" marL="0" marR="0" rtl="0" algn="just">
              <a:lnSpc>
                <a:spcPct val="100000"/>
              </a:lnSpc>
              <a:spcBef>
                <a:spcPts val="0"/>
              </a:spcBef>
              <a:spcAft>
                <a:spcPts val="0"/>
              </a:spcAft>
              <a:buClr>
                <a:srgbClr val="FFCC00"/>
              </a:buClr>
              <a:buSzPts val="1800"/>
              <a:buFont typeface="Noto Sans Symbols"/>
              <a:buChar char="❖"/>
            </a:pPr>
            <a:r>
              <a:rPr b="1" i="0" lang="fr-FR" sz="1800" u="none" cap="none" strike="noStrike">
                <a:solidFill>
                  <a:schemeClr val="lt1"/>
                </a:solidFill>
                <a:latin typeface="Arial"/>
                <a:ea typeface="Arial"/>
                <a:cs typeface="Arial"/>
                <a:sym typeface="Arial"/>
              </a:rPr>
              <a:t> Impact recherché</a:t>
            </a:r>
            <a:endParaRPr b="1" i="0" sz="1800" u="none" cap="none" strike="noStrike">
              <a:solidFill>
                <a:schemeClr val="lt1"/>
              </a:solidFill>
              <a:latin typeface="Arial"/>
              <a:ea typeface="Arial"/>
              <a:cs typeface="Arial"/>
              <a:sym typeface="Arial"/>
            </a:endParaRPr>
          </a:p>
          <a:p>
            <a:pPr indent="0" lvl="0" marL="0" marR="0" rtl="0" algn="just">
              <a:lnSpc>
                <a:spcPct val="100000"/>
              </a:lnSpc>
              <a:spcBef>
                <a:spcPts val="0"/>
              </a:spcBef>
              <a:spcAft>
                <a:spcPts val="0"/>
              </a:spcAft>
              <a:buNone/>
            </a:pPr>
            <a:r>
              <a:t/>
            </a:r>
            <a:endParaRPr b="1" i="0" sz="1800" u="none" cap="none" strike="noStrike">
              <a:solidFill>
                <a:srgbClr val="3F3F3F"/>
              </a:solidFill>
              <a:latin typeface="Arial"/>
              <a:ea typeface="Arial"/>
              <a:cs typeface="Arial"/>
              <a:sym typeface="Arial"/>
            </a:endParaRPr>
          </a:p>
          <a:p>
            <a:pPr indent="0" lvl="0" marL="0" marR="0" rtl="0" algn="just">
              <a:lnSpc>
                <a:spcPct val="100000"/>
              </a:lnSpc>
              <a:spcBef>
                <a:spcPts val="0"/>
              </a:spcBef>
              <a:spcAft>
                <a:spcPts val="0"/>
              </a:spcAft>
              <a:buNone/>
            </a:pPr>
            <a:r>
              <a:t/>
            </a:r>
            <a:endParaRPr b="1" i="0" sz="1800" u="none" cap="none" strike="noStrike">
              <a:solidFill>
                <a:srgbClr val="3F3F3F"/>
              </a:solidFill>
              <a:latin typeface="Arial"/>
              <a:ea typeface="Arial"/>
              <a:cs typeface="Arial"/>
              <a:sym typeface="Arial"/>
            </a:endParaRPr>
          </a:p>
          <a:p>
            <a:pPr indent="0" lvl="0" marL="0" marR="0" rtl="0" algn="just">
              <a:spcBef>
                <a:spcPts val="0"/>
              </a:spcBef>
              <a:spcAft>
                <a:spcPts val="0"/>
              </a:spcAft>
              <a:buNone/>
            </a:pPr>
            <a:r>
              <a:t/>
            </a:r>
            <a:endParaRPr b="1" i="0" sz="2400" u="none" cap="none" strike="noStrike">
              <a:solidFill>
                <a:srgbClr val="3F3F3F"/>
              </a:solidFill>
              <a:latin typeface="Arial"/>
              <a:ea typeface="Arial"/>
              <a:cs typeface="Arial"/>
              <a:sym typeface="Arial"/>
            </a:endParaRPr>
          </a:p>
          <a:p>
            <a:pPr indent="0" lvl="1" marL="457200" marR="0" rtl="0" algn="l">
              <a:lnSpc>
                <a:spcPct val="100000"/>
              </a:lnSpc>
              <a:spcBef>
                <a:spcPts val="0"/>
              </a:spcBef>
              <a:spcAft>
                <a:spcPts val="0"/>
              </a:spcAft>
              <a:buClr>
                <a:schemeClr val="dk1"/>
              </a:buClr>
              <a:buSzPts val="2000"/>
              <a:buFont typeface="Calibri"/>
              <a:buNone/>
            </a:pPr>
            <a:r>
              <a:t/>
            </a:r>
            <a:endParaRPr b="0" i="0" sz="2000" u="none" cap="none" strike="noStrike">
              <a:solidFill>
                <a:schemeClr val="dk1"/>
              </a:solidFill>
              <a:latin typeface="Arial"/>
              <a:ea typeface="Arial"/>
              <a:cs typeface="Arial"/>
              <a:sym typeface="Arial"/>
            </a:endParaRPr>
          </a:p>
          <a:p>
            <a:pPr indent="0" lvl="1" marL="457200" marR="0" rtl="0" algn="l">
              <a:lnSpc>
                <a:spcPct val="100000"/>
              </a:lnSpc>
              <a:spcBef>
                <a:spcPts val="0"/>
              </a:spcBef>
              <a:spcAft>
                <a:spcPts val="0"/>
              </a:spcAft>
              <a:buClr>
                <a:schemeClr val="dk1"/>
              </a:buClr>
              <a:buSzPts val="2000"/>
              <a:buFont typeface="Calibri"/>
              <a:buNone/>
            </a:pPr>
            <a:r>
              <a:t/>
            </a:r>
            <a:endParaRPr b="1" i="0" sz="2000" u="none" cap="none" strike="noStrike">
              <a:solidFill>
                <a:srgbClr val="8F0D57"/>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2000"/>
              <a:buFont typeface="Calibri"/>
              <a:buNone/>
            </a:pPr>
            <a:r>
              <a:t/>
            </a:r>
            <a:endParaRPr b="1" i="0" sz="2000" u="none" cap="none" strike="noStrike">
              <a:solidFill>
                <a:srgbClr val="8F0D57"/>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2000"/>
              <a:buFont typeface="Calibri"/>
              <a:buNone/>
            </a:pPr>
            <a:r>
              <a:t/>
            </a:r>
            <a:endParaRPr b="0" i="0" sz="2000" u="none" cap="none" strike="noStrike">
              <a:solidFill>
                <a:srgbClr val="888888"/>
              </a:solidFill>
              <a:latin typeface="Calibri"/>
              <a:ea typeface="Calibri"/>
              <a:cs typeface="Calibri"/>
              <a:sym typeface="Calibri"/>
            </a:endParaRPr>
          </a:p>
        </p:txBody>
      </p:sp>
      <p:sp>
        <p:nvSpPr>
          <p:cNvPr id="98" name="Google Shape;98;p2"/>
          <p:cNvSpPr/>
          <p:nvPr/>
        </p:nvSpPr>
        <p:spPr>
          <a:xfrm>
            <a:off x="0" y="6453336"/>
            <a:ext cx="8244408" cy="404664"/>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9" name="Google Shape;99;p2"/>
          <p:cNvSpPr/>
          <p:nvPr/>
        </p:nvSpPr>
        <p:spPr>
          <a:xfrm>
            <a:off x="8100392" y="260648"/>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100" name="Google Shape;100;p2"/>
          <p:cNvPicPr preferRelativeResize="0"/>
          <p:nvPr/>
        </p:nvPicPr>
        <p:blipFill rotWithShape="1">
          <a:blip r:embed="rId3">
            <a:alphaModFix/>
          </a:blip>
          <a:srcRect b="0" l="0" r="0" t="0"/>
          <a:stretch/>
        </p:blipFill>
        <p:spPr>
          <a:xfrm>
            <a:off x="8286712" y="6035525"/>
            <a:ext cx="857288" cy="82247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44705"/>
          </a:srgbClr>
        </a:solidFill>
      </p:bgPr>
    </p:bg>
    <p:spTree>
      <p:nvGrpSpPr>
        <p:cNvPr id="332" name="Shape 332"/>
        <p:cNvGrpSpPr/>
        <p:nvPr/>
      </p:nvGrpSpPr>
      <p:grpSpPr>
        <a:xfrm>
          <a:off x="0" y="0"/>
          <a:ext cx="0" cy="0"/>
          <a:chOff x="0" y="0"/>
          <a:chExt cx="0" cy="0"/>
        </a:xfrm>
      </p:grpSpPr>
      <p:sp>
        <p:nvSpPr>
          <p:cNvPr id="333" name="Google Shape;333;p20"/>
          <p:cNvSpPr/>
          <p:nvPr/>
        </p:nvSpPr>
        <p:spPr>
          <a:xfrm>
            <a:off x="0" y="6453336"/>
            <a:ext cx="8244408" cy="404664"/>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4" name="Google Shape;334;p20"/>
          <p:cNvSpPr/>
          <p:nvPr/>
        </p:nvSpPr>
        <p:spPr>
          <a:xfrm>
            <a:off x="8143900" y="285728"/>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5" name="Google Shape;335;p20"/>
          <p:cNvSpPr txBox="1"/>
          <p:nvPr/>
        </p:nvSpPr>
        <p:spPr>
          <a:xfrm>
            <a:off x="179512" y="404665"/>
            <a:ext cx="7776864" cy="461665"/>
          </a:xfrm>
          <a:prstGeom prst="rect">
            <a:avLst/>
          </a:prstGeom>
          <a:solidFill>
            <a:srgbClr val="10253F">
              <a:alpha val="75686"/>
            </a:srgbClr>
          </a:solidFill>
          <a:ln>
            <a:noFill/>
          </a:ln>
          <a:effectLst>
            <a:outerShdw blurRad="76200" kx="-800400" rotWithShape="0" algn="bl" dir="2700000" dist="12700" sy="-23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fr-FR" sz="2400">
                <a:solidFill>
                  <a:srgbClr val="FFCC00"/>
                </a:solidFill>
                <a:latin typeface="Arial"/>
                <a:ea typeface="Arial"/>
                <a:cs typeface="Arial"/>
                <a:sym typeface="Arial"/>
              </a:rPr>
              <a:t>LES OBJECTIFS</a:t>
            </a:r>
            <a:endParaRPr/>
          </a:p>
        </p:txBody>
      </p:sp>
      <p:sp>
        <p:nvSpPr>
          <p:cNvPr id="336" name="Google Shape;336;p20"/>
          <p:cNvSpPr txBox="1"/>
          <p:nvPr/>
        </p:nvSpPr>
        <p:spPr>
          <a:xfrm>
            <a:off x="357158" y="1357298"/>
            <a:ext cx="2857520" cy="2893100"/>
          </a:xfrm>
          <a:prstGeom prst="rect">
            <a:avLst/>
          </a:prstGeom>
          <a:solidFill>
            <a:srgbClr val="FBD4B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rPr lang="fr-FR" sz="1800">
                <a:solidFill>
                  <a:schemeClr val="dk1"/>
                </a:solidFill>
                <a:latin typeface="Calibri"/>
                <a:ea typeface="Calibri"/>
                <a:cs typeface="Calibri"/>
                <a:sym typeface="Calibri"/>
              </a:rPr>
              <a:t>A COURT TERME</a:t>
            </a:r>
            <a:endParaRPr/>
          </a:p>
          <a:p>
            <a:pPr indent="-76200" lvl="0" marL="0" marR="0" rtl="0" algn="l">
              <a:spcBef>
                <a:spcPts val="0"/>
              </a:spcBef>
              <a:spcAft>
                <a:spcPts val="0"/>
              </a:spcAft>
              <a:buClr>
                <a:schemeClr val="dk1"/>
              </a:buClr>
              <a:buSzPts val="1200"/>
              <a:buFont typeface="Arial"/>
              <a:buChar char="•"/>
            </a:pPr>
            <a:r>
              <a:rPr lang="fr-FR" sz="1200">
                <a:solidFill>
                  <a:schemeClr val="dk1"/>
                </a:solidFill>
                <a:latin typeface="Calibri"/>
                <a:ea typeface="Calibri"/>
                <a:cs typeface="Calibri"/>
                <a:sym typeface="Calibri"/>
              </a:rPr>
              <a:t>Développer le  site web et le mettre en ligne</a:t>
            </a:r>
            <a:endParaRPr/>
          </a:p>
          <a:p>
            <a:pPr indent="-76200" lvl="0" marL="0" marR="0" rtl="0" algn="l">
              <a:spcBef>
                <a:spcPts val="0"/>
              </a:spcBef>
              <a:spcAft>
                <a:spcPts val="0"/>
              </a:spcAft>
              <a:buClr>
                <a:schemeClr val="dk1"/>
              </a:buClr>
              <a:buSzPts val="1200"/>
              <a:buFont typeface="Arial"/>
              <a:buChar char="•"/>
            </a:pPr>
            <a:r>
              <a:rPr lang="fr-FR" sz="1200">
                <a:solidFill>
                  <a:schemeClr val="dk1"/>
                </a:solidFill>
                <a:latin typeface="Calibri"/>
                <a:ea typeface="Calibri"/>
                <a:cs typeface="Calibri"/>
                <a:sym typeface="Calibri"/>
              </a:rPr>
              <a:t>Mise en place base de données de formateurs consultants</a:t>
            </a:r>
            <a:endParaRPr/>
          </a:p>
          <a:p>
            <a:pPr indent="-76200" lvl="0" marL="0" marR="0" rtl="0" algn="l">
              <a:spcBef>
                <a:spcPts val="0"/>
              </a:spcBef>
              <a:spcAft>
                <a:spcPts val="0"/>
              </a:spcAft>
              <a:buClr>
                <a:schemeClr val="dk1"/>
              </a:buClr>
              <a:buSzPts val="1200"/>
              <a:buFont typeface="Arial"/>
              <a:buChar char="•"/>
            </a:pPr>
            <a:r>
              <a:rPr lang="fr-FR" sz="1200">
                <a:solidFill>
                  <a:schemeClr val="dk1"/>
                </a:solidFill>
                <a:latin typeface="Calibri"/>
                <a:ea typeface="Calibri"/>
                <a:cs typeface="Calibri"/>
                <a:sym typeface="Calibri"/>
              </a:rPr>
              <a:t>Mise en place base de données assistants/Gérants</a:t>
            </a:r>
            <a:endParaRPr/>
          </a:p>
          <a:p>
            <a:pPr indent="-76200" lvl="0" marL="0" marR="0" rtl="0" algn="l">
              <a:spcBef>
                <a:spcPts val="0"/>
              </a:spcBef>
              <a:spcAft>
                <a:spcPts val="0"/>
              </a:spcAft>
              <a:buClr>
                <a:schemeClr val="dk1"/>
              </a:buClr>
              <a:buSzPts val="1200"/>
              <a:buFont typeface="Arial"/>
              <a:buChar char="•"/>
            </a:pPr>
            <a:r>
              <a:rPr lang="fr-FR" sz="1200">
                <a:solidFill>
                  <a:schemeClr val="dk1"/>
                </a:solidFill>
                <a:latin typeface="Calibri"/>
                <a:ea typeface="Calibri"/>
                <a:cs typeface="Calibri"/>
                <a:sym typeface="Calibri"/>
              </a:rPr>
              <a:t>Mise en place </a:t>
            </a:r>
            <a:endParaRPr/>
          </a:p>
          <a:p>
            <a:pPr indent="0" lvl="0" marL="0" marR="0" rtl="0" algn="l">
              <a:spcBef>
                <a:spcPts val="0"/>
              </a:spcBef>
              <a:spcAft>
                <a:spcPts val="0"/>
              </a:spcAft>
              <a:buNone/>
            </a:pPr>
            <a:r>
              <a:rPr lang="fr-FR" sz="1200">
                <a:solidFill>
                  <a:schemeClr val="dk1"/>
                </a:solidFill>
                <a:latin typeface="Calibri"/>
                <a:ea typeface="Calibri"/>
                <a:cs typeface="Calibri"/>
                <a:sym typeface="Calibri"/>
              </a:rPr>
              <a:t>campagne d’acquisition et validation client</a:t>
            </a:r>
            <a:endParaRPr/>
          </a:p>
          <a:p>
            <a:pPr indent="-76200" lvl="0" marL="0" marR="0" rtl="0" algn="l">
              <a:spcBef>
                <a:spcPts val="0"/>
              </a:spcBef>
              <a:spcAft>
                <a:spcPts val="0"/>
              </a:spcAft>
              <a:buClr>
                <a:schemeClr val="dk1"/>
              </a:buClr>
              <a:buSzPts val="1200"/>
              <a:buFont typeface="Arial"/>
              <a:buChar char="•"/>
            </a:pPr>
            <a:r>
              <a:rPr lang="fr-FR" sz="1200">
                <a:solidFill>
                  <a:schemeClr val="dk1"/>
                </a:solidFill>
                <a:latin typeface="Calibri"/>
                <a:ea typeface="Calibri"/>
                <a:cs typeface="Calibri"/>
                <a:sym typeface="Calibri"/>
              </a:rPr>
              <a:t>Inscrire Buro241 dans les différents groupements professionnels existants au Gabon</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37" name="Google Shape;337;p20"/>
          <p:cNvSpPr txBox="1"/>
          <p:nvPr/>
        </p:nvSpPr>
        <p:spPr>
          <a:xfrm>
            <a:off x="3357554" y="1357298"/>
            <a:ext cx="2857520" cy="1477328"/>
          </a:xfrm>
          <a:prstGeom prst="rect">
            <a:avLst/>
          </a:prstGeom>
          <a:solidFill>
            <a:srgbClr val="D8D8D8"/>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fr-FR" sz="1800">
                <a:solidFill>
                  <a:schemeClr val="dk1"/>
                </a:solidFill>
                <a:latin typeface="Calibri"/>
                <a:ea typeface="Calibri"/>
                <a:cs typeface="Calibri"/>
                <a:sym typeface="Calibri"/>
              </a:rPr>
              <a:t>A MOYEN TERME</a:t>
            </a:r>
            <a:endParaRPr/>
          </a:p>
          <a:p>
            <a:pPr indent="-76200" lvl="0" marL="0" marR="0" rtl="0" algn="l">
              <a:spcBef>
                <a:spcPts val="0"/>
              </a:spcBef>
              <a:spcAft>
                <a:spcPts val="0"/>
              </a:spcAft>
              <a:buClr>
                <a:schemeClr val="dk1"/>
              </a:buClr>
              <a:buSzPts val="1200"/>
              <a:buFont typeface="Arial"/>
              <a:buChar char="•"/>
            </a:pPr>
            <a:r>
              <a:rPr lang="fr-FR" sz="1200">
                <a:solidFill>
                  <a:schemeClr val="dk1"/>
                </a:solidFill>
                <a:latin typeface="Calibri"/>
                <a:ea typeface="Calibri"/>
                <a:cs typeface="Calibri"/>
                <a:sym typeface="Calibri"/>
              </a:rPr>
              <a:t>Renforcer mon catalogue de formation</a:t>
            </a:r>
            <a:endParaRPr/>
          </a:p>
          <a:p>
            <a:pPr indent="-76200" lvl="0" marL="0" marR="0" rtl="0" algn="l">
              <a:spcBef>
                <a:spcPts val="0"/>
              </a:spcBef>
              <a:spcAft>
                <a:spcPts val="0"/>
              </a:spcAft>
              <a:buClr>
                <a:schemeClr val="dk1"/>
              </a:buClr>
              <a:buSzPts val="1200"/>
              <a:buFont typeface="Arial"/>
              <a:buChar char="•"/>
            </a:pPr>
            <a:r>
              <a:rPr lang="fr-FR" sz="1200">
                <a:solidFill>
                  <a:schemeClr val="dk1"/>
                </a:solidFill>
                <a:latin typeface="Calibri"/>
                <a:ea typeface="Calibri"/>
                <a:cs typeface="Calibri"/>
                <a:sym typeface="Calibri"/>
              </a:rPr>
              <a:t>Offrir mes formations en intra entreprises</a:t>
            </a:r>
            <a:endParaRPr/>
          </a:p>
          <a:p>
            <a:pPr indent="0" lvl="0" marL="0" marR="0" rtl="0" algn="l">
              <a:spcBef>
                <a:spcPts val="0"/>
              </a:spcBef>
              <a:spcAft>
                <a:spcPts val="0"/>
              </a:spcAft>
              <a:buClr>
                <a:schemeClr val="dk1"/>
              </a:buClr>
              <a:buSzPts val="1200"/>
              <a:buFont typeface="Arial"/>
              <a:buNone/>
            </a:pPr>
            <a:r>
              <a:t/>
            </a:r>
            <a:endParaRPr sz="1200">
              <a:solidFill>
                <a:schemeClr val="dk1"/>
              </a:solidFill>
              <a:latin typeface="Calibri"/>
              <a:ea typeface="Calibri"/>
              <a:cs typeface="Calibri"/>
              <a:sym typeface="Calibri"/>
            </a:endParaRPr>
          </a:p>
          <a:p>
            <a:pPr indent="0" lvl="0" marL="0" marR="0" rtl="0" algn="ctr">
              <a:spcBef>
                <a:spcPts val="0"/>
              </a:spcBef>
              <a:spcAft>
                <a:spcPts val="0"/>
              </a:spcAft>
              <a:buNone/>
            </a:pPr>
            <a:r>
              <a:rPr b="1" lang="fr-FR" sz="1200">
                <a:solidFill>
                  <a:srgbClr val="974806"/>
                </a:solidFill>
                <a:latin typeface="Calibri"/>
                <a:ea typeface="Calibri"/>
                <a:cs typeface="Calibri"/>
                <a:sym typeface="Calibri"/>
              </a:rPr>
              <a:t>2 formations en présentiel validées </a:t>
            </a:r>
            <a:endParaRPr/>
          </a:p>
          <a:p>
            <a:pPr indent="0" lvl="0" marL="0" marR="0" rtl="0" algn="ctr">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338" name="Google Shape;338;p20"/>
          <p:cNvSpPr txBox="1"/>
          <p:nvPr/>
        </p:nvSpPr>
        <p:spPr>
          <a:xfrm>
            <a:off x="6357950" y="1357298"/>
            <a:ext cx="2643206" cy="1107996"/>
          </a:xfrm>
          <a:prstGeom prst="rect">
            <a:avLst/>
          </a:prstGeom>
          <a:solidFill>
            <a:srgbClr val="DDD9C3"/>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fr-FR" sz="1800">
                <a:solidFill>
                  <a:schemeClr val="dk1"/>
                </a:solidFill>
                <a:latin typeface="Calibri"/>
                <a:ea typeface="Calibri"/>
                <a:cs typeface="Calibri"/>
                <a:sym typeface="Calibri"/>
              </a:rPr>
              <a:t>A LONG TERME</a:t>
            </a:r>
            <a:endParaRPr/>
          </a:p>
          <a:p>
            <a:pPr indent="-76200" lvl="0" marL="0" marR="0" rtl="0" algn="l">
              <a:spcBef>
                <a:spcPts val="0"/>
              </a:spcBef>
              <a:spcAft>
                <a:spcPts val="0"/>
              </a:spcAft>
              <a:buClr>
                <a:schemeClr val="dk1"/>
              </a:buClr>
              <a:buSzPts val="1200"/>
              <a:buFont typeface="Arial"/>
              <a:buChar char="•"/>
            </a:pPr>
            <a:r>
              <a:rPr lang="fr-FR" sz="1200">
                <a:solidFill>
                  <a:schemeClr val="dk1"/>
                </a:solidFill>
                <a:latin typeface="Calibri"/>
                <a:ea typeface="Calibri"/>
                <a:cs typeface="Calibri"/>
                <a:sym typeface="Calibri"/>
              </a:rPr>
              <a:t>Buro241 sous forme d’application</a:t>
            </a:r>
            <a:endParaRPr/>
          </a:p>
          <a:p>
            <a:pPr indent="-76200" lvl="0" marL="0" marR="0" rtl="0" algn="l">
              <a:spcBef>
                <a:spcPts val="0"/>
              </a:spcBef>
              <a:spcAft>
                <a:spcPts val="0"/>
              </a:spcAft>
              <a:buClr>
                <a:schemeClr val="dk1"/>
              </a:buClr>
              <a:buSzPts val="1200"/>
              <a:buFont typeface="Arial"/>
              <a:buChar char="•"/>
            </a:pPr>
            <a:r>
              <a:rPr lang="fr-FR" sz="1200">
                <a:solidFill>
                  <a:schemeClr val="dk1"/>
                </a:solidFill>
                <a:latin typeface="Calibri"/>
                <a:ea typeface="Calibri"/>
                <a:cs typeface="Calibri"/>
                <a:sym typeface="Calibri"/>
              </a:rPr>
              <a:t>Couverture nationale</a:t>
            </a:r>
            <a:endParaRPr/>
          </a:p>
          <a:p>
            <a:pPr indent="-76200" lvl="0" marL="0" marR="0" rtl="0" algn="l">
              <a:spcBef>
                <a:spcPts val="0"/>
              </a:spcBef>
              <a:spcAft>
                <a:spcPts val="0"/>
              </a:spcAft>
              <a:buClr>
                <a:schemeClr val="dk1"/>
              </a:buClr>
              <a:buSzPts val="1200"/>
              <a:buFont typeface="Arial"/>
              <a:buChar char="•"/>
            </a:pPr>
            <a:r>
              <a:rPr lang="fr-FR" sz="1200">
                <a:solidFill>
                  <a:schemeClr val="dk1"/>
                </a:solidFill>
                <a:latin typeface="Calibri"/>
                <a:ea typeface="Calibri"/>
                <a:cs typeface="Calibri"/>
                <a:sym typeface="Calibri"/>
              </a:rPr>
              <a:t>une agence ouverte dans une capitale africaine</a:t>
            </a:r>
            <a:endParaRPr/>
          </a:p>
        </p:txBody>
      </p:sp>
      <p:sp>
        <p:nvSpPr>
          <p:cNvPr descr="L'importance d'objectifs marketing clairs et mesurables" id="339" name="Google Shape;339;p20"/>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40" name="Google Shape;340;p20"/>
          <p:cNvSpPr txBox="1"/>
          <p:nvPr/>
        </p:nvSpPr>
        <p:spPr>
          <a:xfrm>
            <a:off x="357158" y="4429132"/>
            <a:ext cx="2857520" cy="1508105"/>
          </a:xfrm>
          <a:prstGeom prst="rect">
            <a:avLst/>
          </a:prstGeom>
          <a:solidFill>
            <a:srgbClr val="FBD4B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rPr lang="fr-FR" sz="1200">
                <a:solidFill>
                  <a:schemeClr val="dk1"/>
                </a:solidFill>
                <a:latin typeface="Calibri"/>
                <a:ea typeface="Calibri"/>
                <a:cs typeface="Calibri"/>
                <a:sym typeface="Calibri"/>
              </a:rPr>
              <a:t>OBJECTIFS</a:t>
            </a:r>
            <a:endParaRPr/>
          </a:p>
          <a:p>
            <a:pPr indent="0" lvl="0" marL="0" marR="0" rtl="0" algn="ctr">
              <a:spcBef>
                <a:spcPts val="0"/>
              </a:spcBef>
              <a:spcAft>
                <a:spcPts val="0"/>
              </a:spcAft>
              <a:buNone/>
            </a:pPr>
            <a:r>
              <a:rPr b="1" lang="fr-FR" sz="1200">
                <a:solidFill>
                  <a:srgbClr val="974806"/>
                </a:solidFill>
                <a:latin typeface="Calibri"/>
                <a:ea typeface="Calibri"/>
                <a:cs typeface="Calibri"/>
                <a:sym typeface="Calibri"/>
              </a:rPr>
              <a:t>30 entreprises démarchées/mois</a:t>
            </a:r>
            <a:endParaRPr/>
          </a:p>
          <a:p>
            <a:pPr indent="0" lvl="0" marL="0" marR="0" rtl="0" algn="ctr">
              <a:spcBef>
                <a:spcPts val="0"/>
              </a:spcBef>
              <a:spcAft>
                <a:spcPts val="0"/>
              </a:spcAft>
              <a:buNone/>
            </a:pPr>
            <a:r>
              <a:rPr b="1" lang="fr-FR" sz="1200">
                <a:solidFill>
                  <a:srgbClr val="974806"/>
                </a:solidFill>
                <a:latin typeface="Calibri"/>
                <a:ea typeface="Calibri"/>
                <a:cs typeface="Calibri"/>
                <a:sym typeface="Calibri"/>
              </a:rPr>
              <a:t>10 adhésions entreprises/mois</a:t>
            </a:r>
            <a:endParaRPr/>
          </a:p>
          <a:p>
            <a:pPr indent="0" lvl="0" marL="0" marR="0" rtl="0" algn="ctr">
              <a:spcBef>
                <a:spcPts val="0"/>
              </a:spcBef>
              <a:spcAft>
                <a:spcPts val="0"/>
              </a:spcAft>
              <a:buNone/>
            </a:pPr>
            <a:r>
              <a:rPr b="1" lang="fr-FR" sz="1200">
                <a:solidFill>
                  <a:srgbClr val="974806"/>
                </a:solidFill>
                <a:latin typeface="Calibri"/>
                <a:ea typeface="Calibri"/>
                <a:cs typeface="Calibri"/>
                <a:sym typeface="Calibri"/>
              </a:rPr>
              <a:t>10 contrats signés/mois</a:t>
            </a:r>
            <a:endParaRPr/>
          </a:p>
          <a:p>
            <a:pPr indent="0" lvl="0" marL="0" marR="0" rtl="0" algn="ctr">
              <a:spcBef>
                <a:spcPts val="0"/>
              </a:spcBef>
              <a:spcAft>
                <a:spcPts val="0"/>
              </a:spcAft>
              <a:buNone/>
            </a:pPr>
            <a:r>
              <a:rPr b="1" lang="fr-FR" sz="1200">
                <a:solidFill>
                  <a:srgbClr val="974806"/>
                </a:solidFill>
                <a:latin typeface="Calibri"/>
                <a:ea typeface="Calibri"/>
                <a:cs typeface="Calibri"/>
                <a:sym typeface="Calibri"/>
              </a:rPr>
              <a:t>2 formations en présentiel validées</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341" name="Google Shape;341;p20"/>
          <p:cNvSpPr txBox="1"/>
          <p:nvPr/>
        </p:nvSpPr>
        <p:spPr>
          <a:xfrm>
            <a:off x="3357554" y="2928934"/>
            <a:ext cx="2857520" cy="1938992"/>
          </a:xfrm>
          <a:prstGeom prst="rect">
            <a:avLst/>
          </a:prstGeom>
          <a:solidFill>
            <a:srgbClr val="D8D8D8"/>
          </a:solid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200"/>
              <a:buFont typeface="Arial"/>
              <a:buNone/>
            </a:pPr>
            <a:r>
              <a:t/>
            </a:r>
            <a:endParaRPr sz="1200">
              <a:solidFill>
                <a:schemeClr val="dk1"/>
              </a:solidFill>
              <a:latin typeface="Calibri"/>
              <a:ea typeface="Calibri"/>
              <a:cs typeface="Calibri"/>
              <a:sym typeface="Calibri"/>
            </a:endParaRPr>
          </a:p>
          <a:p>
            <a:pPr indent="0" lvl="0" marL="0" marR="0" rtl="0" algn="ctr">
              <a:spcBef>
                <a:spcPts val="0"/>
              </a:spcBef>
              <a:spcAft>
                <a:spcPts val="0"/>
              </a:spcAft>
              <a:buNone/>
            </a:pPr>
            <a:r>
              <a:rPr lang="fr-FR" sz="1200">
                <a:solidFill>
                  <a:schemeClr val="dk1"/>
                </a:solidFill>
                <a:latin typeface="Calibri"/>
                <a:ea typeface="Calibri"/>
                <a:cs typeface="Calibri"/>
                <a:sym typeface="Calibri"/>
              </a:rPr>
              <a:t>OBJECTIFS</a:t>
            </a:r>
            <a:endParaRPr/>
          </a:p>
          <a:p>
            <a:pPr indent="0" lvl="0" marL="0" marR="0" rtl="0" algn="ctr">
              <a:spcBef>
                <a:spcPts val="0"/>
              </a:spcBef>
              <a:spcAft>
                <a:spcPts val="0"/>
              </a:spcAft>
              <a:buNone/>
            </a:pPr>
            <a:r>
              <a:rPr b="1" lang="fr-FR" sz="1200">
                <a:solidFill>
                  <a:srgbClr val="974806"/>
                </a:solidFill>
                <a:latin typeface="Calibri"/>
                <a:ea typeface="Calibri"/>
                <a:cs typeface="Calibri"/>
                <a:sym typeface="Calibri"/>
              </a:rPr>
              <a:t>300 entreprises inscrites (9.000.000 F)</a:t>
            </a:r>
            <a:endParaRPr/>
          </a:p>
          <a:p>
            <a:pPr indent="0" lvl="0" marL="0" marR="0" rtl="0" algn="ctr">
              <a:spcBef>
                <a:spcPts val="0"/>
              </a:spcBef>
              <a:spcAft>
                <a:spcPts val="0"/>
              </a:spcAft>
              <a:buNone/>
            </a:pPr>
            <a:r>
              <a:rPr b="1" lang="fr-FR" sz="1200">
                <a:solidFill>
                  <a:srgbClr val="974806"/>
                </a:solidFill>
                <a:latin typeface="Calibri"/>
                <a:ea typeface="Calibri"/>
                <a:cs typeface="Calibri"/>
                <a:sym typeface="Calibri"/>
              </a:rPr>
              <a:t>100 assistantes inscrites (1.000.000 F)</a:t>
            </a:r>
            <a:endParaRPr/>
          </a:p>
          <a:p>
            <a:pPr indent="0" lvl="0" marL="0" marR="0" rtl="0" algn="ctr">
              <a:spcBef>
                <a:spcPts val="0"/>
              </a:spcBef>
              <a:spcAft>
                <a:spcPts val="0"/>
              </a:spcAft>
              <a:buNone/>
            </a:pPr>
            <a:r>
              <a:rPr b="1" lang="fr-FR" sz="1200">
                <a:solidFill>
                  <a:srgbClr val="974806"/>
                </a:solidFill>
                <a:latin typeface="Calibri"/>
                <a:ea typeface="Calibri"/>
                <a:cs typeface="Calibri"/>
                <a:sym typeface="Calibri"/>
              </a:rPr>
              <a:t>50 gérants inscrits (500.000 F)</a:t>
            </a:r>
            <a:endParaRPr/>
          </a:p>
          <a:p>
            <a:pPr indent="0" lvl="0" marL="0" marR="0" rtl="0" algn="ctr">
              <a:spcBef>
                <a:spcPts val="0"/>
              </a:spcBef>
              <a:spcAft>
                <a:spcPts val="0"/>
              </a:spcAft>
              <a:buNone/>
            </a:pPr>
            <a:r>
              <a:rPr b="1" lang="fr-FR" sz="1200">
                <a:solidFill>
                  <a:srgbClr val="974806"/>
                </a:solidFill>
                <a:latin typeface="Calibri"/>
                <a:ea typeface="Calibri"/>
                <a:cs typeface="Calibri"/>
                <a:sym typeface="Calibri"/>
              </a:rPr>
              <a:t>50 entreprises abonnées de base (1.500.000 F)</a:t>
            </a:r>
            <a:endParaRPr/>
          </a:p>
          <a:p>
            <a:pPr indent="0" lvl="0" marL="0" marR="0" rtl="0" algn="ctr">
              <a:spcBef>
                <a:spcPts val="0"/>
              </a:spcBef>
              <a:spcAft>
                <a:spcPts val="0"/>
              </a:spcAft>
              <a:buNone/>
            </a:pPr>
            <a:r>
              <a:rPr b="1" lang="fr-FR" sz="1200">
                <a:solidFill>
                  <a:srgbClr val="974806"/>
                </a:solidFill>
                <a:latin typeface="Calibri"/>
                <a:ea typeface="Calibri"/>
                <a:cs typeface="Calibri"/>
                <a:sym typeface="Calibri"/>
              </a:rPr>
              <a:t>2 formations en présentiel validées </a:t>
            </a:r>
            <a:endParaRPr/>
          </a:p>
          <a:p>
            <a:pPr indent="0" lvl="0" marL="0" marR="0" rtl="0" algn="ctr">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descr="png-clipart-check-mark-computer-icons-green-check-circle-angle-text -  Objectif Alpinisme" id="342" name="Google Shape;342;p20"/>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descr="png-clipart-check-mark-computer-icons-green-check-circle-angle-text -  Objectif Alpinisme" id="343" name="Google Shape;343;p20"/>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344" name="Google Shape;344;p20"/>
          <p:cNvPicPr preferRelativeResize="0"/>
          <p:nvPr/>
        </p:nvPicPr>
        <p:blipFill rotWithShape="1">
          <a:blip r:embed="rId3">
            <a:alphaModFix/>
          </a:blip>
          <a:srcRect b="0" l="0" r="0" t="0"/>
          <a:stretch/>
        </p:blipFill>
        <p:spPr>
          <a:xfrm>
            <a:off x="6612324" y="3357562"/>
            <a:ext cx="2531676" cy="2428867"/>
          </a:xfrm>
          <a:prstGeom prst="rect">
            <a:avLst/>
          </a:prstGeom>
          <a:noFill/>
          <a:ln>
            <a:noFill/>
          </a:ln>
        </p:spPr>
      </p:pic>
      <p:pic>
        <p:nvPicPr>
          <p:cNvPr id="345" name="Google Shape;345;p20"/>
          <p:cNvPicPr preferRelativeResize="0"/>
          <p:nvPr/>
        </p:nvPicPr>
        <p:blipFill rotWithShape="1">
          <a:blip r:embed="rId4">
            <a:alphaModFix/>
          </a:blip>
          <a:srcRect b="0" l="0" r="0" t="0"/>
          <a:stretch/>
        </p:blipFill>
        <p:spPr>
          <a:xfrm>
            <a:off x="8286712" y="6035525"/>
            <a:ext cx="857288" cy="8224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44705"/>
          </a:srgbClr>
        </a:solidFill>
      </p:bgPr>
    </p:bg>
    <p:spTree>
      <p:nvGrpSpPr>
        <p:cNvPr id="349" name="Shape 349"/>
        <p:cNvGrpSpPr/>
        <p:nvPr/>
      </p:nvGrpSpPr>
      <p:grpSpPr>
        <a:xfrm>
          <a:off x="0" y="0"/>
          <a:ext cx="0" cy="0"/>
          <a:chOff x="0" y="0"/>
          <a:chExt cx="0" cy="0"/>
        </a:xfrm>
      </p:grpSpPr>
      <p:sp>
        <p:nvSpPr>
          <p:cNvPr id="350" name="Google Shape;350;p21"/>
          <p:cNvSpPr/>
          <p:nvPr/>
        </p:nvSpPr>
        <p:spPr>
          <a:xfrm>
            <a:off x="0" y="6453336"/>
            <a:ext cx="8244408" cy="404664"/>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1" name="Google Shape;351;p21"/>
          <p:cNvSpPr/>
          <p:nvPr/>
        </p:nvSpPr>
        <p:spPr>
          <a:xfrm>
            <a:off x="8100392" y="260648"/>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2" name="Google Shape;352;p21"/>
          <p:cNvSpPr txBox="1"/>
          <p:nvPr/>
        </p:nvSpPr>
        <p:spPr>
          <a:xfrm>
            <a:off x="179512" y="404665"/>
            <a:ext cx="7776864" cy="461665"/>
          </a:xfrm>
          <a:prstGeom prst="rect">
            <a:avLst/>
          </a:prstGeom>
          <a:solidFill>
            <a:srgbClr val="10253F">
              <a:alpha val="75686"/>
            </a:srgbClr>
          </a:solidFill>
          <a:ln>
            <a:noFill/>
          </a:ln>
          <a:effectLst>
            <a:outerShdw blurRad="76200" kx="-800400" rotWithShape="0" algn="bl" dir="2700000" dist="12700" sy="-23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fr-FR" sz="2400">
                <a:solidFill>
                  <a:srgbClr val="FFCC00"/>
                </a:solidFill>
                <a:latin typeface="Arial"/>
                <a:ea typeface="Arial"/>
                <a:cs typeface="Arial"/>
                <a:sym typeface="Arial"/>
              </a:rPr>
              <a:t>IMPACT RECHERCHE</a:t>
            </a:r>
            <a:endParaRPr b="1" sz="2400">
              <a:solidFill>
                <a:srgbClr val="FFCC00"/>
              </a:solidFill>
              <a:latin typeface="Arial"/>
              <a:ea typeface="Arial"/>
              <a:cs typeface="Arial"/>
              <a:sym typeface="Arial"/>
            </a:endParaRPr>
          </a:p>
        </p:txBody>
      </p:sp>
      <p:sp>
        <p:nvSpPr>
          <p:cNvPr descr="L'importance d'objectifs marketing clairs et mesurables" id="353" name="Google Shape;353;p21"/>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54" name="Google Shape;354;p21"/>
          <p:cNvSpPr txBox="1"/>
          <p:nvPr/>
        </p:nvSpPr>
        <p:spPr>
          <a:xfrm>
            <a:off x="928662" y="928670"/>
            <a:ext cx="6929400" cy="7296000"/>
          </a:xfrm>
          <a:prstGeom prst="rect">
            <a:avLst/>
          </a:prstGeom>
          <a:noFill/>
          <a:ln>
            <a:noFill/>
          </a:ln>
        </p:spPr>
        <p:txBody>
          <a:bodyPr anchorCtr="0" anchor="t" bIns="45700" lIns="91425" spcFirstLastPara="1" rIns="91425" wrap="square" tIns="45700">
            <a:spAutoFit/>
          </a:bodyPr>
          <a:lstStyle/>
          <a:p>
            <a:pPr indent="-146050" lvl="0" marL="0" marR="0" rtl="0" algn="just">
              <a:spcBef>
                <a:spcPts val="0"/>
              </a:spcBef>
              <a:spcAft>
                <a:spcPts val="0"/>
              </a:spcAft>
              <a:buClr>
                <a:schemeClr val="dk1"/>
              </a:buClr>
              <a:buSzPts val="2300"/>
              <a:buFont typeface="Arial"/>
              <a:buChar char="•"/>
            </a:pPr>
            <a:r>
              <a:rPr lang="fr-FR" sz="2300">
                <a:solidFill>
                  <a:schemeClr val="dk1"/>
                </a:solidFill>
                <a:latin typeface="Calibri"/>
                <a:ea typeface="Calibri"/>
                <a:cs typeface="Calibri"/>
                <a:sym typeface="Calibri"/>
              </a:rPr>
              <a:t>Mise en place d’outils de productivité qui permettront à Buro241 de travailler plus rapidement, efficacement et économiquement(dématérialisation du travail administratif)</a:t>
            </a:r>
            <a:endParaRPr sz="2300">
              <a:solidFill>
                <a:schemeClr val="dk1"/>
              </a:solidFill>
              <a:latin typeface="Calibri"/>
              <a:ea typeface="Calibri"/>
              <a:cs typeface="Calibri"/>
              <a:sym typeface="Calibri"/>
            </a:endParaRPr>
          </a:p>
          <a:p>
            <a:pPr indent="-152400" lvl="0" marL="0" marR="0" rtl="0" algn="just">
              <a:spcBef>
                <a:spcPts val="0"/>
              </a:spcBef>
              <a:spcAft>
                <a:spcPts val="0"/>
              </a:spcAft>
              <a:buClr>
                <a:schemeClr val="dk1"/>
              </a:buClr>
              <a:buSzPts val="2400"/>
              <a:buFont typeface="Arial"/>
              <a:buChar char="•"/>
            </a:pPr>
            <a:r>
              <a:rPr lang="fr-FR" sz="2400">
                <a:solidFill>
                  <a:schemeClr val="dk1"/>
                </a:solidFill>
                <a:latin typeface="Calibri"/>
                <a:ea typeface="Calibri"/>
                <a:cs typeface="Calibri"/>
                <a:sym typeface="Calibri"/>
              </a:rPr>
              <a:t>30 entreprises démarchées/mois,</a:t>
            </a:r>
            <a:endParaRPr sz="2400">
              <a:solidFill>
                <a:schemeClr val="dk1"/>
              </a:solidFill>
              <a:latin typeface="Calibri"/>
              <a:ea typeface="Calibri"/>
              <a:cs typeface="Calibri"/>
              <a:sym typeface="Calibri"/>
            </a:endParaRPr>
          </a:p>
          <a:p>
            <a:pPr indent="-152400" lvl="0" marL="0" marR="0" rtl="0" algn="just">
              <a:spcBef>
                <a:spcPts val="0"/>
              </a:spcBef>
              <a:spcAft>
                <a:spcPts val="0"/>
              </a:spcAft>
              <a:buClr>
                <a:schemeClr val="dk1"/>
              </a:buClr>
              <a:buSzPts val="2400"/>
              <a:buFont typeface="Arial"/>
              <a:buChar char="•"/>
            </a:pPr>
            <a:r>
              <a:rPr lang="fr-FR" sz="2400">
                <a:solidFill>
                  <a:schemeClr val="dk1"/>
                </a:solidFill>
                <a:latin typeface="Calibri"/>
                <a:ea typeface="Calibri"/>
                <a:cs typeface="Calibri"/>
                <a:sym typeface="Calibri"/>
              </a:rPr>
              <a:t>10 adhésions d’entreprises/ mois sur le site,</a:t>
            </a:r>
            <a:endParaRPr sz="2400">
              <a:solidFill>
                <a:schemeClr val="dk1"/>
              </a:solidFill>
              <a:latin typeface="Calibri"/>
              <a:ea typeface="Calibri"/>
              <a:cs typeface="Calibri"/>
              <a:sym typeface="Calibri"/>
            </a:endParaRPr>
          </a:p>
          <a:p>
            <a:pPr indent="-152400" lvl="0" marL="0" marR="0" rtl="0" algn="just">
              <a:spcBef>
                <a:spcPts val="0"/>
              </a:spcBef>
              <a:spcAft>
                <a:spcPts val="0"/>
              </a:spcAft>
              <a:buClr>
                <a:schemeClr val="dk1"/>
              </a:buClr>
              <a:buSzPts val="2400"/>
              <a:buFont typeface="Arial"/>
              <a:buChar char="•"/>
            </a:pPr>
            <a:r>
              <a:rPr lang="fr-FR" sz="2400">
                <a:solidFill>
                  <a:schemeClr val="dk1"/>
                </a:solidFill>
                <a:latin typeface="Calibri"/>
                <a:ea typeface="Calibri"/>
                <a:cs typeface="Calibri"/>
                <a:sym typeface="Calibri"/>
              </a:rPr>
              <a:t>5 contrats signés/mois, </a:t>
            </a:r>
            <a:endParaRPr sz="2400">
              <a:solidFill>
                <a:schemeClr val="dk1"/>
              </a:solidFill>
              <a:latin typeface="Calibri"/>
              <a:ea typeface="Calibri"/>
              <a:cs typeface="Calibri"/>
              <a:sym typeface="Calibri"/>
            </a:endParaRPr>
          </a:p>
          <a:p>
            <a:pPr indent="-152400" lvl="0" marL="0" marR="0" rtl="0" algn="just">
              <a:spcBef>
                <a:spcPts val="0"/>
              </a:spcBef>
              <a:spcAft>
                <a:spcPts val="0"/>
              </a:spcAft>
              <a:buClr>
                <a:schemeClr val="dk1"/>
              </a:buClr>
              <a:buSzPts val="2400"/>
              <a:buFont typeface="Arial"/>
              <a:buChar char="•"/>
            </a:pPr>
            <a:r>
              <a:rPr lang="fr-FR" sz="2400">
                <a:solidFill>
                  <a:schemeClr val="dk1"/>
                </a:solidFill>
                <a:latin typeface="Calibri"/>
                <a:ea typeface="Calibri"/>
                <a:cs typeface="Calibri"/>
                <a:sym typeface="Calibri"/>
              </a:rPr>
              <a:t>1 formation payante en présentiel / mois</a:t>
            </a:r>
            <a:endParaRPr/>
          </a:p>
          <a:p>
            <a:pPr indent="0" lvl="0" marL="0" marR="0" rtl="0" algn="just">
              <a:spcBef>
                <a:spcPts val="0"/>
              </a:spcBef>
              <a:spcAft>
                <a:spcPts val="0"/>
              </a:spcAft>
              <a:buClr>
                <a:schemeClr val="dk1"/>
              </a:buClr>
              <a:buSzPts val="2400"/>
              <a:buFont typeface="Arial"/>
              <a:buNone/>
            </a:pPr>
            <a:r>
              <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rPr b="1" lang="fr-FR" sz="2400" u="sng">
                <a:solidFill>
                  <a:schemeClr val="dk1"/>
                </a:solidFill>
                <a:latin typeface="Calibri"/>
                <a:ea typeface="Calibri"/>
                <a:cs typeface="Calibri"/>
                <a:sym typeface="Calibri"/>
              </a:rPr>
              <a:t>Objectifs fin 2025</a:t>
            </a:r>
            <a:endParaRPr b="1" sz="2400" u="sng">
              <a:solidFill>
                <a:schemeClr val="dk1"/>
              </a:solidFill>
              <a:latin typeface="Calibri"/>
              <a:ea typeface="Calibri"/>
              <a:cs typeface="Calibri"/>
              <a:sym typeface="Calibri"/>
            </a:endParaRPr>
          </a:p>
          <a:p>
            <a:pPr indent="-152400" lvl="1" marL="457200" marR="0" rtl="0" algn="l">
              <a:spcBef>
                <a:spcPts val="0"/>
              </a:spcBef>
              <a:spcAft>
                <a:spcPts val="0"/>
              </a:spcAft>
              <a:buClr>
                <a:schemeClr val="dk1"/>
              </a:buClr>
              <a:buSzPts val="2400"/>
              <a:buFont typeface="Courier New"/>
              <a:buChar char="o"/>
            </a:pPr>
            <a:r>
              <a:rPr b="0" i="0" lang="fr-FR" sz="2400" u="none" cap="none" strike="noStrike">
                <a:solidFill>
                  <a:schemeClr val="dk1"/>
                </a:solidFill>
                <a:latin typeface="Calibri"/>
                <a:ea typeface="Calibri"/>
                <a:cs typeface="Calibri"/>
                <a:sym typeface="Calibri"/>
              </a:rPr>
              <a:t>300 entreprises inscrites sur la plateforme</a:t>
            </a:r>
            <a:endParaRPr b="0" i="0" sz="2400" u="none" cap="none" strike="noStrike">
              <a:solidFill>
                <a:schemeClr val="dk1"/>
              </a:solidFill>
              <a:latin typeface="Calibri"/>
              <a:ea typeface="Calibri"/>
              <a:cs typeface="Calibri"/>
              <a:sym typeface="Calibri"/>
            </a:endParaRPr>
          </a:p>
          <a:p>
            <a:pPr indent="-152400" lvl="1" marL="457200" marR="0" rtl="0" algn="l">
              <a:spcBef>
                <a:spcPts val="0"/>
              </a:spcBef>
              <a:spcAft>
                <a:spcPts val="0"/>
              </a:spcAft>
              <a:buClr>
                <a:schemeClr val="dk1"/>
              </a:buClr>
              <a:buSzPts val="2400"/>
              <a:buFont typeface="Courier New"/>
              <a:buChar char="o"/>
            </a:pPr>
            <a:r>
              <a:rPr b="0" i="0" lang="fr-FR" sz="2400" u="none" cap="none" strike="noStrike">
                <a:solidFill>
                  <a:schemeClr val="dk1"/>
                </a:solidFill>
                <a:latin typeface="Calibri"/>
                <a:ea typeface="Calibri"/>
                <a:cs typeface="Calibri"/>
                <a:sym typeface="Calibri"/>
              </a:rPr>
              <a:t>100 assistantes inscrites sur la plateforme</a:t>
            </a:r>
            <a:endParaRPr b="0" i="0" sz="2400" u="none" cap="none" strike="noStrike">
              <a:solidFill>
                <a:schemeClr val="dk1"/>
              </a:solidFill>
              <a:latin typeface="Calibri"/>
              <a:ea typeface="Calibri"/>
              <a:cs typeface="Calibri"/>
              <a:sym typeface="Calibri"/>
            </a:endParaRPr>
          </a:p>
          <a:p>
            <a:pPr indent="-152400" lvl="1" marL="457200" marR="0" rtl="0" algn="l">
              <a:spcBef>
                <a:spcPts val="0"/>
              </a:spcBef>
              <a:spcAft>
                <a:spcPts val="0"/>
              </a:spcAft>
              <a:buClr>
                <a:schemeClr val="dk1"/>
              </a:buClr>
              <a:buSzPts val="2400"/>
              <a:buFont typeface="Courier New"/>
              <a:buChar char="o"/>
            </a:pPr>
            <a:r>
              <a:rPr b="0" i="0" lang="fr-FR" sz="2400" u="none" cap="none" strike="noStrike">
                <a:solidFill>
                  <a:schemeClr val="dk1"/>
                </a:solidFill>
                <a:latin typeface="Calibri"/>
                <a:ea typeface="Calibri"/>
                <a:cs typeface="Calibri"/>
                <a:sym typeface="Calibri"/>
              </a:rPr>
              <a:t>50 gérants inscrits sur la plateforme</a:t>
            </a:r>
            <a:endParaRPr b="0" i="0" sz="2400" u="none" cap="none" strike="noStrike">
              <a:solidFill>
                <a:schemeClr val="dk1"/>
              </a:solidFill>
              <a:latin typeface="Calibri"/>
              <a:ea typeface="Calibri"/>
              <a:cs typeface="Calibri"/>
              <a:sym typeface="Calibri"/>
            </a:endParaRPr>
          </a:p>
          <a:p>
            <a:pPr indent="-152400" lvl="1" marL="457200" marR="0" rtl="0" algn="l">
              <a:spcBef>
                <a:spcPts val="0"/>
              </a:spcBef>
              <a:spcAft>
                <a:spcPts val="0"/>
              </a:spcAft>
              <a:buClr>
                <a:schemeClr val="dk1"/>
              </a:buClr>
              <a:buSzPts val="2400"/>
              <a:buFont typeface="Courier New"/>
              <a:buChar char="o"/>
            </a:pPr>
            <a:r>
              <a:rPr b="0" i="0" lang="fr-FR" sz="2400" u="none" cap="none" strike="noStrike">
                <a:solidFill>
                  <a:schemeClr val="dk1"/>
                </a:solidFill>
                <a:latin typeface="Calibri"/>
                <a:ea typeface="Calibri"/>
                <a:cs typeface="Calibri"/>
                <a:sym typeface="Calibri"/>
              </a:rPr>
              <a:t>2 formations en présentiel par mois</a:t>
            </a:r>
            <a:endParaRPr b="0" i="0" sz="2400" u="none" cap="none" strike="noStrike">
              <a:solidFill>
                <a:schemeClr val="dk1"/>
              </a:solidFill>
              <a:latin typeface="Calibri"/>
              <a:ea typeface="Calibri"/>
              <a:cs typeface="Calibri"/>
              <a:sym typeface="Calibri"/>
            </a:endParaRPr>
          </a:p>
          <a:p>
            <a:pPr indent="-152400" lvl="1" marL="457200" marR="0" rtl="0" algn="l">
              <a:spcBef>
                <a:spcPts val="0"/>
              </a:spcBef>
              <a:spcAft>
                <a:spcPts val="0"/>
              </a:spcAft>
              <a:buClr>
                <a:schemeClr val="dk1"/>
              </a:buClr>
              <a:buSzPts val="2400"/>
              <a:buFont typeface="Courier New"/>
              <a:buChar char="o"/>
            </a:pPr>
            <a:r>
              <a:rPr b="0" i="0" lang="fr-FR" sz="2400" u="none" cap="none" strike="noStrike">
                <a:solidFill>
                  <a:schemeClr val="dk1"/>
                </a:solidFill>
                <a:latin typeface="Calibri"/>
                <a:ea typeface="Calibri"/>
                <a:cs typeface="Calibri"/>
                <a:sym typeface="Calibri"/>
              </a:rPr>
              <a:t>4 formations en ligne par mois</a:t>
            </a:r>
            <a:endParaRPr b="0" i="0" sz="2400" u="none" cap="none" strike="noStrike">
              <a:solidFill>
                <a:schemeClr val="dk1"/>
              </a:solidFill>
              <a:latin typeface="Calibri"/>
              <a:ea typeface="Calibri"/>
              <a:cs typeface="Calibri"/>
              <a:sym typeface="Calibri"/>
            </a:endParaRPr>
          </a:p>
          <a:p>
            <a:pPr indent="0" lvl="0" marL="0" marR="0" rtl="0" algn="ctr">
              <a:spcBef>
                <a:spcPts val="0"/>
              </a:spcBef>
              <a:spcAft>
                <a:spcPts val="0"/>
              </a:spcAft>
              <a:buClr>
                <a:schemeClr val="dk1"/>
              </a:buClr>
              <a:buSzPts val="2800"/>
              <a:buFont typeface="Arial"/>
              <a:buNone/>
            </a:pPr>
            <a:r>
              <a:t/>
            </a:r>
            <a:endParaRPr sz="2800">
              <a:solidFill>
                <a:schemeClr val="dk1"/>
              </a:solidFill>
              <a:latin typeface="Calibri"/>
              <a:ea typeface="Calibri"/>
              <a:cs typeface="Calibri"/>
              <a:sym typeface="Calibri"/>
            </a:endParaRPr>
          </a:p>
          <a:p>
            <a:pPr indent="0" lvl="0" marL="0" marR="0" rtl="0" algn="ctr">
              <a:spcBef>
                <a:spcPts val="0"/>
              </a:spcBef>
              <a:spcAft>
                <a:spcPts val="0"/>
              </a:spcAft>
              <a:buClr>
                <a:schemeClr val="dk1"/>
              </a:buClr>
              <a:buSzPts val="2800"/>
              <a:buFont typeface="Arial"/>
              <a:buNone/>
            </a:pPr>
            <a:r>
              <a:t/>
            </a:r>
            <a:endParaRPr sz="28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28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2800">
              <a:solidFill>
                <a:schemeClr val="dk1"/>
              </a:solidFill>
              <a:latin typeface="Calibri"/>
              <a:ea typeface="Calibri"/>
              <a:cs typeface="Calibri"/>
              <a:sym typeface="Calibri"/>
            </a:endParaRPr>
          </a:p>
        </p:txBody>
      </p:sp>
      <p:pic>
        <p:nvPicPr>
          <p:cNvPr id="355" name="Google Shape;355;p21"/>
          <p:cNvPicPr preferRelativeResize="0"/>
          <p:nvPr/>
        </p:nvPicPr>
        <p:blipFill rotWithShape="1">
          <a:blip r:embed="rId3">
            <a:alphaModFix/>
          </a:blip>
          <a:srcRect b="0" l="0" r="0" t="0"/>
          <a:stretch/>
        </p:blipFill>
        <p:spPr>
          <a:xfrm>
            <a:off x="8286712" y="6035525"/>
            <a:ext cx="857288" cy="82247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94901"/>
          </a:srgbClr>
        </a:solidFill>
      </p:bgPr>
    </p:bg>
    <p:spTree>
      <p:nvGrpSpPr>
        <p:cNvPr id="359" name="Shape 359"/>
        <p:cNvGrpSpPr/>
        <p:nvPr/>
      </p:nvGrpSpPr>
      <p:grpSpPr>
        <a:xfrm>
          <a:off x="0" y="0"/>
          <a:ext cx="0" cy="0"/>
          <a:chOff x="0" y="0"/>
          <a:chExt cx="0" cy="0"/>
        </a:xfrm>
      </p:grpSpPr>
      <p:sp>
        <p:nvSpPr>
          <p:cNvPr id="360" name="Google Shape;360;p22"/>
          <p:cNvSpPr/>
          <p:nvPr/>
        </p:nvSpPr>
        <p:spPr>
          <a:xfrm>
            <a:off x="0" y="6453336"/>
            <a:ext cx="8244408" cy="404664"/>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1" name="Google Shape;361;p22"/>
          <p:cNvSpPr/>
          <p:nvPr/>
        </p:nvSpPr>
        <p:spPr>
          <a:xfrm>
            <a:off x="8100392" y="260648"/>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descr="L'importance d'objectifs marketing clairs et mesurables" id="362" name="Google Shape;362;p22"/>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63" name="Google Shape;363;p22"/>
          <p:cNvSpPr txBox="1"/>
          <p:nvPr/>
        </p:nvSpPr>
        <p:spPr>
          <a:xfrm>
            <a:off x="785786" y="2285992"/>
            <a:ext cx="7786742" cy="120032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7200">
                <a:solidFill>
                  <a:srgbClr val="FFCC00"/>
                </a:solidFill>
                <a:latin typeface="Calibri"/>
                <a:ea typeface="Calibri"/>
                <a:cs typeface="Calibri"/>
                <a:sym typeface="Calibri"/>
              </a:rPr>
              <a:t>MERCI !</a:t>
            </a:r>
            <a:endParaRPr/>
          </a:p>
        </p:txBody>
      </p:sp>
      <p:pic>
        <p:nvPicPr>
          <p:cNvPr id="364" name="Google Shape;364;p22"/>
          <p:cNvPicPr preferRelativeResize="0"/>
          <p:nvPr/>
        </p:nvPicPr>
        <p:blipFill rotWithShape="1">
          <a:blip r:embed="rId3">
            <a:alphaModFix/>
          </a:blip>
          <a:srcRect b="0" l="0" r="0" t="0"/>
          <a:stretch/>
        </p:blipFill>
        <p:spPr>
          <a:xfrm>
            <a:off x="8286712" y="6035525"/>
            <a:ext cx="857288" cy="8224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44705"/>
          </a:srgbClr>
        </a:solidFill>
      </p:bgPr>
    </p:bg>
    <p:spTree>
      <p:nvGrpSpPr>
        <p:cNvPr id="104" name="Shape 104"/>
        <p:cNvGrpSpPr/>
        <p:nvPr/>
      </p:nvGrpSpPr>
      <p:grpSpPr>
        <a:xfrm>
          <a:off x="0" y="0"/>
          <a:ext cx="0" cy="0"/>
          <a:chOff x="0" y="0"/>
          <a:chExt cx="0" cy="0"/>
        </a:xfrm>
      </p:grpSpPr>
      <p:sp>
        <p:nvSpPr>
          <p:cNvPr id="105" name="Google Shape;105;p3"/>
          <p:cNvSpPr/>
          <p:nvPr/>
        </p:nvSpPr>
        <p:spPr>
          <a:xfrm>
            <a:off x="0" y="6453336"/>
            <a:ext cx="8244408" cy="404664"/>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6" name="Google Shape;106;p3"/>
          <p:cNvSpPr/>
          <p:nvPr/>
        </p:nvSpPr>
        <p:spPr>
          <a:xfrm>
            <a:off x="8100392" y="260648"/>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7" name="Google Shape;107;p3"/>
          <p:cNvSpPr txBox="1"/>
          <p:nvPr/>
        </p:nvSpPr>
        <p:spPr>
          <a:xfrm>
            <a:off x="179512" y="404665"/>
            <a:ext cx="6048672" cy="461665"/>
          </a:xfrm>
          <a:prstGeom prst="rect">
            <a:avLst/>
          </a:prstGeom>
          <a:solidFill>
            <a:srgbClr val="10253F">
              <a:alpha val="75686"/>
            </a:srgbClr>
          </a:solidFill>
          <a:ln>
            <a:noFill/>
          </a:ln>
          <a:effectLst>
            <a:outerShdw blurRad="76200" kx="-800400" rotWithShape="0" algn="bl" dir="2700000" dist="12700" sy="-23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i="0" lang="fr-FR" sz="2400" u="none" cap="none" strike="noStrike">
                <a:solidFill>
                  <a:srgbClr val="FFC000"/>
                </a:solidFill>
                <a:latin typeface="Arial"/>
                <a:ea typeface="Arial"/>
                <a:cs typeface="Arial"/>
                <a:sym typeface="Arial"/>
              </a:rPr>
              <a:t>LA VISION</a:t>
            </a:r>
            <a:endParaRPr/>
          </a:p>
        </p:txBody>
      </p:sp>
      <p:sp>
        <p:nvSpPr>
          <p:cNvPr id="108" name="Google Shape;108;p3"/>
          <p:cNvSpPr txBox="1"/>
          <p:nvPr/>
        </p:nvSpPr>
        <p:spPr>
          <a:xfrm>
            <a:off x="3650796" y="2514600"/>
            <a:ext cx="1828800" cy="182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9" name="Google Shape;109;p3"/>
          <p:cNvSpPr txBox="1"/>
          <p:nvPr/>
        </p:nvSpPr>
        <p:spPr>
          <a:xfrm>
            <a:off x="393794" y="928670"/>
            <a:ext cx="8750206" cy="569386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6000">
                <a:solidFill>
                  <a:srgbClr val="FFCC00"/>
                </a:solidFill>
                <a:latin typeface="Calibri"/>
                <a:ea typeface="Calibri"/>
                <a:cs typeface="Calibri"/>
                <a:sym typeface="Calibri"/>
              </a:rPr>
              <a:t>“</a:t>
            </a:r>
            <a:endParaRPr/>
          </a:p>
          <a:p>
            <a:pPr indent="0" lvl="0" marL="0" marR="0" rtl="0" algn="ctr">
              <a:spcBef>
                <a:spcPts val="0"/>
              </a:spcBef>
              <a:spcAft>
                <a:spcPts val="0"/>
              </a:spcAft>
              <a:buNone/>
            </a:pPr>
            <a:r>
              <a:rPr b="1" lang="fr-FR" sz="2400">
                <a:solidFill>
                  <a:schemeClr val="dk1"/>
                </a:solidFill>
                <a:latin typeface="Calibri"/>
                <a:ea typeface="Calibri"/>
                <a:cs typeface="Calibri"/>
                <a:sym typeface="Calibri"/>
              </a:rPr>
              <a:t>OFFRIR UN SERVICE DE RENFORT DES FONCTIONS</a:t>
            </a:r>
            <a:endParaRPr/>
          </a:p>
          <a:p>
            <a:pPr indent="0" lvl="0" marL="0" marR="0" rtl="0" algn="ctr">
              <a:spcBef>
                <a:spcPts val="0"/>
              </a:spcBef>
              <a:spcAft>
                <a:spcPts val="0"/>
              </a:spcAft>
              <a:buNone/>
            </a:pPr>
            <a:r>
              <a:rPr b="1" lang="fr-FR" sz="2400">
                <a:solidFill>
                  <a:schemeClr val="dk1"/>
                </a:solidFill>
                <a:latin typeface="Calibri"/>
                <a:ea typeface="Calibri"/>
                <a:cs typeface="Calibri"/>
                <a:sym typeface="Calibri"/>
              </a:rPr>
              <a:t>OPERATIONNELLES AUX MILLIERS DE TPE GABONAISES QUI</a:t>
            </a:r>
            <a:endParaRPr/>
          </a:p>
          <a:p>
            <a:pPr indent="0" lvl="0" marL="0" marR="0" rtl="0" algn="ctr">
              <a:spcBef>
                <a:spcPts val="0"/>
              </a:spcBef>
              <a:spcAft>
                <a:spcPts val="0"/>
              </a:spcAft>
              <a:buNone/>
            </a:pPr>
            <a:r>
              <a:rPr b="1" lang="fr-FR" sz="2400">
                <a:solidFill>
                  <a:schemeClr val="dk1"/>
                </a:solidFill>
                <a:latin typeface="Calibri"/>
                <a:ea typeface="Calibri"/>
                <a:cs typeface="Calibri"/>
                <a:sym typeface="Calibri"/>
              </a:rPr>
              <a:t>MANQUENT D’EXPERT METIERS AU SEIN DE LEUR EQUIPE,</a:t>
            </a:r>
            <a:endParaRPr b="1" sz="4000">
              <a:solidFill>
                <a:srgbClr val="FFCC00"/>
              </a:solidFill>
              <a:latin typeface="Calibri"/>
              <a:ea typeface="Calibri"/>
              <a:cs typeface="Calibri"/>
              <a:sym typeface="Calibri"/>
            </a:endParaRPr>
          </a:p>
          <a:p>
            <a:pPr indent="0" lvl="0" marL="0" marR="0" rtl="0" algn="ctr">
              <a:spcBef>
                <a:spcPts val="0"/>
              </a:spcBef>
              <a:spcAft>
                <a:spcPts val="0"/>
              </a:spcAft>
              <a:buNone/>
            </a:pPr>
            <a:r>
              <a:rPr b="1" lang="fr-FR" sz="2800">
                <a:solidFill>
                  <a:srgbClr val="FFCC00"/>
                </a:solidFill>
                <a:latin typeface="Calibri"/>
                <a:ea typeface="Calibri"/>
                <a:cs typeface="Calibri"/>
                <a:sym typeface="Calibri"/>
              </a:rPr>
              <a:t>Et</a:t>
            </a:r>
            <a:endParaRPr b="1" sz="4000">
              <a:solidFill>
                <a:srgbClr val="FFCC00"/>
              </a:solidFill>
              <a:latin typeface="Calibri"/>
              <a:ea typeface="Calibri"/>
              <a:cs typeface="Calibri"/>
              <a:sym typeface="Calibri"/>
            </a:endParaRPr>
          </a:p>
          <a:p>
            <a:pPr indent="0" lvl="0" marL="0" marR="0" rtl="0" algn="ctr">
              <a:spcBef>
                <a:spcPts val="0"/>
              </a:spcBef>
              <a:spcAft>
                <a:spcPts val="0"/>
              </a:spcAft>
              <a:buNone/>
            </a:pPr>
            <a:r>
              <a:rPr b="1" lang="fr-FR" sz="2400">
                <a:solidFill>
                  <a:schemeClr val="dk1"/>
                </a:solidFill>
                <a:latin typeface="Calibri"/>
                <a:ea typeface="Calibri"/>
                <a:cs typeface="Calibri"/>
                <a:sym typeface="Calibri"/>
              </a:rPr>
              <a:t>ETRE UNE REFERENCE AU GABON DANS L’EXTERNALISATION</a:t>
            </a:r>
            <a:endParaRPr/>
          </a:p>
          <a:p>
            <a:pPr indent="0" lvl="0" marL="0" marR="0" rtl="0" algn="ctr">
              <a:spcBef>
                <a:spcPts val="0"/>
              </a:spcBef>
              <a:spcAft>
                <a:spcPts val="0"/>
              </a:spcAft>
              <a:buNone/>
            </a:pPr>
            <a:r>
              <a:rPr b="1" lang="fr-FR" sz="2400">
                <a:solidFill>
                  <a:schemeClr val="dk1"/>
                </a:solidFill>
                <a:latin typeface="Calibri"/>
                <a:ea typeface="Calibri"/>
                <a:cs typeface="Calibri"/>
                <a:sym typeface="Calibri"/>
              </a:rPr>
              <a:t>EN TOUTE CONFIANCE DES FONCTIONS D’ASSISTANTS DE</a:t>
            </a:r>
            <a:endParaRPr/>
          </a:p>
          <a:p>
            <a:pPr indent="0" lvl="0" marL="0" marR="0" rtl="0" algn="ctr">
              <a:spcBef>
                <a:spcPts val="0"/>
              </a:spcBef>
              <a:spcAft>
                <a:spcPts val="0"/>
              </a:spcAft>
              <a:buNone/>
            </a:pPr>
            <a:r>
              <a:rPr b="1" lang="fr-FR" sz="2400">
                <a:solidFill>
                  <a:schemeClr val="dk1"/>
                </a:solidFill>
                <a:latin typeface="Calibri"/>
                <a:ea typeface="Calibri"/>
                <a:cs typeface="Calibri"/>
                <a:sym typeface="Calibri"/>
              </a:rPr>
              <a:t>BUREAU QUALIFIÉS ET GERANTS DE COMMERCE DIGNE DE</a:t>
            </a:r>
            <a:endParaRPr/>
          </a:p>
          <a:p>
            <a:pPr indent="0" lvl="0" marL="0" marR="0" rtl="0" algn="ctr">
              <a:spcBef>
                <a:spcPts val="0"/>
              </a:spcBef>
              <a:spcAft>
                <a:spcPts val="0"/>
              </a:spcAft>
              <a:buNone/>
            </a:pPr>
            <a:r>
              <a:rPr b="1" lang="fr-FR" sz="2400">
                <a:solidFill>
                  <a:schemeClr val="dk1"/>
                </a:solidFill>
                <a:latin typeface="Calibri"/>
                <a:ea typeface="Calibri"/>
                <a:cs typeface="Calibri"/>
                <a:sym typeface="Calibri"/>
              </a:rPr>
              <a:t>CONFIANCE.</a:t>
            </a:r>
            <a:endParaRPr/>
          </a:p>
          <a:p>
            <a:pPr indent="0" lvl="0" marL="0" marR="0" rtl="0" algn="ctr">
              <a:spcBef>
                <a:spcPts val="0"/>
              </a:spcBef>
              <a:spcAft>
                <a:spcPts val="0"/>
              </a:spcAft>
              <a:buNone/>
            </a:pPr>
            <a:r>
              <a:rPr lang="fr-FR" sz="6000">
                <a:solidFill>
                  <a:srgbClr val="FFCC00"/>
                </a:solidFill>
                <a:latin typeface="Calibri"/>
                <a:ea typeface="Calibri"/>
                <a:cs typeface="Calibri"/>
                <a:sym typeface="Calibri"/>
              </a:rPr>
              <a:t>“</a:t>
            </a:r>
            <a:endParaRPr sz="6000">
              <a:solidFill>
                <a:schemeClr val="dk1"/>
              </a:solidFill>
              <a:latin typeface="Calibri"/>
              <a:ea typeface="Calibri"/>
              <a:cs typeface="Calibri"/>
              <a:sym typeface="Calibri"/>
            </a:endParaRPr>
          </a:p>
          <a:p>
            <a:pPr indent="0" lvl="0" marL="0" marR="0" rtl="0" algn="ctr">
              <a:spcBef>
                <a:spcPts val="0"/>
              </a:spcBef>
              <a:spcAft>
                <a:spcPts val="0"/>
              </a:spcAft>
              <a:buNone/>
            </a:pPr>
            <a:r>
              <a:rPr b="1" lang="fr-FR" sz="2400" u="sng">
                <a:solidFill>
                  <a:srgbClr val="FFC000"/>
                </a:solidFill>
                <a:latin typeface="Calibri"/>
                <a:ea typeface="Calibri"/>
                <a:cs typeface="Calibri"/>
                <a:sym typeface="Calibri"/>
              </a:rPr>
              <a:t>300 CLIENTS TPE/PME POUR FIN 2025</a:t>
            </a:r>
            <a:endParaRPr/>
          </a:p>
          <a:p>
            <a:pPr indent="0" lvl="0" marL="0" marR="0" rtl="0" algn="ctr">
              <a:spcBef>
                <a:spcPts val="0"/>
              </a:spcBef>
              <a:spcAft>
                <a:spcPts val="0"/>
              </a:spcAft>
              <a:buNone/>
            </a:pPr>
            <a:r>
              <a:t/>
            </a:r>
            <a:endParaRPr sz="2400">
              <a:solidFill>
                <a:schemeClr val="dk1"/>
              </a:solidFill>
              <a:latin typeface="Calibri"/>
              <a:ea typeface="Calibri"/>
              <a:cs typeface="Calibri"/>
              <a:sym typeface="Calibri"/>
            </a:endParaRPr>
          </a:p>
        </p:txBody>
      </p:sp>
      <p:pic>
        <p:nvPicPr>
          <p:cNvPr id="110" name="Google Shape;110;p3"/>
          <p:cNvPicPr preferRelativeResize="0"/>
          <p:nvPr/>
        </p:nvPicPr>
        <p:blipFill rotWithShape="1">
          <a:blip r:embed="rId3">
            <a:alphaModFix/>
          </a:blip>
          <a:srcRect b="0" l="0" r="0" t="0"/>
          <a:stretch/>
        </p:blipFill>
        <p:spPr>
          <a:xfrm>
            <a:off x="8286712" y="6035525"/>
            <a:ext cx="857288" cy="8224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44705"/>
          </a:srgbClr>
        </a:solidFill>
      </p:bgPr>
    </p:bg>
    <p:spTree>
      <p:nvGrpSpPr>
        <p:cNvPr id="114" name="Shape 114"/>
        <p:cNvGrpSpPr/>
        <p:nvPr/>
      </p:nvGrpSpPr>
      <p:grpSpPr>
        <a:xfrm>
          <a:off x="0" y="0"/>
          <a:ext cx="0" cy="0"/>
          <a:chOff x="0" y="0"/>
          <a:chExt cx="0" cy="0"/>
        </a:xfrm>
      </p:grpSpPr>
      <p:sp>
        <p:nvSpPr>
          <p:cNvPr id="115" name="Google Shape;115;p4"/>
          <p:cNvSpPr/>
          <p:nvPr/>
        </p:nvSpPr>
        <p:spPr>
          <a:xfrm>
            <a:off x="0" y="6453336"/>
            <a:ext cx="8244408" cy="404664"/>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6" name="Google Shape;116;p4"/>
          <p:cNvSpPr/>
          <p:nvPr/>
        </p:nvSpPr>
        <p:spPr>
          <a:xfrm>
            <a:off x="1331640" y="1916832"/>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7" name="Google Shape;117;p4"/>
          <p:cNvSpPr txBox="1"/>
          <p:nvPr/>
        </p:nvSpPr>
        <p:spPr>
          <a:xfrm>
            <a:off x="179512" y="404665"/>
            <a:ext cx="6048672" cy="646331"/>
          </a:xfrm>
          <a:prstGeom prst="rect">
            <a:avLst/>
          </a:prstGeom>
          <a:solidFill>
            <a:srgbClr val="10253F">
              <a:alpha val="75686"/>
            </a:srgbClr>
          </a:solidFill>
          <a:ln>
            <a:noFill/>
          </a:ln>
          <a:effectLst>
            <a:outerShdw blurRad="76200" kx="-800400" rotWithShape="0" algn="bl" dir="2700000" dist="12700" sy="-23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fr-FR" sz="3600">
                <a:solidFill>
                  <a:srgbClr val="FFC000"/>
                </a:solidFill>
                <a:latin typeface="Arial"/>
                <a:ea typeface="Arial"/>
                <a:cs typeface="Arial"/>
                <a:sym typeface="Arial"/>
              </a:rPr>
              <a:t>LE PROBLEME</a:t>
            </a:r>
            <a:endParaRPr/>
          </a:p>
        </p:txBody>
      </p:sp>
      <p:sp>
        <p:nvSpPr>
          <p:cNvPr id="118" name="Google Shape;118;p4"/>
          <p:cNvSpPr txBox="1"/>
          <p:nvPr/>
        </p:nvSpPr>
        <p:spPr>
          <a:xfrm>
            <a:off x="428596" y="1287244"/>
            <a:ext cx="3604960" cy="64325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fr-FR" sz="4000">
                <a:solidFill>
                  <a:schemeClr val="dk1"/>
                </a:solidFill>
                <a:latin typeface="Calibri"/>
                <a:ea typeface="Calibri"/>
                <a:cs typeface="Calibri"/>
                <a:sym typeface="Calibri"/>
              </a:rPr>
              <a:t>Celui du manque de temps</a:t>
            </a:r>
            <a:endParaRPr/>
          </a:p>
          <a:p>
            <a:pPr indent="0" lvl="0" marL="0" marR="0" rtl="0" algn="ctr">
              <a:spcBef>
                <a:spcPts val="0"/>
              </a:spcBef>
              <a:spcAft>
                <a:spcPts val="0"/>
              </a:spcAft>
              <a:buNone/>
            </a:pPr>
            <a:r>
              <a:t/>
            </a:r>
            <a:endParaRPr b="1" i="1" sz="4000">
              <a:solidFill>
                <a:schemeClr val="dk1"/>
              </a:solidFill>
              <a:latin typeface="Calibri"/>
              <a:ea typeface="Calibri"/>
              <a:cs typeface="Calibri"/>
              <a:sym typeface="Calibri"/>
            </a:endParaRPr>
          </a:p>
          <a:p>
            <a:pPr indent="0" lvl="0" marL="0" marR="0" rtl="0" algn="ctr">
              <a:spcBef>
                <a:spcPts val="0"/>
              </a:spcBef>
              <a:spcAft>
                <a:spcPts val="0"/>
              </a:spcAft>
              <a:buNone/>
            </a:pPr>
            <a:r>
              <a:rPr lang="fr-FR" sz="2800">
                <a:solidFill>
                  <a:schemeClr val="dk1"/>
                </a:solidFill>
                <a:latin typeface="Calibri"/>
                <a:ea typeface="Calibri"/>
                <a:cs typeface="Calibri"/>
                <a:sym typeface="Calibri"/>
              </a:rPr>
              <a:t>Que les entrepreneurs rencontrent entre la gestion des tâches administratives et celle de leur activité principale.</a:t>
            </a:r>
            <a:endParaRPr sz="28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b="1" i="1" sz="40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p:txBody>
      </p:sp>
      <p:sp>
        <p:nvSpPr>
          <p:cNvPr id="119" name="Google Shape;119;p4"/>
          <p:cNvSpPr/>
          <p:nvPr/>
        </p:nvSpPr>
        <p:spPr>
          <a:xfrm>
            <a:off x="8429652" y="5072074"/>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0" name="Google Shape;120;p4"/>
          <p:cNvSpPr/>
          <p:nvPr/>
        </p:nvSpPr>
        <p:spPr>
          <a:xfrm>
            <a:off x="4500562" y="4000504"/>
            <a:ext cx="3500462" cy="255454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fr-FR" sz="2000">
                <a:solidFill>
                  <a:schemeClr val="dk1"/>
                </a:solidFill>
                <a:latin typeface="Calibri"/>
                <a:ea typeface="Calibri"/>
                <a:cs typeface="Calibri"/>
                <a:sym typeface="Calibri"/>
              </a:rPr>
              <a:t>Manque de soutien administratif flexible et abordable</a:t>
            </a:r>
            <a:endParaRPr/>
          </a:p>
          <a:p>
            <a:pPr indent="0" lvl="0" marL="0" marR="0" rtl="0" algn="ctr">
              <a:spcBef>
                <a:spcPts val="0"/>
              </a:spcBef>
              <a:spcAft>
                <a:spcPts val="0"/>
              </a:spcAft>
              <a:buNone/>
            </a:pPr>
            <a:r>
              <a:rPr lang="fr-FR" sz="2000">
                <a:solidFill>
                  <a:schemeClr val="dk1"/>
                </a:solidFill>
                <a:latin typeface="Calibri"/>
                <a:ea typeface="Calibri"/>
                <a:cs typeface="Calibri"/>
                <a:sym typeface="Calibri"/>
              </a:rPr>
              <a:t>pour les chefs d’entreprise qui ont des petits budgets et ne peuvent recruter à plein temps du personnel administratif et de gestion qualité</a:t>
            </a:r>
            <a:endParaRPr sz="2000">
              <a:solidFill>
                <a:schemeClr val="dk1"/>
              </a:solidFill>
              <a:latin typeface="Calibri"/>
              <a:ea typeface="Calibri"/>
              <a:cs typeface="Calibri"/>
              <a:sym typeface="Calibri"/>
            </a:endParaRPr>
          </a:p>
        </p:txBody>
      </p:sp>
      <p:cxnSp>
        <p:nvCxnSpPr>
          <p:cNvPr id="121" name="Google Shape;121;p4"/>
          <p:cNvCxnSpPr/>
          <p:nvPr/>
        </p:nvCxnSpPr>
        <p:spPr>
          <a:xfrm rot="5400000">
            <a:off x="1893075" y="4107661"/>
            <a:ext cx="4643470" cy="1588"/>
          </a:xfrm>
          <a:prstGeom prst="straightConnector1">
            <a:avLst/>
          </a:prstGeom>
          <a:noFill/>
          <a:ln cap="flat" cmpd="sng" w="28575">
            <a:solidFill>
              <a:srgbClr val="FFCC00"/>
            </a:solidFill>
            <a:prstDash val="solid"/>
            <a:round/>
            <a:headEnd len="sm" w="sm" type="none"/>
            <a:tailEnd len="sm" w="sm" type="none"/>
          </a:ln>
        </p:spPr>
      </p:cxnSp>
      <p:pic>
        <p:nvPicPr>
          <p:cNvPr descr="Réflexions : Temps et …. confinement | ABAVBA - Les Belges d'Agadir et de  la région – De Belgen van Agadir en de regio" id="122" name="Google Shape;122;p4"/>
          <p:cNvPicPr preferRelativeResize="0"/>
          <p:nvPr/>
        </p:nvPicPr>
        <p:blipFill rotWithShape="1">
          <a:blip r:embed="rId3">
            <a:alphaModFix/>
          </a:blip>
          <a:srcRect b="0" l="0" r="0" t="0"/>
          <a:stretch/>
        </p:blipFill>
        <p:spPr>
          <a:xfrm>
            <a:off x="4714876" y="1285860"/>
            <a:ext cx="3461279" cy="2771781"/>
          </a:xfrm>
          <a:prstGeom prst="rect">
            <a:avLst/>
          </a:prstGeom>
          <a:noFill/>
          <a:ln>
            <a:noFill/>
          </a:ln>
        </p:spPr>
      </p:pic>
      <p:pic>
        <p:nvPicPr>
          <p:cNvPr id="123" name="Google Shape;123;p4"/>
          <p:cNvPicPr preferRelativeResize="0"/>
          <p:nvPr/>
        </p:nvPicPr>
        <p:blipFill rotWithShape="1">
          <a:blip r:embed="rId4">
            <a:alphaModFix/>
          </a:blip>
          <a:srcRect b="0" l="0" r="0" t="0"/>
          <a:stretch/>
        </p:blipFill>
        <p:spPr>
          <a:xfrm>
            <a:off x="8286712" y="6035525"/>
            <a:ext cx="857288" cy="8224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44705"/>
          </a:srgbClr>
        </a:solidFill>
      </p:bgPr>
    </p:bg>
    <p:spTree>
      <p:nvGrpSpPr>
        <p:cNvPr id="127" name="Shape 127"/>
        <p:cNvGrpSpPr/>
        <p:nvPr/>
      </p:nvGrpSpPr>
      <p:grpSpPr>
        <a:xfrm>
          <a:off x="0" y="0"/>
          <a:ext cx="0" cy="0"/>
          <a:chOff x="0" y="0"/>
          <a:chExt cx="0" cy="0"/>
        </a:xfrm>
      </p:grpSpPr>
      <p:sp>
        <p:nvSpPr>
          <p:cNvPr id="128" name="Google Shape;128;p5"/>
          <p:cNvSpPr/>
          <p:nvPr/>
        </p:nvSpPr>
        <p:spPr>
          <a:xfrm>
            <a:off x="0" y="1772816"/>
            <a:ext cx="9144000" cy="5085184"/>
          </a:xfrm>
          <a:prstGeom prst="triangle">
            <a:avLst>
              <a:gd fmla="val 100000" name="adj"/>
            </a:avLst>
          </a:prstGeom>
          <a:solidFill>
            <a:srgbClr val="24406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9" name="Google Shape;129;p5"/>
          <p:cNvSpPr/>
          <p:nvPr/>
        </p:nvSpPr>
        <p:spPr>
          <a:xfrm>
            <a:off x="611560" y="5373216"/>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0" name="Google Shape;130;p5"/>
          <p:cNvSpPr/>
          <p:nvPr/>
        </p:nvSpPr>
        <p:spPr>
          <a:xfrm>
            <a:off x="4214810" y="3500438"/>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1" name="Google Shape;131;p5"/>
          <p:cNvSpPr/>
          <p:nvPr/>
        </p:nvSpPr>
        <p:spPr>
          <a:xfrm>
            <a:off x="1763688" y="836712"/>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2" name="Google Shape;132;p5"/>
          <p:cNvSpPr/>
          <p:nvPr/>
        </p:nvSpPr>
        <p:spPr>
          <a:xfrm>
            <a:off x="0" y="6453336"/>
            <a:ext cx="8244408" cy="404664"/>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3" name="Google Shape;133;p5"/>
          <p:cNvSpPr txBox="1"/>
          <p:nvPr/>
        </p:nvSpPr>
        <p:spPr>
          <a:xfrm>
            <a:off x="827584" y="620688"/>
            <a:ext cx="2376264" cy="141577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3200">
                <a:solidFill>
                  <a:schemeClr val="dk1"/>
                </a:solidFill>
                <a:latin typeface="Calibri"/>
                <a:ea typeface="Calibri"/>
                <a:cs typeface="Calibri"/>
                <a:sym typeface="Calibri"/>
              </a:rPr>
              <a:t>21% </a:t>
            </a:r>
            <a:endParaRPr/>
          </a:p>
          <a:p>
            <a:pPr indent="0" lvl="0" marL="0" marR="0" rtl="0" algn="ctr">
              <a:spcBef>
                <a:spcPts val="0"/>
              </a:spcBef>
              <a:spcAft>
                <a:spcPts val="0"/>
              </a:spcAft>
              <a:buNone/>
            </a:pPr>
            <a:r>
              <a:rPr b="1" lang="fr-FR" sz="1800">
                <a:solidFill>
                  <a:schemeClr val="dk1"/>
                </a:solidFill>
                <a:latin typeface="Calibri"/>
                <a:ea typeface="Calibri"/>
                <a:cs typeface="Calibri"/>
                <a:sym typeface="Calibri"/>
              </a:rPr>
              <a:t>c est la part de chaque journée réservée aux taches administratives</a:t>
            </a:r>
            <a:endParaRPr/>
          </a:p>
        </p:txBody>
      </p:sp>
      <p:sp>
        <p:nvSpPr>
          <p:cNvPr id="134" name="Google Shape;134;p5"/>
          <p:cNvSpPr txBox="1"/>
          <p:nvPr/>
        </p:nvSpPr>
        <p:spPr>
          <a:xfrm>
            <a:off x="6156176" y="692696"/>
            <a:ext cx="2376264" cy="141577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3200">
                <a:solidFill>
                  <a:schemeClr val="dk1"/>
                </a:solidFill>
                <a:latin typeface="Calibri"/>
                <a:ea typeface="Calibri"/>
                <a:cs typeface="Calibri"/>
                <a:sym typeface="Calibri"/>
              </a:rPr>
              <a:t>20%</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rPr b="1" lang="fr-FR" sz="1800">
                <a:solidFill>
                  <a:schemeClr val="dk1"/>
                </a:solidFill>
                <a:latin typeface="Calibri"/>
                <a:ea typeface="Calibri"/>
                <a:cs typeface="Calibri"/>
                <a:sym typeface="Calibri"/>
              </a:rPr>
              <a:t>des dirigeants des TPE/PME travaillent 7/7 jours</a:t>
            </a:r>
            <a:endParaRPr/>
          </a:p>
        </p:txBody>
      </p:sp>
      <p:sp>
        <p:nvSpPr>
          <p:cNvPr id="135" name="Google Shape;135;p5"/>
          <p:cNvSpPr txBox="1"/>
          <p:nvPr/>
        </p:nvSpPr>
        <p:spPr>
          <a:xfrm>
            <a:off x="3286116" y="2571744"/>
            <a:ext cx="2376264" cy="169277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3200">
                <a:solidFill>
                  <a:schemeClr val="dk1"/>
                </a:solidFill>
                <a:latin typeface="Calibri"/>
                <a:ea typeface="Calibri"/>
                <a:cs typeface="Calibri"/>
                <a:sym typeface="Calibri"/>
              </a:rPr>
              <a:t>54%</a:t>
            </a:r>
            <a:r>
              <a:rPr lang="fr-FR" sz="1800">
                <a:solidFill>
                  <a:schemeClr val="dk1"/>
                </a:solidFill>
                <a:latin typeface="Calibri"/>
                <a:ea typeface="Calibri"/>
                <a:cs typeface="Calibri"/>
                <a:sym typeface="Calibri"/>
              </a:rPr>
              <a:t> </a:t>
            </a:r>
            <a:endParaRPr/>
          </a:p>
          <a:p>
            <a:pPr indent="0" lvl="0" marL="0" marR="0" rtl="0" algn="ctr">
              <a:spcBef>
                <a:spcPts val="0"/>
              </a:spcBef>
              <a:spcAft>
                <a:spcPts val="0"/>
              </a:spcAft>
              <a:buNone/>
            </a:pPr>
            <a:r>
              <a:rPr b="1" lang="fr-FR" sz="1800">
                <a:solidFill>
                  <a:schemeClr val="dk1"/>
                </a:solidFill>
                <a:latin typeface="Calibri"/>
                <a:ea typeface="Calibri"/>
                <a:cs typeface="Calibri"/>
                <a:sym typeface="Calibri"/>
              </a:rPr>
              <a:t>Un dirigeant consacre peine plus de la moitié de son temps à son métier</a:t>
            </a:r>
            <a:endParaRPr/>
          </a:p>
        </p:txBody>
      </p:sp>
      <p:sp>
        <p:nvSpPr>
          <p:cNvPr id="136" name="Google Shape;136;p5"/>
          <p:cNvSpPr/>
          <p:nvPr/>
        </p:nvSpPr>
        <p:spPr>
          <a:xfrm>
            <a:off x="8075240" y="758398"/>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7" name="Google Shape;137;p5"/>
          <p:cNvSpPr txBox="1"/>
          <p:nvPr/>
        </p:nvSpPr>
        <p:spPr>
          <a:xfrm>
            <a:off x="467544" y="4293096"/>
            <a:ext cx="2376264" cy="169277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3200">
                <a:solidFill>
                  <a:schemeClr val="dk1"/>
                </a:solidFill>
                <a:latin typeface="Calibri"/>
                <a:ea typeface="Calibri"/>
                <a:cs typeface="Calibri"/>
                <a:sym typeface="Calibri"/>
              </a:rPr>
              <a:t>72%</a:t>
            </a:r>
            <a:r>
              <a:rPr b="1" lang="fr-FR" sz="1800">
                <a:solidFill>
                  <a:schemeClr val="dk1"/>
                </a:solidFill>
                <a:latin typeface="Calibri"/>
                <a:ea typeface="Calibri"/>
                <a:cs typeface="Calibri"/>
                <a:sym typeface="Calibri"/>
              </a:rPr>
              <a:t> </a:t>
            </a:r>
            <a:endParaRPr/>
          </a:p>
          <a:p>
            <a:pPr indent="0" lvl="0" marL="0" marR="0" rtl="0" algn="ctr">
              <a:spcBef>
                <a:spcPts val="0"/>
              </a:spcBef>
              <a:spcAft>
                <a:spcPts val="0"/>
              </a:spcAft>
              <a:buNone/>
            </a:pPr>
            <a:r>
              <a:rPr b="1" lang="fr-FR" sz="1800">
                <a:solidFill>
                  <a:schemeClr val="dk1"/>
                </a:solidFill>
                <a:latin typeface="Calibri"/>
                <a:ea typeface="Calibri"/>
                <a:cs typeface="Calibri"/>
                <a:sym typeface="Calibri"/>
              </a:rPr>
              <a:t>des patrons des TPE/PME continuent leur journée de travail à la maison</a:t>
            </a:r>
            <a:endParaRPr/>
          </a:p>
        </p:txBody>
      </p:sp>
      <p:sp>
        <p:nvSpPr>
          <p:cNvPr id="138" name="Google Shape;138;p5"/>
          <p:cNvSpPr txBox="1"/>
          <p:nvPr/>
        </p:nvSpPr>
        <p:spPr>
          <a:xfrm>
            <a:off x="4443396" y="4139479"/>
            <a:ext cx="4537074" cy="2677656"/>
          </a:xfrm>
          <a:prstGeom prst="rect">
            <a:avLst/>
          </a:prstGeom>
          <a:noFill/>
          <a:ln>
            <a:noFill/>
          </a:ln>
        </p:spPr>
        <p:txBody>
          <a:bodyPr anchorCtr="0" anchor="t" bIns="45700" lIns="91425" spcFirstLastPara="1" rIns="91425" wrap="square" tIns="45700">
            <a:spAutoFit/>
          </a:bodyPr>
          <a:lstStyle/>
          <a:p>
            <a:pPr indent="-177800" lvl="0" marL="0" marR="0" rtl="0" algn="ctr">
              <a:spcBef>
                <a:spcPts val="0"/>
              </a:spcBef>
              <a:spcAft>
                <a:spcPts val="0"/>
              </a:spcAft>
              <a:buClr>
                <a:srgbClr val="FFC000"/>
              </a:buClr>
              <a:buSzPts val="2800"/>
              <a:buFont typeface="Arial"/>
              <a:buChar char="•"/>
            </a:pPr>
            <a:r>
              <a:rPr b="1" lang="fr-FR" sz="2800">
                <a:solidFill>
                  <a:schemeClr val="dk1"/>
                </a:solidFill>
                <a:latin typeface="Calibri"/>
                <a:ea typeface="Calibri"/>
                <a:cs typeface="Calibri"/>
                <a:sym typeface="Calibri"/>
              </a:rPr>
              <a:t> </a:t>
            </a:r>
            <a:r>
              <a:rPr b="1" lang="fr-FR" sz="2800" u="sng">
                <a:solidFill>
                  <a:srgbClr val="FFC000"/>
                </a:solidFill>
                <a:latin typeface="Calibri"/>
                <a:ea typeface="Calibri"/>
                <a:cs typeface="Calibri"/>
                <a:sym typeface="Calibri"/>
              </a:rPr>
              <a:t>Refus</a:t>
            </a:r>
            <a:r>
              <a:rPr b="1" lang="fr-FR" sz="2800">
                <a:solidFill>
                  <a:schemeClr val="dk1"/>
                </a:solidFill>
                <a:latin typeface="Calibri"/>
                <a:ea typeface="Calibri"/>
                <a:cs typeface="Calibri"/>
                <a:sym typeface="Calibri"/>
              </a:rPr>
              <a:t> de déléguer</a:t>
            </a:r>
            <a:endParaRPr/>
          </a:p>
          <a:p>
            <a:pPr indent="-177800" lvl="0" marL="0" marR="0" rtl="0" algn="ctr">
              <a:spcBef>
                <a:spcPts val="0"/>
              </a:spcBef>
              <a:spcAft>
                <a:spcPts val="0"/>
              </a:spcAft>
              <a:buClr>
                <a:srgbClr val="FFC000"/>
              </a:buClr>
              <a:buSzPts val="2800"/>
              <a:buFont typeface="Arial"/>
              <a:buChar char="•"/>
            </a:pPr>
            <a:r>
              <a:rPr b="1" lang="fr-FR" sz="2800">
                <a:solidFill>
                  <a:schemeClr val="dk1"/>
                </a:solidFill>
                <a:latin typeface="Calibri"/>
                <a:ea typeface="Calibri"/>
                <a:cs typeface="Calibri"/>
                <a:sym typeface="Calibri"/>
              </a:rPr>
              <a:t> </a:t>
            </a:r>
            <a:r>
              <a:rPr b="1" lang="fr-FR" sz="2800" u="sng">
                <a:solidFill>
                  <a:srgbClr val="FFC000"/>
                </a:solidFill>
                <a:latin typeface="Calibri"/>
                <a:ea typeface="Calibri"/>
                <a:cs typeface="Calibri"/>
                <a:sym typeface="Calibri"/>
              </a:rPr>
              <a:t>On ne sait pas </a:t>
            </a:r>
            <a:r>
              <a:rPr b="1" lang="fr-FR" sz="2800">
                <a:solidFill>
                  <a:schemeClr val="dk1"/>
                </a:solidFill>
                <a:latin typeface="Calibri"/>
                <a:ea typeface="Calibri"/>
                <a:cs typeface="Calibri"/>
                <a:sym typeface="Calibri"/>
              </a:rPr>
              <a:t>déléguer</a:t>
            </a:r>
            <a:endParaRPr/>
          </a:p>
          <a:p>
            <a:pPr indent="-177800" lvl="0" marL="0" marR="0" rtl="0" algn="ctr">
              <a:spcBef>
                <a:spcPts val="0"/>
              </a:spcBef>
              <a:spcAft>
                <a:spcPts val="0"/>
              </a:spcAft>
              <a:buClr>
                <a:srgbClr val="FFC000"/>
              </a:buClr>
              <a:buSzPts val="2800"/>
              <a:buFont typeface="Arial"/>
              <a:buChar char="•"/>
            </a:pPr>
            <a:r>
              <a:rPr b="1" lang="fr-FR" sz="2800">
                <a:solidFill>
                  <a:schemeClr val="dk1"/>
                </a:solidFill>
                <a:latin typeface="Calibri"/>
                <a:ea typeface="Calibri"/>
                <a:cs typeface="Calibri"/>
                <a:sym typeface="Calibri"/>
              </a:rPr>
              <a:t> </a:t>
            </a:r>
            <a:r>
              <a:rPr b="1" lang="fr-FR" sz="2800" u="sng">
                <a:solidFill>
                  <a:srgbClr val="FFC000"/>
                </a:solidFill>
                <a:latin typeface="Calibri"/>
                <a:ea typeface="Calibri"/>
                <a:cs typeface="Calibri"/>
                <a:sym typeface="Calibri"/>
              </a:rPr>
              <a:t>Budget qui ne permet pas </a:t>
            </a:r>
            <a:r>
              <a:rPr b="1" lang="fr-FR" sz="2800">
                <a:solidFill>
                  <a:schemeClr val="dk1"/>
                </a:solidFill>
                <a:latin typeface="Calibri"/>
                <a:ea typeface="Calibri"/>
                <a:cs typeface="Calibri"/>
                <a:sym typeface="Calibri"/>
              </a:rPr>
              <a:t>de recruter la compétence nécessaire</a:t>
            </a:r>
            <a:endParaRPr/>
          </a:p>
          <a:p>
            <a:pPr indent="0" lvl="0" marL="0" marR="0" rtl="0" algn="ctr">
              <a:spcBef>
                <a:spcPts val="0"/>
              </a:spcBef>
              <a:spcAft>
                <a:spcPts val="0"/>
              </a:spcAft>
              <a:buNone/>
            </a:pPr>
            <a:r>
              <a:t/>
            </a:r>
            <a:endParaRPr b="1" sz="2800">
              <a:solidFill>
                <a:schemeClr val="dk1"/>
              </a:solidFill>
              <a:latin typeface="Calibri"/>
              <a:ea typeface="Calibri"/>
              <a:cs typeface="Calibri"/>
              <a:sym typeface="Calibri"/>
            </a:endParaRPr>
          </a:p>
        </p:txBody>
      </p:sp>
      <p:pic>
        <p:nvPicPr>
          <p:cNvPr id="139" name="Google Shape;139;p5"/>
          <p:cNvPicPr preferRelativeResize="0"/>
          <p:nvPr/>
        </p:nvPicPr>
        <p:blipFill rotWithShape="1">
          <a:blip r:embed="rId3">
            <a:alphaModFix/>
          </a:blip>
          <a:srcRect b="0" l="0" r="0" t="0"/>
          <a:stretch/>
        </p:blipFill>
        <p:spPr>
          <a:xfrm>
            <a:off x="8286712" y="6035525"/>
            <a:ext cx="857288" cy="822475"/>
          </a:xfrm>
          <a:prstGeom prst="rect">
            <a:avLst/>
          </a:prstGeom>
          <a:noFill/>
          <a:ln>
            <a:noFill/>
          </a:ln>
        </p:spPr>
      </p:pic>
      <p:sp>
        <p:nvSpPr>
          <p:cNvPr id="140" name="Google Shape;140;p5"/>
          <p:cNvSpPr txBox="1"/>
          <p:nvPr/>
        </p:nvSpPr>
        <p:spPr>
          <a:xfrm>
            <a:off x="0" y="6143644"/>
            <a:ext cx="628651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FR" sz="1800">
                <a:solidFill>
                  <a:schemeClr val="lt1"/>
                </a:solidFill>
                <a:latin typeface="Calibri"/>
                <a:ea typeface="Calibri"/>
                <a:cs typeface="Calibri"/>
                <a:sym typeface="Calibri"/>
              </a:rPr>
              <a:t>(</a:t>
            </a:r>
            <a:r>
              <a:rPr b="1" lang="fr-FR" sz="1200">
                <a:solidFill>
                  <a:schemeClr val="lt1"/>
                </a:solidFill>
                <a:latin typeface="Calibri"/>
                <a:ea typeface="Calibri"/>
                <a:cs typeface="Calibri"/>
                <a:sym typeface="Calibri"/>
              </a:rPr>
              <a:t>Etude personnelle sur un echantillons de 100 personnes-2023</a:t>
            </a:r>
            <a:r>
              <a:rPr b="1" lang="fr-FR" sz="1800">
                <a:solidFill>
                  <a:schemeClr val="lt1"/>
                </a:solidFill>
                <a:latin typeface="Calibri"/>
                <a:ea typeface="Calibri"/>
                <a:cs typeface="Calibri"/>
                <a:sym typeface="Calibri"/>
              </a:rPr>
              <a: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44705"/>
          </a:srgbClr>
        </a:solidFill>
      </p:bgPr>
    </p:bg>
    <p:spTree>
      <p:nvGrpSpPr>
        <p:cNvPr id="144" name="Shape 144"/>
        <p:cNvGrpSpPr/>
        <p:nvPr/>
      </p:nvGrpSpPr>
      <p:grpSpPr>
        <a:xfrm>
          <a:off x="0" y="0"/>
          <a:ext cx="0" cy="0"/>
          <a:chOff x="0" y="0"/>
          <a:chExt cx="0" cy="0"/>
        </a:xfrm>
      </p:grpSpPr>
      <p:sp>
        <p:nvSpPr>
          <p:cNvPr id="145" name="Google Shape;145;p6"/>
          <p:cNvSpPr/>
          <p:nvPr/>
        </p:nvSpPr>
        <p:spPr>
          <a:xfrm>
            <a:off x="0" y="6453336"/>
            <a:ext cx="8244408" cy="404664"/>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46" name="Google Shape;146;p6"/>
          <p:cNvPicPr preferRelativeResize="0"/>
          <p:nvPr/>
        </p:nvPicPr>
        <p:blipFill rotWithShape="1">
          <a:blip r:embed="rId3">
            <a:alphaModFix/>
          </a:blip>
          <a:srcRect b="0" l="0" r="0" t="0"/>
          <a:stretch/>
        </p:blipFill>
        <p:spPr>
          <a:xfrm>
            <a:off x="8286712" y="6035525"/>
            <a:ext cx="857288" cy="822475"/>
          </a:xfrm>
          <a:prstGeom prst="rect">
            <a:avLst/>
          </a:prstGeom>
          <a:noFill/>
          <a:ln>
            <a:noFill/>
          </a:ln>
        </p:spPr>
      </p:pic>
      <p:sp>
        <p:nvSpPr>
          <p:cNvPr id="147" name="Google Shape;147;p6"/>
          <p:cNvSpPr/>
          <p:nvPr/>
        </p:nvSpPr>
        <p:spPr>
          <a:xfrm>
            <a:off x="8286776" y="1571612"/>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8" name="Google Shape;148;p6"/>
          <p:cNvSpPr txBox="1"/>
          <p:nvPr/>
        </p:nvSpPr>
        <p:spPr>
          <a:xfrm>
            <a:off x="400024" y="1407694"/>
            <a:ext cx="8280920" cy="433965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b="1" i="1" sz="3200">
              <a:solidFill>
                <a:schemeClr val="dk1"/>
              </a:solidFill>
              <a:latin typeface="Calibri"/>
              <a:ea typeface="Calibri"/>
              <a:cs typeface="Calibri"/>
              <a:sym typeface="Calibri"/>
            </a:endParaRPr>
          </a:p>
          <a:p>
            <a:pPr indent="-203200" lvl="0" marL="0" marR="0" rtl="0" algn="ctr">
              <a:spcBef>
                <a:spcPts val="0"/>
              </a:spcBef>
              <a:spcAft>
                <a:spcPts val="0"/>
              </a:spcAft>
              <a:buClr>
                <a:schemeClr val="dk1"/>
              </a:buClr>
              <a:buSzPts val="3200"/>
              <a:buFont typeface="Arial"/>
              <a:buChar char="•"/>
            </a:pPr>
            <a:r>
              <a:rPr b="1" i="1" lang="fr-FR" sz="3200">
                <a:solidFill>
                  <a:schemeClr val="dk1"/>
                </a:solidFill>
                <a:latin typeface="Calibri"/>
                <a:ea typeface="Calibri"/>
                <a:cs typeface="Calibri"/>
                <a:sym typeface="Calibri"/>
              </a:rPr>
              <a:t>Les agences d'intérim (HSD,ALT’interim,ISP,…)</a:t>
            </a:r>
            <a:endParaRPr/>
          </a:p>
          <a:p>
            <a:pPr indent="-203200" lvl="0" marL="0" marR="0" rtl="0" algn="ctr">
              <a:spcBef>
                <a:spcPts val="0"/>
              </a:spcBef>
              <a:spcAft>
                <a:spcPts val="0"/>
              </a:spcAft>
              <a:buClr>
                <a:schemeClr val="dk1"/>
              </a:buClr>
              <a:buSzPts val="3200"/>
              <a:buFont typeface="Arial"/>
              <a:buChar char="•"/>
            </a:pPr>
            <a:r>
              <a:rPr b="1" i="1" lang="fr-FR" sz="3200">
                <a:solidFill>
                  <a:schemeClr val="dk1"/>
                </a:solidFill>
                <a:latin typeface="Calibri"/>
                <a:ea typeface="Calibri"/>
                <a:cs typeface="Calibri"/>
                <a:sym typeface="Calibri"/>
              </a:rPr>
              <a:t>Les cabinets spécialisés en assistance administrative(ASAP,EAAA,…) </a:t>
            </a:r>
            <a:endParaRPr/>
          </a:p>
          <a:p>
            <a:pPr indent="-203200" lvl="0" marL="0" marR="0" rtl="0" algn="ctr">
              <a:spcBef>
                <a:spcPts val="0"/>
              </a:spcBef>
              <a:spcAft>
                <a:spcPts val="0"/>
              </a:spcAft>
              <a:buClr>
                <a:schemeClr val="dk1"/>
              </a:buClr>
              <a:buSzPts val="3200"/>
              <a:buFont typeface="Arial"/>
              <a:buChar char="•"/>
            </a:pPr>
            <a:r>
              <a:rPr b="1" i="1" lang="fr-FR" sz="3200">
                <a:solidFill>
                  <a:schemeClr val="dk1"/>
                </a:solidFill>
                <a:latin typeface="Calibri"/>
                <a:ea typeface="Calibri"/>
                <a:cs typeface="Calibri"/>
                <a:sym typeface="Calibri"/>
              </a:rPr>
              <a:t>Les assistantes indépendantes</a:t>
            </a:r>
            <a:endParaRPr/>
          </a:p>
          <a:p>
            <a:pPr indent="-203200" lvl="0" marL="0" marR="0" rtl="0" algn="ctr">
              <a:spcBef>
                <a:spcPts val="0"/>
              </a:spcBef>
              <a:spcAft>
                <a:spcPts val="0"/>
              </a:spcAft>
              <a:buClr>
                <a:schemeClr val="dk1"/>
              </a:buClr>
              <a:buSzPts val="3200"/>
              <a:buFont typeface="Arial"/>
              <a:buChar char="•"/>
            </a:pPr>
            <a:r>
              <a:rPr b="1" i="1" lang="fr-FR" sz="3200">
                <a:solidFill>
                  <a:schemeClr val="dk1"/>
                </a:solidFill>
                <a:latin typeface="Calibri"/>
                <a:ea typeface="Calibri"/>
                <a:cs typeface="Calibri"/>
                <a:sym typeface="Calibri"/>
              </a:rPr>
              <a:t>Le chef d'entreprise qui ne sait ou ne veut pas déléguer ce genre de taches</a:t>
            </a:r>
            <a:endParaRPr/>
          </a:p>
          <a:p>
            <a:pPr indent="-203200" lvl="0" marL="0" marR="0" rtl="0" algn="ctr">
              <a:spcBef>
                <a:spcPts val="0"/>
              </a:spcBef>
              <a:spcAft>
                <a:spcPts val="0"/>
              </a:spcAft>
              <a:buClr>
                <a:schemeClr val="dk1"/>
              </a:buClr>
              <a:buSzPts val="3200"/>
              <a:buFont typeface="Arial"/>
              <a:buChar char="•"/>
            </a:pPr>
            <a:r>
              <a:rPr b="1" i="1" lang="fr-FR" sz="3200">
                <a:solidFill>
                  <a:schemeClr val="dk1"/>
                </a:solidFill>
                <a:latin typeface="Calibri"/>
                <a:ea typeface="Calibri"/>
                <a:cs typeface="Calibri"/>
                <a:sym typeface="Calibri"/>
              </a:rPr>
              <a:t>La famille du chef d’entreprise</a:t>
            </a:r>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p:txBody>
      </p:sp>
      <p:sp>
        <p:nvSpPr>
          <p:cNvPr id="149" name="Google Shape;149;p6"/>
          <p:cNvSpPr txBox="1"/>
          <p:nvPr/>
        </p:nvSpPr>
        <p:spPr>
          <a:xfrm>
            <a:off x="179512" y="404665"/>
            <a:ext cx="7776864" cy="461665"/>
          </a:xfrm>
          <a:prstGeom prst="rect">
            <a:avLst/>
          </a:prstGeom>
          <a:solidFill>
            <a:srgbClr val="10253F">
              <a:alpha val="75686"/>
            </a:srgbClr>
          </a:solidFill>
          <a:ln>
            <a:noFill/>
          </a:ln>
          <a:effectLst>
            <a:outerShdw blurRad="76200" kx="-800400" rotWithShape="0" algn="bl" dir="2700000" dist="12700" sy="-23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fr-FR" sz="2400">
                <a:solidFill>
                  <a:srgbClr val="FFCC00"/>
                </a:solidFill>
                <a:latin typeface="Arial"/>
                <a:ea typeface="Arial"/>
                <a:cs typeface="Arial"/>
                <a:sym typeface="Arial"/>
              </a:rPr>
              <a:t>LES ALTERNATIVES/LES ALTERNATIVES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44705"/>
          </a:srgbClr>
        </a:solidFill>
      </p:bgPr>
    </p:bg>
    <p:spTree>
      <p:nvGrpSpPr>
        <p:cNvPr id="153" name="Shape 153"/>
        <p:cNvGrpSpPr/>
        <p:nvPr/>
      </p:nvGrpSpPr>
      <p:grpSpPr>
        <a:xfrm>
          <a:off x="0" y="0"/>
          <a:ext cx="0" cy="0"/>
          <a:chOff x="0" y="0"/>
          <a:chExt cx="0" cy="0"/>
        </a:xfrm>
      </p:grpSpPr>
      <p:sp>
        <p:nvSpPr>
          <p:cNvPr id="154" name="Google Shape;154;p7"/>
          <p:cNvSpPr/>
          <p:nvPr/>
        </p:nvSpPr>
        <p:spPr>
          <a:xfrm>
            <a:off x="0" y="6453336"/>
            <a:ext cx="8244408" cy="404664"/>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5" name="Google Shape;155;p7"/>
          <p:cNvSpPr/>
          <p:nvPr/>
        </p:nvSpPr>
        <p:spPr>
          <a:xfrm>
            <a:off x="8100392" y="260648"/>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6" name="Google Shape;156;p7"/>
          <p:cNvSpPr txBox="1"/>
          <p:nvPr/>
        </p:nvSpPr>
        <p:spPr>
          <a:xfrm>
            <a:off x="179512" y="404665"/>
            <a:ext cx="7776864" cy="523220"/>
          </a:xfrm>
          <a:prstGeom prst="rect">
            <a:avLst/>
          </a:prstGeom>
          <a:solidFill>
            <a:srgbClr val="10253F">
              <a:alpha val="75686"/>
            </a:srgbClr>
          </a:solidFill>
          <a:ln>
            <a:noFill/>
          </a:ln>
          <a:effectLst>
            <a:outerShdw blurRad="76200" kx="-800400" rotWithShape="0" algn="bl" dir="2700000" dist="12700" sy="-23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fr-FR" sz="2800">
                <a:solidFill>
                  <a:srgbClr val="FFCC00"/>
                </a:solidFill>
                <a:latin typeface="Arial"/>
                <a:ea typeface="Arial"/>
                <a:cs typeface="Arial"/>
                <a:sym typeface="Arial"/>
              </a:rPr>
              <a:t>LA SOLUTION </a:t>
            </a:r>
            <a:endParaRPr/>
          </a:p>
        </p:txBody>
      </p:sp>
      <p:sp>
        <p:nvSpPr>
          <p:cNvPr id="157" name="Google Shape;157;p7"/>
          <p:cNvSpPr/>
          <p:nvPr/>
        </p:nvSpPr>
        <p:spPr>
          <a:xfrm>
            <a:off x="251520" y="1268761"/>
            <a:ext cx="8712968" cy="513986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3200">
                <a:solidFill>
                  <a:srgbClr val="FFCC00"/>
                </a:solidFill>
                <a:latin typeface="Calibri"/>
                <a:ea typeface="Calibri"/>
                <a:cs typeface="Calibri"/>
                <a:sym typeface="Calibri"/>
              </a:rPr>
              <a:t>*UNE PLATEFORME NUMÉRIQUE*</a:t>
            </a:r>
            <a:endParaRPr/>
          </a:p>
          <a:p>
            <a:pPr indent="0" lvl="0" marL="0" marR="0" rtl="0" algn="ctr">
              <a:spcBef>
                <a:spcPts val="0"/>
              </a:spcBef>
              <a:spcAft>
                <a:spcPts val="0"/>
              </a:spcAft>
              <a:buNone/>
            </a:pPr>
            <a:r>
              <a:rPr lang="fr-FR" sz="1800" u="sng">
                <a:solidFill>
                  <a:schemeClr val="dk1"/>
                </a:solidFill>
                <a:latin typeface="Calibri"/>
                <a:ea typeface="Calibri"/>
                <a:cs typeface="Calibri"/>
                <a:sym typeface="Calibri"/>
              </a:rPr>
              <a:t>qui mettra en relation</a:t>
            </a:r>
            <a:endParaRPr/>
          </a:p>
          <a:p>
            <a:pPr indent="0" lvl="0" marL="0" marR="0" rtl="0" algn="ctr">
              <a:spcBef>
                <a:spcPts val="0"/>
              </a:spcBef>
              <a:spcAft>
                <a:spcPts val="0"/>
              </a:spcAft>
              <a:buNone/>
            </a:pPr>
            <a:r>
              <a:rPr lang="fr-FR" sz="1800">
                <a:solidFill>
                  <a:schemeClr val="dk1"/>
                </a:solidFill>
                <a:latin typeface="Calibri"/>
                <a:ea typeface="Calibri"/>
                <a:cs typeface="Calibri"/>
                <a:sym typeface="Calibri"/>
              </a:rPr>
              <a:t>des chefs d'entreprise de TPE avec des assistantes de bureau expérimentées</a:t>
            </a:r>
            <a:endParaRPr/>
          </a:p>
          <a:p>
            <a:pPr indent="0" lvl="0" marL="0" marR="0" rtl="0" algn="ctr">
              <a:spcBef>
                <a:spcPts val="0"/>
              </a:spcBef>
              <a:spcAft>
                <a:spcPts val="0"/>
              </a:spcAft>
              <a:buNone/>
            </a:pPr>
            <a:r>
              <a:rPr lang="fr-FR" sz="1800">
                <a:solidFill>
                  <a:schemeClr val="dk1"/>
                </a:solidFill>
                <a:latin typeface="Calibri"/>
                <a:ea typeface="Calibri"/>
                <a:cs typeface="Calibri"/>
                <a:sym typeface="Calibri"/>
              </a:rPr>
              <a:t>(à distance ou sur site) </a:t>
            </a:r>
            <a:endParaRPr/>
          </a:p>
          <a:p>
            <a:pPr indent="0" lvl="0" marL="0" marR="0" rtl="0" algn="ctr">
              <a:spcBef>
                <a:spcPts val="0"/>
              </a:spcBef>
              <a:spcAft>
                <a:spcPts val="0"/>
              </a:spcAft>
              <a:buNone/>
            </a:pPr>
            <a:r>
              <a:rPr lang="fr-FR" sz="1800">
                <a:solidFill>
                  <a:schemeClr val="dk1"/>
                </a:solidFill>
                <a:latin typeface="Calibri"/>
                <a:ea typeface="Calibri"/>
                <a:cs typeface="Calibri"/>
                <a:sym typeface="Calibri"/>
              </a:rPr>
              <a:t>et </a:t>
            </a:r>
            <a:endParaRPr/>
          </a:p>
          <a:p>
            <a:pPr indent="0" lvl="0" marL="0" marR="0" rtl="0" algn="ctr">
              <a:spcBef>
                <a:spcPts val="0"/>
              </a:spcBef>
              <a:spcAft>
                <a:spcPts val="0"/>
              </a:spcAft>
              <a:buNone/>
            </a:pPr>
            <a:r>
              <a:rPr lang="fr-FR" sz="1800">
                <a:solidFill>
                  <a:schemeClr val="dk1"/>
                </a:solidFill>
                <a:latin typeface="Calibri"/>
                <a:ea typeface="Calibri"/>
                <a:cs typeface="Calibri"/>
                <a:sym typeface="Calibri"/>
              </a:rPr>
              <a:t>des propriétaires de commerces avec des gérants digne de confiance.</a:t>
            </a:r>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a:p>
            <a:pPr indent="-285750" lvl="0" marL="285750" marR="0" rtl="0" algn="ctr">
              <a:spcBef>
                <a:spcPts val="0"/>
              </a:spcBef>
              <a:spcAft>
                <a:spcPts val="0"/>
              </a:spcAft>
              <a:buNone/>
            </a:pPr>
            <a:r>
              <a:rPr b="1" lang="fr-FR" sz="2400" u="sng">
                <a:solidFill>
                  <a:srgbClr val="FFCC00"/>
                </a:solidFill>
                <a:latin typeface="Calibri"/>
                <a:ea typeface="Calibri"/>
                <a:cs typeface="Calibri"/>
                <a:sym typeface="Calibri"/>
              </a:rPr>
              <a:t>Avantages</a:t>
            </a:r>
            <a:endParaRPr b="1" sz="2400" u="sng">
              <a:solidFill>
                <a:srgbClr val="FFCC00"/>
              </a:solidFill>
              <a:latin typeface="Calibri"/>
              <a:ea typeface="Calibri"/>
              <a:cs typeface="Calibri"/>
              <a:sym typeface="Calibri"/>
            </a:endParaRPr>
          </a:p>
          <a:p>
            <a:pPr indent="-342900" lvl="1" marL="800100" marR="0" rtl="0" algn="l">
              <a:spcBef>
                <a:spcPts val="0"/>
              </a:spcBef>
              <a:spcAft>
                <a:spcPts val="0"/>
              </a:spcAft>
              <a:buClr>
                <a:srgbClr val="FFCC00"/>
              </a:buClr>
              <a:buSzPts val="1600"/>
              <a:buFont typeface="Arial"/>
              <a:buChar char="•"/>
            </a:pPr>
            <a:r>
              <a:rPr b="1" i="0" lang="fr-FR" sz="1600" u="none" cap="none" strike="noStrike">
                <a:solidFill>
                  <a:srgbClr val="FFCC00"/>
                </a:solidFill>
                <a:latin typeface="Calibri"/>
                <a:ea typeface="Calibri"/>
                <a:cs typeface="Calibri"/>
                <a:sym typeface="Calibri"/>
              </a:rPr>
              <a:t>0% tâches administratives</a:t>
            </a:r>
            <a:r>
              <a:rPr b="0" i="0" lang="fr-FR" sz="1600" u="none" cap="none" strike="noStrike">
                <a:solidFill>
                  <a:srgbClr val="FFCC00"/>
                </a:solidFill>
                <a:latin typeface="Calibri"/>
                <a:ea typeface="Calibri"/>
                <a:cs typeface="Calibri"/>
                <a:sym typeface="Calibri"/>
              </a:rPr>
              <a:t>. </a:t>
            </a:r>
            <a:r>
              <a:rPr b="0" i="0" lang="fr-FR" sz="1600" u="none" cap="none" strike="noStrike">
                <a:solidFill>
                  <a:schemeClr val="dk1"/>
                </a:solidFill>
                <a:latin typeface="Calibri"/>
                <a:ea typeface="Calibri"/>
                <a:cs typeface="Calibri"/>
                <a:sym typeface="Calibri"/>
              </a:rPr>
              <a:t>Le besoin de se délester des tâches périphériques</a:t>
            </a:r>
            <a:endParaRPr/>
          </a:p>
          <a:p>
            <a:pPr indent="-342900" lvl="1" marL="800100" marR="0" rtl="0" algn="l">
              <a:spcBef>
                <a:spcPts val="0"/>
              </a:spcBef>
              <a:spcAft>
                <a:spcPts val="0"/>
              </a:spcAft>
              <a:buClr>
                <a:srgbClr val="FFCC00"/>
              </a:buClr>
              <a:buSzPts val="1600"/>
              <a:buFont typeface="Arial"/>
              <a:buChar char="•"/>
            </a:pPr>
            <a:r>
              <a:rPr b="1" i="0" lang="fr-FR" sz="1600" u="none" cap="none" strike="noStrike">
                <a:solidFill>
                  <a:srgbClr val="FFCC00"/>
                </a:solidFill>
                <a:latin typeface="Calibri"/>
                <a:ea typeface="Calibri"/>
                <a:cs typeface="Calibri"/>
                <a:sym typeface="Calibri"/>
              </a:rPr>
              <a:t>100% de temps consacré à  l'activité principale</a:t>
            </a:r>
            <a:r>
              <a:rPr b="0" i="0" lang="fr-FR" sz="1600" u="none" cap="none" strike="noStrike">
                <a:solidFill>
                  <a:schemeClr val="dk1"/>
                </a:solidFill>
                <a:latin typeface="Calibri"/>
                <a:ea typeface="Calibri"/>
                <a:cs typeface="Calibri"/>
                <a:sym typeface="Calibri"/>
              </a:rPr>
              <a:t>. Une aide face à un surplus d'activités </a:t>
            </a:r>
            <a:endParaRPr/>
          </a:p>
          <a:p>
            <a:pPr indent="-342900" lvl="1" marL="800100" marR="0" rtl="0" algn="l">
              <a:spcBef>
                <a:spcPts val="0"/>
              </a:spcBef>
              <a:spcAft>
                <a:spcPts val="0"/>
              </a:spcAft>
              <a:buClr>
                <a:srgbClr val="FFCC00"/>
              </a:buClr>
              <a:buSzPts val="1600"/>
              <a:buFont typeface="Arial"/>
              <a:buChar char="•"/>
            </a:pPr>
            <a:r>
              <a:rPr b="1" i="0" lang="fr-FR" sz="1600" u="none" cap="none" strike="noStrike">
                <a:solidFill>
                  <a:srgbClr val="FFCC00"/>
                </a:solidFill>
                <a:latin typeface="Calibri"/>
                <a:ea typeface="Calibri"/>
                <a:cs typeface="Calibri"/>
                <a:sym typeface="Calibri"/>
              </a:rPr>
              <a:t>0% de formation à faire. </a:t>
            </a:r>
            <a:r>
              <a:rPr b="0" i="0" lang="fr-FR" sz="1600" u="none" cap="none" strike="noStrike">
                <a:solidFill>
                  <a:schemeClr val="dk1"/>
                </a:solidFill>
                <a:latin typeface="Calibri"/>
                <a:ea typeface="Calibri"/>
                <a:cs typeface="Calibri"/>
                <a:sym typeface="Calibri"/>
              </a:rPr>
              <a:t>Une assistance qualifié qui permet de gagner en temps et en réactivité </a:t>
            </a:r>
            <a:endParaRPr/>
          </a:p>
          <a:p>
            <a:pPr indent="-342900" lvl="1" marL="800100" marR="0" rtl="0" algn="l">
              <a:spcBef>
                <a:spcPts val="0"/>
              </a:spcBef>
              <a:spcAft>
                <a:spcPts val="0"/>
              </a:spcAft>
              <a:buClr>
                <a:srgbClr val="FFCC00"/>
              </a:buClr>
              <a:buSzPts val="1600"/>
              <a:buFont typeface="Arial"/>
              <a:buChar char="•"/>
            </a:pPr>
            <a:r>
              <a:rPr b="1" i="0" lang="fr-FR" sz="1600" u="none" cap="none" strike="noStrike">
                <a:solidFill>
                  <a:srgbClr val="FFCC00"/>
                </a:solidFill>
                <a:latin typeface="Calibri"/>
                <a:ea typeface="Calibri"/>
                <a:cs typeface="Calibri"/>
                <a:sym typeface="Calibri"/>
              </a:rPr>
              <a:t>Des personnes de confiance</a:t>
            </a:r>
            <a:r>
              <a:rPr b="1" i="0" lang="fr-FR" sz="1600" u="none" cap="none" strike="noStrike">
                <a:solidFill>
                  <a:schemeClr val="dk1"/>
                </a:solidFill>
                <a:latin typeface="Calibri"/>
                <a:ea typeface="Calibri"/>
                <a:cs typeface="Calibri"/>
                <a:sym typeface="Calibri"/>
              </a:rPr>
              <a:t>. </a:t>
            </a:r>
            <a:r>
              <a:rPr b="0" i="0" lang="fr-FR" sz="1600" u="none" cap="none" strike="noStrike">
                <a:solidFill>
                  <a:schemeClr val="dk1"/>
                </a:solidFill>
                <a:latin typeface="Calibri"/>
                <a:ea typeface="Calibri"/>
                <a:cs typeface="Calibri"/>
                <a:sym typeface="Calibri"/>
              </a:rPr>
              <a:t>Enquêtes de moralité et de références</a:t>
            </a:r>
            <a:endParaRPr/>
          </a:p>
          <a:p>
            <a:pPr indent="-342900" lvl="1" marL="800100" marR="0" rtl="0" algn="l">
              <a:spcBef>
                <a:spcPts val="0"/>
              </a:spcBef>
              <a:spcAft>
                <a:spcPts val="0"/>
              </a:spcAft>
              <a:buClr>
                <a:srgbClr val="FFCC00"/>
              </a:buClr>
              <a:buSzPts val="1600"/>
              <a:buFont typeface="Arial"/>
              <a:buChar char="•"/>
            </a:pPr>
            <a:r>
              <a:rPr b="1" i="0" lang="fr-FR" sz="1600" u="none" cap="none" strike="noStrike">
                <a:solidFill>
                  <a:srgbClr val="FFCC00"/>
                </a:solidFill>
                <a:latin typeface="Calibri"/>
                <a:ea typeface="Calibri"/>
                <a:cs typeface="Calibri"/>
                <a:sym typeface="Calibri"/>
              </a:rPr>
              <a:t>Pas de contrat de travail</a:t>
            </a:r>
            <a:r>
              <a:rPr b="0" i="0" lang="fr-FR" sz="1600" u="none" cap="none" strike="noStrike">
                <a:solidFill>
                  <a:schemeClr val="dk1"/>
                </a:solidFill>
                <a:latin typeface="Calibri"/>
                <a:ea typeface="Calibri"/>
                <a:cs typeface="Calibri"/>
                <a:sym typeface="Calibri"/>
              </a:rPr>
              <a:t>, pas de gestion de personnel</a:t>
            </a:r>
            <a:endParaRPr/>
          </a:p>
          <a:p>
            <a:pPr indent="-342900" lvl="1" marL="800100" marR="0" rtl="0" algn="l">
              <a:spcBef>
                <a:spcPts val="0"/>
              </a:spcBef>
              <a:spcAft>
                <a:spcPts val="0"/>
              </a:spcAft>
              <a:buClr>
                <a:srgbClr val="FFCC00"/>
              </a:buClr>
              <a:buSzPts val="1600"/>
              <a:buFont typeface="Arial"/>
              <a:buChar char="•"/>
            </a:pPr>
            <a:r>
              <a:rPr b="1" i="0" lang="fr-FR" sz="1600" u="none" cap="none" strike="noStrike">
                <a:solidFill>
                  <a:srgbClr val="FFCC00"/>
                </a:solidFill>
                <a:latin typeface="Calibri"/>
                <a:ea typeface="Calibri"/>
                <a:cs typeface="Calibri"/>
                <a:sym typeface="Calibri"/>
              </a:rPr>
              <a:t>Vous ne payez que le temps nécessaire</a:t>
            </a:r>
            <a:r>
              <a:rPr b="0" i="0" lang="fr-FR" sz="1600" u="none" cap="none" strike="noStrike">
                <a:solidFill>
                  <a:schemeClr val="dk1"/>
                </a:solidFill>
                <a:latin typeface="Calibri"/>
                <a:ea typeface="Calibri"/>
                <a:cs typeface="Calibri"/>
                <a:sym typeface="Calibri"/>
              </a:rPr>
              <a:t>.</a:t>
            </a:r>
            <a:endParaRPr/>
          </a:p>
          <a:p>
            <a:pPr indent="-342900" lvl="1" marL="800100" marR="0" rtl="0" algn="l">
              <a:spcBef>
                <a:spcPts val="0"/>
              </a:spcBef>
              <a:spcAft>
                <a:spcPts val="0"/>
              </a:spcAft>
              <a:buClr>
                <a:srgbClr val="FFCC00"/>
              </a:buClr>
              <a:buSzPts val="1600"/>
              <a:buFont typeface="Arial"/>
              <a:buChar char="•"/>
            </a:pPr>
            <a:r>
              <a:rPr b="1" i="0" lang="fr-FR" sz="1600" u="none" cap="none" strike="noStrike">
                <a:solidFill>
                  <a:srgbClr val="FFCC00"/>
                </a:solidFill>
                <a:latin typeface="Calibri"/>
                <a:ea typeface="Calibri"/>
                <a:cs typeface="Calibri"/>
                <a:sym typeface="Calibri"/>
              </a:rPr>
              <a:t>Pas de frais d'agence</a:t>
            </a:r>
            <a:r>
              <a:rPr b="1" i="0" lang="fr-FR" sz="1600" u="none" cap="none" strike="noStrike">
                <a:solidFill>
                  <a:schemeClr val="dk1"/>
                </a:solidFill>
                <a:latin typeface="Calibri"/>
                <a:ea typeface="Calibri"/>
                <a:cs typeface="Calibri"/>
                <a:sym typeface="Calibri"/>
              </a:rPr>
              <a:t> </a:t>
            </a:r>
            <a:r>
              <a:rPr b="0" i="0" lang="fr-FR" sz="1600" u="none" cap="none" strike="noStrike">
                <a:solidFill>
                  <a:schemeClr val="dk1"/>
                </a:solidFill>
                <a:latin typeface="Calibri"/>
                <a:ea typeface="Calibri"/>
                <a:cs typeface="Calibri"/>
                <a:sym typeface="Calibri"/>
              </a:rPr>
              <a:t>ou </a:t>
            </a:r>
            <a:r>
              <a:rPr b="1" i="0" lang="fr-FR" sz="1600" u="none" cap="none" strike="noStrike">
                <a:solidFill>
                  <a:srgbClr val="FFCC00"/>
                </a:solidFill>
                <a:latin typeface="Calibri"/>
                <a:ea typeface="Calibri"/>
                <a:cs typeface="Calibri"/>
                <a:sym typeface="Calibri"/>
              </a:rPr>
              <a:t>d'intérim</a:t>
            </a:r>
            <a:r>
              <a:rPr b="0" i="0" lang="fr-FR" sz="1600" u="none" cap="none" strike="noStrike">
                <a:solidFill>
                  <a:schemeClr val="dk1"/>
                </a:solidFill>
                <a:latin typeface="Calibri"/>
                <a:ea typeface="Calibri"/>
                <a:cs typeface="Calibri"/>
                <a:sym typeface="Calibri"/>
              </a:rPr>
              <a:t>. Dématérialisation du processus</a:t>
            </a:r>
            <a:endParaRPr/>
          </a:p>
          <a:p>
            <a:pPr indent="-342900" lvl="1" marL="800100" marR="0" rtl="0" algn="l">
              <a:spcBef>
                <a:spcPts val="0"/>
              </a:spcBef>
              <a:spcAft>
                <a:spcPts val="0"/>
              </a:spcAft>
              <a:buNone/>
            </a:pPr>
            <a:r>
              <a:rPr b="0" i="0" lang="fr-FR" sz="1600" u="none" cap="none" strike="noStrike">
                <a:solidFill>
                  <a:schemeClr val="dk1"/>
                </a:solidFill>
                <a:latin typeface="Calibri"/>
                <a:ea typeface="Calibri"/>
                <a:cs typeface="Calibri"/>
                <a:sym typeface="Calibri"/>
              </a:rPr>
              <a:t> </a:t>
            </a:r>
            <a:endParaRPr/>
          </a:p>
          <a:p>
            <a:pPr indent="-285750" lvl="0" marL="28575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58" name="Google Shape;158;p7"/>
          <p:cNvPicPr preferRelativeResize="0"/>
          <p:nvPr/>
        </p:nvPicPr>
        <p:blipFill rotWithShape="1">
          <a:blip r:embed="rId3">
            <a:alphaModFix/>
          </a:blip>
          <a:srcRect b="0" l="0" r="0" t="0"/>
          <a:stretch/>
        </p:blipFill>
        <p:spPr>
          <a:xfrm>
            <a:off x="8286712" y="6035525"/>
            <a:ext cx="857288" cy="8224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44705"/>
          </a:srgbClr>
        </a:solidFill>
      </p:bgPr>
    </p:bg>
    <p:spTree>
      <p:nvGrpSpPr>
        <p:cNvPr id="162" name="Shape 162"/>
        <p:cNvGrpSpPr/>
        <p:nvPr/>
      </p:nvGrpSpPr>
      <p:grpSpPr>
        <a:xfrm>
          <a:off x="0" y="0"/>
          <a:ext cx="0" cy="0"/>
          <a:chOff x="0" y="0"/>
          <a:chExt cx="0" cy="0"/>
        </a:xfrm>
      </p:grpSpPr>
      <p:sp>
        <p:nvSpPr>
          <p:cNvPr id="163" name="Google Shape;163;p8"/>
          <p:cNvSpPr/>
          <p:nvPr/>
        </p:nvSpPr>
        <p:spPr>
          <a:xfrm>
            <a:off x="0" y="6453336"/>
            <a:ext cx="8244408" cy="404664"/>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64" name="Google Shape;164;p8"/>
          <p:cNvPicPr preferRelativeResize="0"/>
          <p:nvPr/>
        </p:nvPicPr>
        <p:blipFill rotWithShape="1">
          <a:blip r:embed="rId3">
            <a:alphaModFix/>
          </a:blip>
          <a:srcRect b="0" l="0" r="0" t="0"/>
          <a:stretch/>
        </p:blipFill>
        <p:spPr>
          <a:xfrm>
            <a:off x="8286712" y="6035525"/>
            <a:ext cx="857288" cy="822475"/>
          </a:xfrm>
          <a:prstGeom prst="rect">
            <a:avLst/>
          </a:prstGeom>
          <a:noFill/>
          <a:ln>
            <a:noFill/>
          </a:ln>
        </p:spPr>
      </p:pic>
      <p:grpSp>
        <p:nvGrpSpPr>
          <p:cNvPr id="165" name="Google Shape;165;p8"/>
          <p:cNvGrpSpPr/>
          <p:nvPr/>
        </p:nvGrpSpPr>
        <p:grpSpPr>
          <a:xfrm>
            <a:off x="285720" y="428604"/>
            <a:ext cx="8458256" cy="5596665"/>
            <a:chOff x="285720" y="428604"/>
            <a:chExt cx="8458256" cy="5596665"/>
          </a:xfrm>
        </p:grpSpPr>
        <p:sp>
          <p:nvSpPr>
            <p:cNvPr id="166" name="Google Shape;166;p8"/>
            <p:cNvSpPr/>
            <p:nvPr/>
          </p:nvSpPr>
          <p:spPr>
            <a:xfrm>
              <a:off x="8286776" y="1571612"/>
              <a:ext cx="457200" cy="457200"/>
            </a:xfrm>
            <a:prstGeom prst="flowChartConnector">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7" name="Google Shape;167;p8"/>
            <p:cNvSpPr txBox="1"/>
            <p:nvPr/>
          </p:nvSpPr>
          <p:spPr>
            <a:xfrm>
              <a:off x="285720" y="428604"/>
              <a:ext cx="7776864" cy="523220"/>
            </a:xfrm>
            <a:prstGeom prst="rect">
              <a:avLst/>
            </a:prstGeom>
            <a:solidFill>
              <a:srgbClr val="10253F">
                <a:alpha val="75686"/>
              </a:srgbClr>
            </a:solidFill>
            <a:ln>
              <a:noFill/>
            </a:ln>
            <a:effectLst>
              <a:outerShdw blurRad="76200" kx="-800400" rotWithShape="0" algn="bl" dir="2700000" dist="12700" sy="-23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fr-FR" sz="2800">
                  <a:solidFill>
                    <a:srgbClr val="FFCC00"/>
                  </a:solidFill>
                  <a:latin typeface="Arial"/>
                  <a:ea typeface="Arial"/>
                  <a:cs typeface="Arial"/>
                  <a:sym typeface="Arial"/>
                </a:rPr>
                <a:t>LE PRODUIT – Un site internet</a:t>
              </a:r>
              <a:endParaRPr/>
            </a:p>
          </p:txBody>
        </p:sp>
        <p:pic>
          <p:nvPicPr>
            <p:cNvPr id="168" name="Google Shape;168;p8"/>
            <p:cNvPicPr preferRelativeResize="0"/>
            <p:nvPr/>
          </p:nvPicPr>
          <p:blipFill rotWithShape="1">
            <a:blip r:embed="rId4">
              <a:alphaModFix/>
            </a:blip>
            <a:srcRect b="0" l="0" r="0" t="0"/>
            <a:stretch/>
          </p:blipFill>
          <p:spPr>
            <a:xfrm>
              <a:off x="2428860" y="785794"/>
              <a:ext cx="3922267" cy="2602212"/>
            </a:xfrm>
            <a:prstGeom prst="rect">
              <a:avLst/>
            </a:prstGeom>
            <a:noFill/>
            <a:ln>
              <a:noFill/>
            </a:ln>
          </p:spPr>
        </p:pic>
        <p:grpSp>
          <p:nvGrpSpPr>
            <p:cNvPr id="169" name="Google Shape;169;p8"/>
            <p:cNvGrpSpPr/>
            <p:nvPr/>
          </p:nvGrpSpPr>
          <p:grpSpPr>
            <a:xfrm>
              <a:off x="500034" y="3714752"/>
              <a:ext cx="7483235" cy="2310517"/>
              <a:chOff x="428596" y="3714752"/>
              <a:chExt cx="7483235" cy="2310517"/>
            </a:xfrm>
          </p:grpSpPr>
          <p:pic>
            <p:nvPicPr>
              <p:cNvPr id="170" name="Google Shape;170;p8"/>
              <p:cNvPicPr preferRelativeResize="0"/>
              <p:nvPr/>
            </p:nvPicPr>
            <p:blipFill rotWithShape="1">
              <a:blip r:embed="rId5">
                <a:alphaModFix/>
              </a:blip>
              <a:srcRect b="0" l="0" r="0" t="0"/>
              <a:stretch/>
            </p:blipFill>
            <p:spPr>
              <a:xfrm>
                <a:off x="428596" y="3714752"/>
                <a:ext cx="2803054" cy="2310517"/>
              </a:xfrm>
              <a:prstGeom prst="rect">
                <a:avLst/>
              </a:prstGeom>
              <a:noFill/>
              <a:ln>
                <a:noFill/>
              </a:ln>
            </p:spPr>
          </p:pic>
          <p:pic>
            <p:nvPicPr>
              <p:cNvPr id="171" name="Google Shape;171;p8"/>
              <p:cNvPicPr preferRelativeResize="0"/>
              <p:nvPr/>
            </p:nvPicPr>
            <p:blipFill rotWithShape="1">
              <a:blip r:embed="rId6">
                <a:alphaModFix/>
              </a:blip>
              <a:srcRect b="0" l="0" r="0" t="0"/>
              <a:stretch/>
            </p:blipFill>
            <p:spPr>
              <a:xfrm>
                <a:off x="5364088" y="3789040"/>
                <a:ext cx="2547743" cy="2153063"/>
              </a:xfrm>
              <a:prstGeom prst="rect">
                <a:avLst/>
              </a:prstGeom>
              <a:noFill/>
              <a:ln>
                <a:noFill/>
              </a:ln>
            </p:spPr>
          </p:pic>
        </p:gr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F243E">
            <a:alpha val="44705"/>
          </a:srgbClr>
        </a:solidFill>
      </p:bgPr>
    </p:bg>
    <p:spTree>
      <p:nvGrpSpPr>
        <p:cNvPr id="175" name="Shape 175"/>
        <p:cNvGrpSpPr/>
        <p:nvPr/>
      </p:nvGrpSpPr>
      <p:grpSpPr>
        <a:xfrm>
          <a:off x="0" y="0"/>
          <a:ext cx="0" cy="0"/>
          <a:chOff x="0" y="0"/>
          <a:chExt cx="0" cy="0"/>
        </a:xfrm>
      </p:grpSpPr>
      <p:grpSp>
        <p:nvGrpSpPr>
          <p:cNvPr id="176" name="Google Shape;176;p9"/>
          <p:cNvGrpSpPr/>
          <p:nvPr/>
        </p:nvGrpSpPr>
        <p:grpSpPr>
          <a:xfrm>
            <a:off x="0" y="-144463"/>
            <a:ext cx="8498452" cy="6822794"/>
            <a:chOff x="0" y="-144463"/>
            <a:chExt cx="8498452" cy="6822794"/>
          </a:xfrm>
        </p:grpSpPr>
        <p:sp>
          <p:nvSpPr>
            <p:cNvPr id="177" name="Google Shape;177;p9"/>
            <p:cNvSpPr txBox="1"/>
            <p:nvPr/>
          </p:nvSpPr>
          <p:spPr>
            <a:xfrm>
              <a:off x="0" y="286348"/>
              <a:ext cx="7776864" cy="461665"/>
            </a:xfrm>
            <a:prstGeom prst="rect">
              <a:avLst/>
            </a:prstGeom>
            <a:solidFill>
              <a:srgbClr val="10253F">
                <a:alpha val="75686"/>
              </a:srgbClr>
            </a:solidFill>
            <a:ln>
              <a:noFill/>
            </a:ln>
            <a:effectLst>
              <a:outerShdw blurRad="76200" kx="-800400" rotWithShape="0" algn="bl" dir="2700000" dist="12700" sy="-23000">
                <a:srgbClr val="000000">
                  <a:alpha val="20000"/>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b="1" lang="fr-FR" sz="2400">
                  <a:solidFill>
                    <a:srgbClr val="FFCC00"/>
                  </a:solidFill>
                  <a:latin typeface="Arial"/>
                  <a:ea typeface="Arial"/>
                  <a:cs typeface="Arial"/>
                  <a:sym typeface="Arial"/>
                </a:rPr>
                <a:t>LE PRODUIT – La maquette</a:t>
              </a:r>
              <a:endParaRPr/>
            </a:p>
          </p:txBody>
        </p:sp>
        <p:sp>
          <p:nvSpPr>
            <p:cNvPr descr="data:image/png;base64,iVBORw0KGgoAAAANSUhEUgAAAfQAAAEsCAYAAAA1u0HIAAAAAXNSR0IArs4c6QAAIABJREFUeF7tnQe8FNX1x8+d7buv8HrjAQ9QVAQbRQRji9hjRyzRWIhd7JpoNDGa2BVLYi+xIVbESqxRBBGsgKiUB6/3uvvetrn/z8Ed/+O6ZXZ3dnd25uznk88n8mbOPed77szv9mFAPyJABIgAESACRCDnCbCcj4ACIAJEgAgQASJABIAEnSoBESACRIAIEAEdECBB10ESKQQiQASIABEgAiToVAeIABEgAkSACOiAAAm6DpJIIRABIkAEiAARIEGnOkAEiAARIAJEQAcESNB1kEQKgQgQASJABIgACTrVASJABIgAESACOiBAgq6DJFIIRIAIEAEiQARI0KkOEAEiQASIABHQAQESdB0kkUIgAkSACBABIkCCTnWACBABIkAEjE5gIgC8AAA7AsAWADgNAD5SAYoLAO4DgD+EbF0NAHcAQEAF278yQYKeDqpkkwgQASJABHKFAOrgJSGhHQCAcwDgOQDgKgQwDQBeBYAqAPgXAFwJAG4V7EY0EU/QTwaApxMs/BQAeCbBe+JdXgYAJwHAfwCgJ97FOfb3vwDADSGfHwxVrKEciyGauzMB4JPQH78GgBMA4PsMxSavu+8AAP53V6jsWH9L1r1U8pgOf5KNA++bAADPA8AuISOzAGBZ6P/H+lsqZdK9PxGwAcCxoedktcagoG+/Cb2LZ4TqCbr4JQB8DACLAOCzdPU+k2Ch9LlCsUVt+S0AKO1BK9EkEwBcDwD4blgMAGcDQFsScSi+ReuC7ghV7msBoD7spaw4SI1fmIoQaDw0IEFXliGlLx5l1lK/igQ9dYaJWhAAYPeQABwOAPJGVKK20nH9aAC4CwCOjmP8KQC4DAA60uFEgjaVPlfHAMBLCnvQiWhSXainj26fDgDfJeh/wpdrXdCVJiThwOmGjBDQqqBnJPgECtFaPSdBTyB5Kl2q5ZGPIgDA0cPjFcaKc8Y4tKyXkUZ52Fp7Vn+RkkQEPXzYUmFuU7pM0/BSiswYN5OgK8uz1uo5CbqyvKl5lZYF/QAAeAUA8gGgGwCuCU3J4PQnakg1APwZAM4LAcF56ENk0zRqcsq2La09qxkXdPmQMs6v4wKBU0OrCKeH5oqeAIBHZcM0JaF5+IOiZE+ap5fDvQ4A3gCAmwDg4NBczr9DawCCoYo3GQAuDM2V4BASzv28HJo/2RpWltwHaf7XDgDzAeBIALCEKiyuWHwfAMSw+5X6hg9CtDl0HIZDRmcAwN6yOSuch14OAMgN567Cy0ZX8N59AOBcAMAHsji0avPF0DCQNJ8sdzuV8iKlKpagR+LrBYCLAACHwDA/7wEA5vB1AMC/hf9wTg+HJ6UYcXUqrvlYAACzZes/lMyhl8rmjaO9kPCFdj8A/D7kyKWhYUj8z3hTJ8n4isN7OMyJc2/4i7TGQskLBuf7zgSAOQCwW2gV77uhZw7nPMPrTyqCji/4RJ4zjAvv2QEAzgKA/UI+4r9jPtG/hQDwZpQ6EOsFL7d7WOj5QUH6NPQM4LxmtAVKWD9PBIDjQs8R1glcR4DPD/oT6b7wZ/7WCPUT3zf3hKYQJd/ldSc8HinnOBwvrUfBf8M6jvdh/W8GgIdDQ8ZSrzjRnMfiiAvG7gxd8HjoHRoe/0gAeDb0nsJLo62lSoar5BuuGMd3Lz5/+G7B5xHf4R8AwCMAsD5sIVu8ZyORuqpUkyRfk+EvsTkKAHAxHcaH9W4lALwV0qmYUxmZ6KHLK+stoYcVX7bhP/miAaXw5Al7GwBwaAgFUPrhCwIbCubQysV/hCCFl40CeTEA4ItfWtko9+FbAED7uPoRIYf/UJSxwstFR6lv0YQAfca5qJtjPWkAgDHh/+QPGFZ89An/F+mHLyYUzi9kf0ylvGguKhV05Is9ANwqgkIe/ou0UAVjxBem1CuQ34Mi8JVMCJUI+mDIHnLBH+YFG4fyla4oVPhC3w4Afgy97L+RXR+tYZasr2oIOi5ewkaRtMBNzglfFsgQG6Xy4dFkBT2Z5wzfQSicD0R5tiR/E52bjecL2sVtStjAly9UQn+wI3G3rAEdXh8jPT94jfyZR4HBRpzU+Auvn/I51UQFHQVMarBLdv8OAH8DAOy8JJPzWK8ZbFBifvCHdQbfS9hwTmRIPRWuWC4+cziUH0k78O/YUDs/1CiXntlYgh6vfoRrglJNQl+S4Y/b5bCxJNev8JxgxxI7L9iZi/jLtKDHqjT4N0mAlcKLtQofX+JYEbGVPxcAHorzwsAFC3id9IKO50P4i/GPoZa79O9KfYsm6PJhLuyJozi3AACKwxWhxTPSA4YvDWwQ4Q9XVmLPEV/UsX74UsD7mkIXJVterDKUCnq8eoG5wfm7tQnGKNlVIug4YvE7GUdswCGfTplz8hcb5uQCWUMqWh6V5iOSr6kKOr4EUQhjvSSwXKy7KEDSizBZQU/mOZPv/8U8YYMKG0vWUC8PRyikRjQ2urF3q2Q7kRJfMHZszOAQstQYxzqLu3QiNSzl9RQbjeELnRLZFSQX4EQFPfx5wQYx7nPGBnqyOY/1DMq3XknX4XsVO0vIChcsRxollNtMhSv2dnFUIt6CPPQJR1RWhQqOJehK6odcE+LpgTQikQx/+V51fMejaONoMzbOpgDAvbJnGBuh+B6KuNsrEUGP99LFv0caEgyvrLi/D8UJh7j3D71IpIcH9+lh629YQULwkvAHCEUNXwjy4XP5lgS8B19wWD4KGbaK8IUhtfrkD1mkBGILGHvi2JvDSo6teOlliUOYOJWACVHqG14XTQjCpyrkWwFxeBhfRChwOCyND7QvVK78BYn/hD18FPe+0DAVVg6ptyY1oML9CB8ui1WeWoKOLX/s4WJvEl8OOMyHPWTphw8gbqXCn7R6VGK/NPRSxhdaXqhBg9tFpJ9SQce5QOS8b6gnIp8HDD8gQs4uVh5T8TUVQZdvmUH/sHWPvVHsXRaGFi3hyAf+wutuMoKe7HMWPkyNz6D0w/hx9AmfN2xg4aiLkj284b7gOwd3ymwGgMpQT3ZeqBB5YzE8x8gMF3fhlBr2iHEqDxsU0vsqvDEQ/j7CevmnkN87hzoVUp3FFzY2GKUXc7w5dHnjGF3HBgU2xPDZlxo4qeQ81nOMIw34LOK7OdIPp/2wB49TY/0RLkiVK04XYYMTfyjamEtcle4PzdXjO03KifwdHk3Qk62rWH6sRkKy/OW5j7RWDd99h4ZGB3H4HUeUIjZqMy3o4T0tbIWj4ODLG3/hDYJ4cyDhDxAK83/DKtSBAIAPlvQQ4PAePtjST94z/TCUMJyTChd03KeIL0R5hcXycAhWmuvA/14RMqzEN7xUiaBjGVeF/I7XO5H3InEYGx8GeWtO/nBg4waHqVBM5X4kUl6sF0EiPfTwHi8+oDgnt1eoAHkjQ96TxgYUzjlhRZd+BaFWLTaw8KdU0MMfSPmwu7yhFGlPfbQ8puJrKoIub5wgA9zbjPO30i/8pSZ/dpIR9GSfM/lzgqNGWM9x/3W8Hl+seif3Jfydg/ehuGKDD4Ua5+YbQuXtAQBLQoeA4DOBvT3p3YH34fsS/cXnBn/htuWx4P3Yo8QGt/STz0WH18lEBR2n//B9Kf+lkvNYPPFvKMrYAMQ1RJGmHfEaHPZGYceOjnyuNxWu4etW5IKNZeIzix007HTg++5zWaMvmn4kW1exvFialCx/ee7xfYaNQNzTn8iUxrb8ZVrQw1ul6EOsxUSJCHq0g0vkAicXMKkCy4UDH0JJlMMFXckDJBcdue+xDlWJFn+k4Tt8OWDLFF9EGyMc4ICVGys8Vgj8/TPEF4dupJ/84cIXJ7b+NkQY7cDr45UX7yWQiKDjQ4n+Sr9w/nK28hcjNj6wt4wjEPKfPO9KBR3vR59xAQq+SOTD7vKGEPbSsOcmXzMRLY+p+JqKoMea78c4wxvTcv7JCHqyz5mct5Q/7H1i4yN89ClefZP+LvclWv2IZAsbgE+G/oCjFniYVfgipPCXtnzkSP7Myp8tqaxY77NEBT3SPvVUcq6ErbTIEEc3pIWrke7DRhBOR+HUCf5S4RrOGxfFvabE2Rjim2xdxWJj5TBZ/tgYQW3CESDphyMRGCeOemAjRdGBaokIerLb1uKt/lVL0KP5F2t+KlK9wJXh/4vQQ4+0ajOW6MRrjEhlR4s/3rwRJhzXBeDqVumlEy4A8eo9DtfhymdcHZpMefHsJyLo4XxjsY1Xp+I9eLFygwsrcW4Qe1fSancc6pWfxxze28XylIy0RDsJMJo/qQh6+BBtvFzhdBL+D0eAkhH0ZJ8zjBGnhFAAIv2w14cvO+z14Vytkp+S+hHJjpL7Unnm1RL0aB2EVHKuhKv8GlxUNi40bYrPA450yn/y6YhUuMZr6MTyOxrvZOtqvPdKKvzjzemjsON0L54vH3X0igT919VBEpZYD650VyoPdzxBx7/jMBfOk+EwV7RFOrgaE6/BRkiigo5lyFv6iZYX7yWQi4IuP9cZ48MFhtjjkD7cgFuesOeGDSr5L9cFXd7YyISgyxtwOEeLPT4cWZoUQ9jDVzFHq39KBIQEPfKap3jPdLS/4xQONgiltQnyEQol+Yj2LtWCoEcbeQ3vRCYq6PJnDt87uKUU1wfEWvyH2xVxEWfEtSRGEHT5kCcurEBx9CioteEVLHxIGE2EDwcpTbwSIZBfg8OjuwLAEQCA+2kx8fKfNP+Mi0TkaxLkvS4FIf98idLy4i1QSpegy4fMIk3jYCDJDrnjvfJpCRyyxcYSDrPjL9I0Bv57tJdWKr7GW2OC5aII4sIx/MlfMPIY5CMxSupBMoKe7HMm9wd7fduH9lbjIiAcLZP/whfvRYtFCfNI9yoZGg5f2yEfAo43KpfuHnoqOY/GUj6MHO/AmPBrpenLVLjGmuKIV5ej8U6lrsbKoRr8UZMrQiMfuDZIOkNEijXS2oyfOeSSoEea04r3AGGg8RZARKsU4YKO8xnY+myX3SBfUCeff8dLlPgWSwii+SWdzISLeqTWsPxFHm9RXLyHIPzv8cqLZS9dgi7PKS4iweEqFF3pl+yiOOn+8G0kuBASRS7WwxRN0FP1VW43fA1I+OpheT2It0AnVt6SEfRkn7NYfuD0BzbApR0LSj/wE848fNFktF0b8vn8VBfFRZoCTETQpak/iY+SUxdTyXm0PITP78b6YhjuCsFFhviTNyJT4Rq+KC7S+pVoq8CTXRQXq07KbYZrUjr4Y6M+fHdF1A+gaV3Q5Q8mLrDAoU6cz8SWPG5tUyKasbawYGXBFwbuHcSKiKvcpS0BkbatYWW+EQBaQ71k7K1JW97CV5Qr8S2aoGNs2ErD7VPYU8GFcNI+c6myye3Le6nh29ZuD829oPAhCxyuwS04eA8OH0vHNyZbXjYEPTyn8m1r4Vuy0L9EFsVJ8cgXwUn/FquHGE3QU/VV3ptAkcG5Zlz97wzVXTyTQFp1LI8z0hYaaQsWxoMvX5yqwYVnyO8H2SLLZAQ92ecMRRt3MuDIE64ax7UK8p0cciGLtNAsUv0L9wXrOnLExZ/ICqdR5NsapRdk+JnlqWxbS1TQw8UAd9TgFk6cjsDVzsgo3pcLU8l5rA4EbgXGNQzSD7f6Yp6k/efYsMTDeHCkCOsO/uTvw1S5yp9F+cE2uCg1fPuwfCFrtHdwsnUV44qlSThCKn1dDa+V159Yz5w0IooMa0M7PeSL4MK1SL4Q8xd5S0TQY7245X8Lr8jx5k9i/X3P0MsmfJuENPytRDQxRlwFjQvI4v3km/bjHSQgt4WVLNbBMrEWFEaKH4+YlX8MAVf94gsJVzviinXc24yn7uG2GvzJD9zAxg4OtUc7JU7ut7RwBcUh2fKyIejh24fi5TUZQQ8XNSxDvo0tvMxo9ThVX+WjQInGiUOgeEwpnrcQ6xd+IEcygp7Mc4ZTX/L9zegHige+lPFcBXzxYiME6zf+wvd9x4op3iIj6d7wkTfsGeNKdyUHy+A+cmklN9qL9z6KtxgTR2CwYSP/SY31nRQIOt6XbM5jscTGPr4fcHpByQ/fh/LDrvCeVLjGW7Ar90nJtGcydVUS2HialAx/5Iq5l3QO3984V45l4rooXLiMnUd8HvAcCYwx4gJRrQt6eWgVN+7llf+kuWHssUvfa48lmggFXwx/jVEbw7dahAt6rGNrIx1NGu/hllyJJgTxjjqU7o+0SALPbce5dGlIPlLY4UdpplJeNKzpGnLH8mLlFF8ouB8Wh6pwkVUygo49I1x9LR0FG2m/uzzuWA3TVHyNdWwsrgDHhiqKQKQ48flGBtjTiyZQKKLYY8UeVaonxSXznOHLGoU60hGpcr6RjmmNJS7xjvbEeyMd4ar0iFKc2pJOLpT8iPfMx/o79q7xHSWth5BsSsO6uLYgXg8d70k25/GEWunnU7FO4ugCNiTlq7FT4Yq+xXs/RTrGOBbvZOoq+hFPk/CaRJ85JXUV7coXQEfMl9YFHZ0eE+pt4tYI6QMjeOYtCjm2wpUIOtqRPjyCwzf4IXusoLE+1BBp1SXuT8aeOB6ziENkOFyJczqRthLEe7jjCbokWvhRFjwMB88HloazlHycBQUJP3SBH3aRFlZIH7tAfniIR/gHT7CSJ1tepAqWTkGXcoqnDeIJVlgW5hNfgHhyFE5b4MlyeCpeMoKO9uWHwkQ6pEepoKfiq1QP8Jx7rHfSB42w54aLPPGlGS1Oyb9Rob3AuJJcWlCJByChDTwwKfzDRMn00KWyEn3O8D58oWFc2BPB+if5mM6Ps+BHorCREOlkM/QJn3985+CKY6xbUgMAG8LRPuoS75mP93dsvOFoIh79iTnA5xz9vC308Rolgp5szuMJOv4d3ym/CU194nMlzxMOL2N9Qn/l64zC7SbDVbIR7eMseFIdjqrgdKy8ERGPdzJ1NZ4mSWd+JPrMoRajJuEzgNO4afk4i5Ik6/UaJdvW9Bo7xUUEiAARIAI5RiBeDz3HwlHVXRJ0VXGSMSJABIgAEUgnARL06HRJ0NNZ88g2ESACRIAIqEqABJ0EXdUKRcaIABEgAkQgOwRI0EnQs1PzqFQiQASIABFQlQAJuqo4yRgRIAJEgAgQgewQIEHPDncqlQgQASJABIiAqgRI0FXFScaIABEgAkSACGSHAAl6drhTqUSACBABIkAEVCVAgq4qTjJGBIgAESACRCA7BEjQs8OdSiUCRIAIEAEioCoBEnRVcZIxIkAEiAARIALZIUCCnh3uVCoRIAJEgAgQAVUJkKCripOMEQEiQASIABHIDgES9Oxwp1KJABEgAkSACKhKgARdVZxkjAgQASJABIhAdgiQoGeHO5VKBIgAESACREBVAiToquIkY0SACBABIkAEskOABD073KlUIkAEiAARIAKqEiBBVxUnGSMCRIAIEAEikB0CJOjZ4U6lEgEiQASIABFQlQAJuqo4yRgRIAJEgAgQgewQIEHPDncqlQgQASJABIiAqgRI0FXFScaIABEgAkSACGSHAAl6drhTqUSACBABIkAEVCVAgq4qTjJGBIgAESACRCA7BEjQs8OdSiUCRIAIEAEioCoBEnRVcZIxIkAEiAARIALZIUCCnh3uVCoRIAJEgAgQAVUJkKCripOMEQEiQASIABHIDgES9Oxwp1KJABEgAkSACKhKgARdVZxkjAgQASJABIhAdgiQoGeHO5VKBIgAESACREBVAiToquIkY0SACBABIkAEskOABD073KlUIkAEiAARIAKqEiBBVxWnMY1xzo/vGQqeajGzaU6zUCxyDsN+3hEEvqzQZvoPY2yJMclQ1OkgwDk/sjsYONUMbC+nIJTiS8zDxS6fyD8rMZuxvr2UjnLJJhHQOgESdK1nSMP+cc736R0W7+/wBEYu/La3cEWDB9rdgW0eV+dbYK9RTjhx0oj+PCtbX+wwn8sY+0LD4ZBrGifAOZ/W6ff/q1cMbvdwe3PB+/290ODz/lTfrDbYL78Q/lhR1VdmsmwpNlvOY4wt03hI5B4RUJUACbqqOI1jjHN+IgA8+9cP2uCNHwZiBn7CzoVw0Z6lw1YTO5Yx9qZxKFGkahHgnP8uwPkL1zRutj7Z2RbT7Ikl5XDHqHGiADCXMfaCWj4kaMcBAHcBwMcA8EyMe5Vel2DxdLkRCZCgGzHrKcbMOd8PAN4789VG9k3bsCJrs0a74JYDK4esJjaDMfZ12E0loZfeQWH/jtedAADfxyhkAgCcCQDXA8CQImcSuwhfuH8DgEfj+KHEKsZ5HwD8NUFb8hh3B4D9AeDvUQqM5W+qrBLxQwkPRddwzqf4OV/2+03rrR/29yq6Z0ZeAby03UQU9X0YY59EuCm8zj0IAJekUIdmhuUl/L/RBSzzJgC4BgC6Qj5Fuk5RjHQREQgnQIJOdSJhAt1D/vV3fdo14a0fY/fMww2fOGkEnL5b0bJip3lWBEEPf9Ep9StVkVJajhrXqSHoqTRaUmWVFUHv8PlW3tHWOPXxjtaEcoA99WurRq0ptVonRWlAYqNIGpY/GQD2TlHU4/kXSdDj3UN/JwKKCZCgK0ZFFyIBzvnJ69q9/zrtlYaCZIi8dtLogap8yxzG2Nuy++O96FBIsPdUCABzAUDquXfKevbvhHrpp4euKwIAfEnvAABSD03eC8Oe0ZEAgHGcDQB4P17vCfXI0b0rAOAAADg41EPfGhpGxevxd4psOBXtRSpHjkku6GgLe/5SObHsYXnjQ/FJPfT3w3qEEkMUqfmyEQW5X5HsSD19eU9R3nuVj5JEE/Ro1ydTRX5xD+f8iE2+4af3WvtlUvXt/R0n9+1kd/2RMbZIZhjjwFGSC2Q95fDGlpybVDekXvVfAOAGWZ3Bf4/HT153ItVfJaNRKfMkA/omQIKu7/yqHl3XUODdu5Z1HvD2hsR655IjJ08eAWfuUfyfApvptAQF/XkAOD/Uo5L3pkbJhtzx/98DABeFhrTxxS3/b7xvbGi4Wnph42gB9tKkv90eNvcpH8KeIrtfLgAYSrRyYgk6zrE2hfyR+4r3yAUHBaQm1KiRBP1fYcO3kqCg/9IUgRI74YIeHr9c/EplrCU/Yl0vCWDS9bA74Hv+1pbGOYn2zqUC55aUw3XVo98ssVgOkzkhzVvvGWVKJ1K9kXrvGPfvQ7k4JmQT58jl/OVz53J+eLk0EoUNx2jXpcwtaeB0Y04TIEHP6fRl3nm3P9h7xNP1hf1eManCxxZZ4eEjR24utJtQWKVftDl0qUeNQi0XOHlPMVzQ5dfJBRzLko8EYM9dejHjMLa8h4sC+lRI6MMFHXvt4fP6scqRv5zDe+j4Qo9WjtTwQL+j9YzRT+ypY4NE+v+4k0ASdHkDJJYd/JskSNiTDe+9SrZxRERaryAJeqzrU15l3hPwNx78/bc19V5lazXCK2W5xQKf7rRbZ77JXBahwmLenpb9e3jjTmrsyPM2BwA2RVjopoTfepmgY+MoGueUuSX1cNJNOU+ABD3nU5i5ADjnxSKHjukPbRCSLdUiMPjg9LFuu0XICxP0WHPo4XO/sQRdvkAu/IWNRUpDm/hClS8uizZkHb7ITG5TanBgT00uDPJy5Av6Ig25S4vtwhsOaENaHR1N0CURkffWpSkDtIuCrsROuKDjaMguYTnG6YVVUQQ92vWxVncrqkI+URyu/WqFTdHFUS5q2W2GyAAKGGPuGHbkvfJwbvLcoKBLjSi5ObmgR+OB00xSPcf6lzZuqfCie3OXAAl67uYu457nqKDLBS38BRythy6fg462aly+3UiyG0/AEhF0JT10qRHyFgBMDg3dR5siQB9jLWqTC1K0XQOR7sceetp2Gagh6M277skFxvJlgh5tZbk0EjFGNrWC3BLtoUfjIR8hkk9fpLLQMePvASpQuwRI0LWbG016NuQP9h6WniH3dPTQw+dC5fOZ0mK5SHPo8m1qsQRSPhQdPncfPpwaLgzSorhIPXS8Vm4v0hy6NBwsLdCS4pD7G88O3istBJTm8yOtIZCmBiINuce6PuWh495goOGg9d+MVHnIXZriwekO+SiIxDycm3zNRvgcunxNBo74xOIhH3IPn0OXGojSFIwmn39yStsESNC1nR/NeZfGRXH4Yg3fh47xo1DJhQR7M/KeolP2Usa96MeG7UmXr1aWryTGf8ceOvbGsFxp+BzLjCbo4avcr5PtB49WjjyHSnvoOEyfyOp0SZhxvj58RCGaHeQoNQaQCw7bV4TiCV/TIK3mV7LKHeOVr/5PqQ7jorjbWhrnPJbgljWp0CiL4qTGlbzOha8yV2uVu5xH+GI8+S4NVbmlBJ1uzlkCJOg5m7rsOP7TtrXhf532SmNS24heO2nMQFW+OXzbWjaCoQM9skE9wTK3bVvzDj+91zpVt60l6AVdTgRygwAJem7kSVNepuFgmWzER4KeDepJlNnh9628o6Vx6uOdiR0sg73zv0Q+WCYJL+gWIqB9AiTo2s+R5jxMw9GvmouRHNIOgWSPfn15u4m4uj3a0a/aCZA8IQIqESBBVwmk0czQx1mMlvHsxpuDH2fJLjAq3ZAESNANmXZ1glb6+dR8q/BdkcOEn7Okz6eqg96QVpR8PnVeeVVfuZk+n2rICkJBAwk6VYKUCXDOj+8ZCp5qMbNpTrNQzAH4kE/sDAJfVmgz/YcxtiTlQsgAEQgR4Jwf2R0MnGoGtpdTEErxJeYRxS4f55+VmM1Y314iWETAiARI0I2YdYqZCBABIkAEdEeABF13KaWAiAARIAJEwIgESNCNmHWKmQgQASJABHRHgARddymlgIgAESACRMCIBEjQjZh1ipkIEAEiQAR0R4AEXXcppYCIABEgAkTAiARI0I2YdYqZCBABIkAEdEeABF13KaWA9EyAc45fh8P/1QJAjUcMjnaLwTEMWJmJQaGFCS4TMIeJMZsJwCIwJjAAAZlwAJFzCIqc+0UOwyKAGzj0cy72ABc6zCbWbDFBIwA0AUADANQzxur1zJNiIwIqR2m3AAAgAElEQVR6IkCCrqdsUiy6IcA53wkAJgPAzn3BwDQGbIc8k6m6PxjwNPu8vq0+r1A/POxs9vtsHQE/dAf80BsMQn8wAG4xCEOiCF5RBD/ncFlVLewnlsC5rzeBWWBgNTGwmxk4LQLkWQUosJlghN0ExQ4TlLss/tpC0+DIQkug3GWxuSzM5QvAVkGAtVYTw0+MrgGAbxhj63QDmwIhAjohQIKuk0RSGLlLgHOO3yHfyyuKs4ZEcd88k2mnnmDAu8bjDn7hGSxYP+Qx/+gdgk3DQ+DjPOFALw8J+jlLsOOd2M9iYjCq0AJjRlhh+1Kre2KZfWh8sc1aaBds3oD4jctq+gAAVgDAp4yxtsSs09VEgAioSYAEXU2aZIsIKCDAOXcBwAFeEA8aCvJD7QKrXu0e9H0y0Jf3hXsAvvK4oS8YUGBJ2SWpCHq0EvJtAuxUZoddq+yDe4109m9faisKirDVZmZvAwCK/LuMMbcyD+kqIkAE1CBAgq4GRbJBBOIQ4JyPA4DDegKBuUVm84wv3YPdb/R1Fy8b6IMvPYNp5ZcOQY/k8MRyO8wc5ercd4zTu12JrWbQzz/Js7AXAOANxtjGtAZJxokAEaCPs1AdIALpIhAS8WN6Av7TrYJp9Lt9Pd7FvZ1F7/f3wrAopqvYX9nNlKDLC7aZGexV64KDx+e17TXK5eIcNjgs7DkAeInEPWOpp4IMRoB66AZLOIWbXgKccycAnNQbCJxtE9jEN3p7hl7obi/+aKAvvQXHsJ4NQQ93Z3qNUzx2Yv6WWaPzSvEzumYGzwDAszQsn7VqQQXrkAAJug6TSiFlngDnfGZ7IDC/2GQ6+pOBvr6nutpK3ujtzrwjEUrUgqDL3Zo9Pr977qTCnolltlECY08CwJOMsU80AYucIAI5TIAEPYeTR65nnwDn/LROv/8qH/Daxzta857vbod2vz/7jsk80JqgS66VOE0wZ+KI5qN3LLA6LcIWm5ndxxh7QlPwyBkikEMESNBzKFnkqjYIcM7zAeB8jyhetnbIDfe3NZe+3aeN3ngkQloVdLmv+9e5PGfsUdw+rshqNwtsAQDczxgb0EbGyQsikBsESNBzI0/kpQYIcM5LAeDiAOeXLe3v7lvQ2lzxdZpXqKsRdi4IuhTnjmU2OG9a6YapNfYaE2N3AsACxliHGhzIBhHQOwESdL1nmOJLmQDnvBAArggCXLm4u6P79tbGik3e4ZTtZspALgm6xKS20ALnTyuu368uv0ZgcCsA3M4Y680UMyqHCOQiARL0XMwa+ZwxApzzq/2c/+WNnq6Bf7Y2VGzJISGXIOWioEu+1xRY4Nypxa37j80rtAjsBsbYzRlLPhVEBHKMAAl6jiWM3M0MAVzs5uHiP1cO9sNfm7ZUrR/yZKbgNJSSy4Iu4RhXbIX5e5a27lpl5w6z8GdaPJeGikImc54ACXrOp5ACUJMAbj/rDgQWtPt9o/7SVF/2cRb3j6sVlx4EXWIxtcYBV80qa67Is2y2m9lVjLFlanEiO0Qg1wmQoOd6Bsl/VQjg+epdQf+9NibM/VvTFsdTnfr5zoieBF1K9pyJhT0XzSg120zsMQC4hg6oUeUxICM5ToAEPccTSO6nToBzPtctivct7um0Xt9Unz8QDKZuVEMW9CjoiNdlFeCa35Q3/GaMy2YzsfmMsYUawk6uEIGMEyBBzzhyKlArBHAbWl8w+OCAGNz3si0bsno8azqZ6FXQJWbTRzrhL/uWd7ospo/yrOwcxlhnOnmSbSKgVQIk6FrNDPmVVgKc8zkeMfjQs10dcG3jZtyWptuf3gVdStzlM8t6j96xgFtN20R9kW4TSoERgSgESNCpahiOQLvP96TI4MiL6n8szOZHUzIF3iiCjjyxt37DfhXdxU4TfvjlwkwxpnKIgBYIkKBrIQvkQ0YIcM6n9Ab9z33Q31c+f8uGAh/nGSk324UYSdCRtcXE4KYDKpunj3T2Oi3sNMbYqmzngMonApkgQIKeCcpURtYJcM7nAcBDl2/dBE936WcFuxKwRhN0iclxEws8V84qdzKAeYyxR5SwomuIQC4TIEHP5eyR74oI9AZ8D/UHxePO2vxDUS6cva4oqAQuMqqgIyI8G/7W2VVdBTbzCy4rOzcBbHQpEcg5AiToOZcyclgpAc55RYfft+RLj3v8WZu/LzLKEHs4HyMLOrKwmhjcMruye8cy28YSh/lwxli70jpE1xGBXCJAgp5L2SJfFRPgnE/rCwaXPNbRUnJLS4NJ8Y06vNDogi6l9OwpxTB35xFteTbhd4yxlTpMNYVkcAIk6AavAHoMn3N+dBBg0WVbN5oXdlFnjAT9/2v5ERMK4JrflAVMApvDGHtFj/WfYjIuARJ04+Zel5Fzzs8eFsW7T9u03m6ELWlKkkiC/ktKuLXt9oOqvHbzttPlHlTCkK4hArlAgAQ9F7JEPioigJ867Qz4r5qzYd2IdTn8dTRFwSZwEQn6r2FtX2KDBYdWD5Y6TTfRJ1kTqEx0qaYJkKBrOj3knFICnPMbN3qHzj9+w7oRzT6f0tsMcR0JeuQ0V+aZ4Z5DqwfriqwLGGPXGqIyUJC6JkCCruv0GiM4zvntX3oGz5274TtnXzBgjKATiJIEPTqsApsACw6tGdq53HY/Y+yKBLDSpURAcwRI0DWXEnIoEQKc8zuXDfTNP3nTemFYFBO51TDXkqDHTrXdzODuQ6qDe1Q77mGMXWqYikGB6o4ACbruUmqcgLBn/ulg//y5G9aZjbrHXEm2SdDjU8LjYu87rNq/e5UDh9+ppx4fGV2hQQIk6BpMCrkUnwDOmX/hGbz0mB/XOqhnHpsXCXr8+oRXYE/94d+NHNihzIY9dZpTV4aNrtIQARJ0DSWDXFFGAFez/zA8dM0RP6zJoznz+MxI0OMzkq7AOfUnjq7tri203Ear35Vzoyu1QYAEXRt5IC8UEsB95q1+3+2H/vBtHq1mVwaNBF0ZJ+kqXP3+1DG13SMcpj/TPvXE2NHV2SVAgp5d/lR6AgTwBLghUXzusB++tam1zzxQvxX6rr4WAj9s2OaJdcZ0KPzHX0EoLAT/V99A9xnnbPt3x7FHQf7l84HZbD97LPb1weB9D0LeBWdvux5/+G99f/4r+JZ/Bubtx0PhzTeCecyoBKJU/1IS9MSZ4j71x48eOWQ1sZPpRLnE+dEd2SFAgp4d7lRqggTwbPYg8GUnbfjOrOYJcCjavs9Xg2ve6b/wCIXe/eAjkH/1ZdvEGv/bt+xTcJ489xfCjf8hNQC41wsDty8Ax2EHg2XXyYD/7fnPs+CYc8zPgp9g2KpcToKeHEY8Ue6eQ6v9AoNZdPZ7cgzprswSIEHPLG8qLQkC+NW0ATH41V8a6yvVPpt9+M13tnlkP/SgX3gWLvTy3rjY07etV593zjzwLlv+cw89Uo/d/fDjYJ26xzaBz9aPBD158nj2+6UzSlvzbMIu9JW25DnSnZkhQIKeGc5USgoEuvy+5U91tu/yz5atjhTMRLzV88xC8H66AnzLf/r4VvFjD2wT30iCPnDzHeA6+6yfh9DDBTyaoJtqqn/VYFA7jlj2SNBTo41faTt6p4LPS52WaalZoruJQHoJkKCnly9ZT5HAQDD4wPLB/uN+v/G7khRN/er28CFyvAAF3jpzr23XDi9eAq5zzto2b449efd/nvnFnHi4gKM99wOPgP3II7aJvjQ/7zr1ZBJ0tZOXYXt3HVLVvXuVY5HLajo3w0VTcURAMQESdMWo6MJME+Ccz2vw+W6Zue6LokwdHIND5FKPWr4oLv+yi7YJdPgCuFiL4nAhnZDnAts+e9OQe6Yrj8rlWU0MXpo7uqsyz3w1Y+wRlc2TOSKgCgESdFUwkhG1CXDOpwDA5wd9/y187RlU23xUe9HmvFHM5T12NBBpiF1uOLzHnrEgwgqiIXd1yO9YZoMnj6kFBjCVMbZKHatkhQioR4AEXT2WZElFAh0+36abWxvqnu5sU9HqL02hIMvnxeWr0nHhm3yVO/bWg80tvxg6jzTkLl/ljn8fWvQyOE896Rfb3dIWUBTDJOjqET9uYoHnwull9S6rMFE9q2SJCKhDgARdHY5kRUUCnYHAEx/2dR97/pYNeSqajWhKvg89fN84zpv3Xfu3bfflnTvvV1vbIvXQ5fbke9rTHUcs+yTo6tK/dXZV8351rpcZYxeqa5msEYHUCJCgp8aP7laZAOd8TlvA/9DUNasLMzVvrnIImjNHgq5uSvBDLq+fNKa72Gk6lzG2SF3rZI0IJE+ABD15dnSnygQ456UeMbjh9E3fF6p5eIzKbuacORJ09VOGh87ceXBVj9XEtmeMdapfAlkkAokTIEFPnBndkSYCvYHASy90dxxwbePmn85RpZ8qBEjQVcH4KyOXzyzrPWz7gvfybcJx6SmBrBKBxAiQoCfGi65OEwHO+dxGv+/+KWtWF6epCMOaJUFPX+pfP2VMZ4XLfCFjbGH6SiHLREAZARJ0ZZzoqjQS4Jy73KK45YxN60toqF190CTo6jOVLOLQ+x0HV7XbTGwsY8ydvpLIMhGIT4AEPT4juiLNBLp8vkff7u85/tKtG/PTXJQhzZOgpzft//htZcOB4/Jw1fvF6S2JrBOB2ARI0KmGZJUA53ymWwwu3XXNaudAMJhVX/RaOAl6ejPrsgrwzql1AzYTO4Qxtiy9pZF1IhCdAAk61Y6sEugJ+D+/sXnrlHQeIJPVALNQeKHJDMVmM+SbTGBnApxcWgG78UK489MOsAgMGvv94A9yaHMHsuCdPoucM7Gw58I9S9c5LMIsfUZIUeUCARL0XMiSTn3knP9h/ZDn1n3Xf12m0xDTGtYkpwt2drhgB7sTtnc4AnVWu1hltZo4gOgJih6/GPRwYB6n2eQ0iyboH/YPmBjLM5sEFwC35FtN9sYBn79tICj4gqLlf1vcYBYYvLi2L61+69X4iyeMah49wnoNY+wJvcZIcWmbAAm6tvOja+8Gg4HWP2z6vuLjARIQJYne3ZUHe+cVwsz8wuD0vHzoCQR7B8TAWjtnn9Ta7csBYCMAbGGMeZTY45zbAADPzC8aCsLs9gH/jg4z26XIYSpZ2zEsrGgYAo9fhOe+7VVizvDXTK1x4AK5FqfFVG14GAQgKwRI0LOCnQrlnF/9bn/vZads/K6UaEQnMDOvAI4pLus/uLDIxIEN9Ph9H492OJ+xAnzEGEuL0nLOi9rd4hntbv+scpd5L4sAhfW9fttDq7pgVfMQpSsGgXsOrW6dUetcwBi7mUARgUwTIEHPNHEqDzjnI3yi2DL7+2/t64cVdSYNRa3SYoUTisvg1LLKQTuwbhtjj+eZzc8zxr7LBgjO+U5Nff7LLWbhUG9ALHn9+37zkh8GoIPm4H+VjnHFVnjq2Nohi8Cq09XgykYdoDJzgwAJem7kSVdedvp9dy/t6znrkq0bXboKLMVgJjtdcHZZ1eAxxWXOJp/v1ZFW622MsRUpmlX19nVtwwf6RX7dzhX2ma9/389eWNsH6zu9qpaR68ZuPKCi9aDx+Y8yxq7N9VjI/9wiQIKeW/nKeW/xvPYg5y17ffeVeYt3OOfjUSMAFPI/VY9qnpFX4Apw8e48wXwXY0zTCws454Wrmobum1BmO+7TrW7701/3krCHKkNNgQVenjvaLzCoYYx1qFFHyAYRUEKABF0JJbpGNQJ9fv8dr/d1z6NDZABwaP1P1aMGjxpRwmyC8DfG2G2qgc6gofWdw3ePKrCc/d+Nbv7Aqi4HDcUD3HxgRf0BY/OfoV56BisiFQUk6FQJMkaAc57v57zjN999Zdts8N752eVVcE31qECvGHyk3GS5TOnK9IwlK8GCOOfOTk/wzkKbcOZ9K7vMz36TlvV6CXqVvctrCy3wwgmjhkyMVTDGBrLnCZVsJAIk6EbKdpZjdQf91/23v+/Sszf/YNivqeHw+s0jxw5UWK0/1lispzPGvslyWlQtnnM+uaHf/2ynJzDhzmWdZiPPr997WM2GPUc6cC6dVryrWsvIWDQCJOhUNzJGYCAY6D72x3VFX3sGM1amlgrCXvn1NWPEQb//8kKr9S4t+aa2L9+0Dd88scx65YLlXexZg+5j37HMBo8dNbLVYhKq1OZL9ohAJAIk6FQvMkLAx/kZKwf67j52wzrDfYDFJZjg3tHj3FNdBZvKLJY5jLH1GYGe5UI45zs29PneXNfhHXPT/zpgyC9m2aPMF//0cbX1E0psuD6CTo/LPH7DlUiCbriUZyfgZu/whj811o97u687Ow5kqVQcYn9ozPZuh2B6vtJqPTNLbmS12B+7vC/ih0v+/G6r02hD8PvXuTw37F/5nd0i4Il89CMCaSVAgp5WvGQcCeAX1Zr8vnf2WLPaUPvODy4shofqtgtYmXAeY+xhI9eGgeHgBTYzu/NP77ZaPqo31mfDl55a11nkMB3NGPvEyHWAYk8/ARL09DM2fAlN3uGXH+tsO/q+tibDsDixpBxuqa3zWplwJGPsHcMEHiNQzvnBviBffMsnHdbX1vcbBsm5U0uaz9i96E3G2DzDBE2BZoUACXpWsBunUM65Kwi8d7c1q83tfr8hAj+jrBK3pHW7BNNsxthqQwStMEjO+R79XvHDBz/vyltkkK+6lThN8OYpY/wCY0WMMWMNTyisF3SZOgRI0NXhSFaiEOCcz/ugv/fmEzd+V2wESCjm11aPbnUKwn5GWfyWaF5xsVzPsPjZI6u68o0i6o8dPXLjpHL7LUafekm0rtD1iREgQU+MF12dIIEOv++LKxs27fZmr/4Xw+Ew+19rRvcXmsx7ZutDKgmmJ2uX/yTqwdX3fdblMMLw++zx+d1/27/iW4vA9s0adCpY9wRI0HWf4uwFyDkfNySK39Z9/Zkje15kpmRcAPfvMeMDDsGEYk7D7Aqwd/X7Zzgdpv9d+16r2QgL5T6dN27AIrDdGGP43Xr6EQHVCZCgq46UDEoE3MHgNW/3dV18Xv0GXX/zHLemvbbdzqJdEA6lBXCJ1f9NvYHja/KE5858tdGk9y1tt86u2LxfXf4DjLFbE6NEVxMBZQRI0JVxoquSIPBhX2/rZFde+cKuNvZWbzesdOvvSGs8NGbpDpO9IwTTlaVW6z1JYDL8LZt7/VcLnF/3+5cbHB4dHz4zvcYp3nZQ1TdOq7Cb4ZNOANJCgAQ9LVjJKOd8vMcvfnXT/zpcx00q8NQWme1B4OyVnk72Vl83fDaoD3F/uG6Cb4Ld8eoEh/MEynryBBr7fU991+49AfepJ29F+3d+fOa4QbuZ7UrD7trPVS56SIKei1nLAZ8551e8+ePAn65/v61IcvfAcXlw/KRCT22x2S4C/CzuKwZzc08yns1+Xnn12kqrbeccSInmXWzu921YuKZvnJ6/1HbLgZVt+4/N+wdjjEZzNF8jc89BEvTcy1lOeOwLiCsve6dl6vIGT0R/DxibBydMHjFUW2yycQbsle6feu7Lc0Tccd787QmTRQFgZ1rRrk6VxJXvIudrT3u5kel1Pn2/Ohf8ZZ/yZQV28yx1qJEVIvD/BEjQqTaoToBzvl2nJ/jmIU9tHq/E+P51Ljhh0ojh2lKzlaG447B8bzd8qmFxf237nYcrLJYbx9gcNymJka5RRmBVs+cO4HDJOUuadPluspkZfHLmOISRR4fMKKsTdJVyArp8aJSHT1emgwDn/ISvWofunLe4qTpR+/vWueDESUXe2hKTRRAYe6WnY5u4L9OQuP+xvApOL61cM9bumJRofHR9fAIbu7w/LP6+fzu9Dr0/fWxty4RS27mMscXxadAVREA5ARJ05azoSoUEOOf3LVjeec7T3/SaFN4S8bJ9xrjgpMlFvpElJrN5m7j/NCz/yUBfKmZTurfSYoWVE3cPWBnbgzH2TUrG6OaIBAZ9vl0tgnnVUc9tMXW4A7qj9McpJd3z9ih6ijF2se6Co4CySoAEPav49Vm42xvccN4bzePWtg+rFuDeo11w4uTCwOhSi2ASQFjc0wUo7h9nWNxvrx0XmFlQ8MxYm+MPqgVHhn5FYH2H9/m17UNz/vlxh+7oTCy3wwOH1/zgsAoTdBccBZRVAiToWcWvv8I55zs19AXeOWZh/ch0RTdz1DZxD9aVWZhZJu7/S7O4bztAZvudPXYmlDHGIq/2S1fQBrPLOXcOB3jnvMWNDj0ukPv0rHHDFhMbwxhrM1hqKdw0EiBBTyNcI5rmnB+7qnn4sXOXNBZkIv5t4j6pUKwrt4BFYMLi3k7AOfeP0iDuT9RN6Dt4RPFNjLHbMhGb0csY8Aav/bJl6NJL3275eeujXpg8dtTItkkVdpxHf0UvMVEc2SdAgp79HOjKg96hwMNPfd171pNf9WQ8rhm1Tjhx0gg+vsLCfxL3rm3i/uFAb8q+YO/85e0mDuabzPkpGyMDigkM+cX+eYsb8/XWSz9narH7zN2L72eMXaUYBl1IBOIQIEGnKqIqgZ6hwMbL32kZ+3WrevPnyTg4feQ2cYftKy2iVRL3vm74oD85cb9z1DiYmZd/xxi78/Jk/KF7kiPQ1O+/bXWz55IbPmxPaYFlcqWn7y6sn/88sGJVgc08NX2lkGWjESBBN1rG0xgv57ymqd+/7KjntoxOYzEJm5420rFN3CdUWkWbif28oO59heKOK9tXT9ydmxgrYoxlb4l9wpHn/g2c88KgyHuOeHYL09OK93ybAEtPrfNaTII997NEEWiFAAm6VjKhAz8451Oa+gNLj3quXrNznlOqHXDS5BGwQ5VVtJuEn+fc34sh7vMrauD4krLXt7M7j9BBmnIuhA3d3reW/jhw8GNfZn4aJ52w3v59XX+J0zSDMbYuneWQbeMQIEE3Tq7THinn/JSPt7jvyZVFTHuExH2nn8X9pzn3d/t/KRyf7rRbYKzNvjdjbEXaIVIBvyLAOd+zeSDwwZHP1uuqN3vfYdWd00c6L2SMLaS0EwE1CJCgq0GRbGwjwDm/6eHVPVc8tKor576YtVuVA06ePAImVllFhxl77j+Ju0cMwr/rtmuusNhqKM3ZI9A+GGi+7v3WqlXNQ9lzQuWSz51W7D5jt+K7GWPXqmyazBmUAAm6QROfjrCH/OKKl9b1Tb97eWc6zGfM5q6VDjh5lxGwc5VVLLSahaFg8IZCi+X6jDlABf2KwNYe353LGz0X37asQzfvLPxA0Q37V7xuMws0lUN1XhUCunk4VKFBRlIi4PYGt56xuLF2Y7cvJTtauvndP4wNFNqEyfRFtexmBb/E1jMcXDX7yc3O7HqiXunjiq3wxFG1mx1WYax6VsmSkQmQoBs5+yrGzjnHbUWB6Q9tAJGraDiLpnYut8Mts6u6K/LMJVl0g4oOEegbDm6d/2Zz7RoVjxTOJlyLCb+8NjZoEgRzNv2gsvVDgARdP7nMaiSc85073IGPD326fkRWHVGx8NN3K4J96vJe37ncTkOiKnJN1hTn/M4HV3Wd88jqHkeyNrR23/unj+3Ptwq7MMbqteYb+ZN7BEjQcy9nmvSYc37Hj12+eSe9uFU3J6ndd1g1FDmE0yaUOv6jSegGc4pzfvjXrcPPnLU4M8cKZwLvwjm1HeOKbHMYYx9mojwqQ98ESND1nd+MRcc5P3fx+v47b/yoXTdbiz4+cxy3m+kwmYxVojgF4SEz/iDv3OuRjboZor79oMqefcbkzWeMPaUVzuRH7hIgQc/d3GnKc68/+Lenvum97oHPuzXlV7LO7FBqg9tmV/VVFVh0M4WQLAst3dfhDrRf8lZzmV7Odp+/Z5n/lF0Kr2OM3awlzuRLbhIgQc/NvGnO6yFf8MH7V3b/ceGa5M5K11pAv9uhAOZMHLFyhzLbdK35ZmR/fugc+nThmv4Zr63v1wUGPJL4wj1L77ea2AW6CIiCyCoBEvSs4tdP4d6AuOKJL3umP7xaHz30S2aUwh41jgU7lNov1k+Wcj+Sb9s893/T6j3vrhw/60DKxEHj8+GafcpfcVqEY3I/OxRBtgmQoGc7Azop3+0Tl125tGWvzxo9uohowSHVfK9Rzt8xxl7XRUA6CaK+z3tSY6//mYvfatFFRPjVtdtmV33itAp76yIgCiKrBEjQs4pfP4V7fMHv573WtP33nV5dBPXayWM8VXnmKXSgjLbSiQfMNPT5vzlm4RZdLIzbscwGDxxRs85lNU3UFmnyJhcJkKDnYtY06LMvKLYf/eyWsjZ3QIPeJe7SsrPGBa0mVsAY08eQQ+IINHkH59zpC/L+mY9s1MX30WsLLfDc8aMa7GZhlCaBk1M5RYAEPafSpV1nhwJi6wGPb6rwBXP/mLgCmwBvnDIm4LCYcu4jM9qtIep5NuwXfYc8vdky4BXVM5olSyVOEyw5aUy31SzQaYRZyoGeiiVB11M2sxgL55xPfXBDFj1Qr2jsNT185Eh3qdOcp55VsqQWgT5vsPsPLzcUNfT51TKZNTsuqwDvnlbnsZgEV9acoIJ1Q4AEXTepzG4gehJ03IN+84FVPSMLLcXZpUqlRyLQNhhovezt5go97EX/6Tz3cX6TwKyUbSKQKgES9FQJ0v3bCOhJ0HettMM1+1S01xVZKyi92iOwtc/fdMMHrdVftQ5rz7kEPWIM4LM/jhcFxnSxJiDB8OlylQmQoKsM1Kjm9CToe1Q74MqZpS3jSuzVRs2nluPe3O1tvPmTjprVzUNadlOxb5+fPR4YQ2mnHxFIjQBVotT40d0/9c6xHol6mUNHQb96VllTXbFtJCVYewQ2dg0337qss4oEXXu5IY+yS4AEPbv8dVO6yHlw+kMbBJ77i9wBh9yv26+yeVShpUY3CdJRIJt7fG03fdRWTkPuOkoqhaIKARJ0VTCSkaDIfbMe3Wjx62DbGi6Ku+Pg6raKPHMlZVZ7BBr7/N1X/7eliBbFaS835FF2CZCgZ5e/bkr3B0X3b5/c7HT7cn9vMG5be+KY2p5Cm4lWuWuwhpA4wm4AABxxSURBVHZ6AoPzFje6aNuaBpNDLmWVAAl6VvHrp3BfQOw64tn64i5PMOeDyrcJ8NYpY/x2i4m2Emkwm0P+oP+wp+vN/XSwjAazQy5lkwAJejbp66js4YC49cQXttbqodeEaaGjX7VZOenoV23mhbzSBgESdG3kIee9cPuCa89Z0rTTdx36+DjLy3NHB2oLLZPp4yzaqpr4cZaWwcCq3z1T79SWZ8l5Qx9nSY4b3RWZAAk61QxVCHh84sdXLG2ZpZfPp959SBWMGmE5aVSh7TlVAJERVQhwzg9f3uBZfNGbzYIqBrNshD6fmuUE6Kx4EnSdJTRb4Xj84ss3fdR+9DsbBrLlgqrlXjKjFHavcdy7Y6n9IlUNk7GUCKzvHL57ddPQ/LuWd6ZkRys3HzQ+H67Zp/wVp0U4Ris+kR+5S4AEPXdzpynPfUF+370rOs9/7tteTfmVrDO/26EATp5U+Mm4Evveydqg+9QnsL7D+9mitb3TXlvfr77xLFg8cdIIuHDP0vutJnZBFoqnInVGgARdZwnNVjic86uf/rrvhgUrOnTxyVHci373IdXtpS4zneeerUoVodyWfn/vFUtbCvWwBx3Dm79nmf+UXQqvY4zdrCHM5EqOEiBBz9HEac1tzvnvP6ofXHD5O61FWvMtWX8+PWtcwGJipYyxvmRt0H3qEeCcFw4HxJ69H92km/fW7QdV9uwzJm8+Y+wp9UiRJaMS0M2DYdQEaiVuzvm+G3u8i+YuaijTik+p+vHoUSP7JlfYT2GMvZ6qLbo/dQKfN7rPDnJ44II3mlM3phELC+fUdowrss1hjH2oEZfIjRwmQIKew8nTkuuc8zEDPvHr/R/fVKAlv1Lx5aw9iobOnlLyAGPs0lTs0L3qEPi6ZeitT7a6D378yx51DGrAyvunj+3Ptwq7MMbqNeAOuZDjBEjQczyBWnI/KIqBWY9uMunhPHfkunO5HRYcWt1QaDeN0hJno/rSOuDvuvq/rcVr2nP/O+iYQ4uJwSdnjg2aBMFs1JxS3OoSIEFXl6ehrQ35xE1/eLWhbmO3Tzcclp5W5ymym6bQATPZTSkeKNPlCXx18FP1ujmOd1yxFZ44qnazwyqMzS5dKl0vBEjQ9ZJJDcThDYhLrnu/7fD3Ng1qwBt1XLhiZhmfMcp596hCKw27q4M0KSubenwLPm/0XHTbso6k7tfiTQeMzYMb9q943WYWjtCif+RT7hEgQc+9nGnWY875jY992X3xv1d2uzTrZIKOTal2wA37V7aU55mrE7yVLleRQNtgoPX691srVjUPqWg1u6bOnVbsPmO34rsZY9dm1xMqXS8ESND1kkkNxME5n/tZo+feC95oLtWAO6q58OpJY4Zr8s37McZWqGaUDCkmsK5t+MA8m/DmMQu36Gqu+b7Dqjunj3ReyBhbqBgGXUgEYhAgQafqoRoBzvlOXZ7g8oOf2qyble4I54zdimD2dvlvjy+2HaIaLDKkmMDXLUMfL2twz3rsC/2sbsfg3/59XX+J0zSDMbZOMQy6kAiQoFMdyBQBf1Acnv2fzbYBHXyrWmJW5jLDkpNHcxNjRXTITKZq0k/l4GEyQQ49RzxTzzrcgcwWnsbS8m0CLD21zmsxCfY0FkOmDUaAeugGS3i6wx30BlZe9d+2qXr56prE67p9y4N7VDvvqimwXJFuhmT//wl83uh5qnnAf8rfP2rXFRb8ytotB1Z8nmczT9NVYBRMVgmQoGcVv/4K55zf8sgX3ec9+Hl3np6iw7PdHz5y5IDDIuhqOkHrOer3BofOW9Jk18vZ7RLvs6cWD561e/G/GGNXaT0H5F/uECBBz51c5YSnnPOj17UP33faK426WxV+58FVPbtVOe7Mt5luzIlk5LiT+KnU+h7f/Gvfa8vxSH7t/pNHj2zeqdx+AWPsFd0FRwFljQAJetbQ67NgznlFQOSbZzy80aG3CEO99CG7edsHWzx6i09L8XDOnUN+seuPr+mvd46cl88bN2QWWB1jTH+tFS1VJIP5QoJusIRnItxhv7j+7CVNE9bq5IhOObM/7V0GE8sdi3Yos52QCZZGLaPDHXjg0wbPqX//sE13DcOJ5XZ48Iia7+0WYQej5pfiTg8BEvT0cDW0Vc753Q+v7jn5oVVdutqPjknFFe+vnjg66BcDU/Ks1q8Mneg0Bc85n+wP8tVHPrfFrKeV7RKuP04p6Zy3R9EzjLGL04SQzBqUAAm6QROfzrA550f+2OW9/6QXG2rSWU62bJ80eQQcOaHgx3Eltu2z5YOey93a51vz4tq+ic9+06vLMJ89rrZpuxLb+YyxxboMkILKGgES9Kyh12/BnHM8+nVw1qMbwRvgugz0gSNqODC4a0q18zJdBpiloL5p89wcEOGyPy5u0tWpcBJOmxm/sDYO/zOPMebOEmYqVqcESNB1mthshzXgEz++4YO2WR9s1s+HWuRMcYHck8eM5AJjE+lLbOrUNvyimsj52tNebmR626YmEdqvLg+u26/ik3yrsLc61MgKEfh/AiToVBvSQoBzftH7mwf/fNXS1oq0FKABozj0Pnfnwo3VBdbxGnAn513Y2uvd/OK6/jF6HWrHBN0yu7Jt/7q8fzDG7sn5hFEAmiNAgq65lOjDIc75uOEA/2rvRzfq6oCZ8Oz887eV/h3Lbc+PLLD+Xh+Zy04UP3Z5X9zY7T1Wj3vO5UQ/PnPcoN3MdmWMbcwOaSpVzwRI0PWc3SzH5vGJX17xTsvkz5o8QpZdSVvxTosATx1bOySK/O91xbZ/pq0gHRseGA5e0DMcvOWUlxqcHr+o20in1zjF2w6q/MZpNe2m2yApsKwSIEHPKn59F845v/KDzQPnXLm0rU7PkeJ8+qNHjQxu7fOftF2JbZGeY1U7Ns75wX6Rv3bGK40Wvc6bS8xunV2xeb+6/AcYY7eqzZHsEQEkQIJO9SBtBHDY3S/yL/d6eGN+2grRiOF9xrjgxgMqAx4/+02Jky3XiFuadoNzvocvyD/907ut1v/V63/B96fzxg1YBLYbDbdrulrmtHMk6DmdPu077xf5h9e/3zZp6YaBYu17m5qHv9uhAC6YXjJUZDftQSvfY7PEFe39PnHlgk878177vj818Dlw9+zx+d1/27/iW4vA9s0Bd8nFHCVAgp6jicsVtznn875tH77qjFcat22+1ftvzsRCOHOP4sFih2kaiXrkbKOY9wyLnz2yqit/0do+vVeJbfE9dvTIjZPK7bcwxh42RMAUZFYIkKBnBbtxCsVDZkTOew59ut7S5QkaInAU9bOnlQwWWIV9GWOrDRG0wiC7+v0zBAt77+FV3Q6jiHmJ0wRvnjLGLzBWRIfJKKwodFlSBEjQk8JGNyVCgHP+0GNf9Bz278+7dPdJ1WgccPj9qlllPquJHckYezsRXnq9dlNv4Pgql/Dsbcs6zK+t1/8wu5THc6eWNJ+xe9EbjLE/6jW3FJc2CJCgayMPuvaCcz6rZyj4yuz/bNbdx1piJQ4Xyv3zwEq/188vzbeb7tN1kuMEt7nXf3V1nunGP7/bavrIAAvg5DiWnlrXWeQwHcUYW2bkOkCxp58ACXr6GVMJADDsF1dd937rju9vdjuNBAS3tP3jt5Ueb5C/tV2J7TgjxS7F2tjveyoYhGOvea/VofetaeH53b/O5blh/8rv7BZhihFzTzFnlgAJemZ5G7Y0zvkfvu/yXn/Kiw1jjAbBYRHgmt+UwU5ltvraQuuhRlksh4vfWgb8S9a2e0f9/aN2i54PjYlWp58+rrZ+Qontb4yxJ4xW7ynezBMgQc88c8OW6A+KLWe82lj5XYfXkAxOmjQC5s8o4Ws7fLdOrrBfrWcIq5o9d+xWab9kwYoupuez2WPlcMcyGzx21MhWi0mo0nOuKTbtECBB104udO8J5/zqFY1DZ174RpNhP2aCQ/CXziwNlDrN39cWWE5ijH2jp8QP+ny7tg3wRT3DwfF3L+/U7VfTlOTs3sNqNuw50vEoY+xmJdfTNUQgVQIk6KkSpPsVE+Cc5wc5bzv++a2Ohj6/4vv0eCF+qe2CaSWBPq/4aKnTdCljzJPLcXLOnd93+h6vK7Ice//KLpNRe+VSDmsLLfDCCaOGTIxVMMYGcjm35HvuECBBz51c6cJTzvmN720aOPnq/7YZbi49PIFlLjOcM6Vk6MBxLra13//gDqX2i3MxyQPe4LVmgf35zR/6HY980QMd7kAuhqGqzzcfWFF/wNj8Zxhj16pqmIwRgRgESNCpemSUAOe8TOTQdMzCLZamfmP30iXwOAx/yi4jYK9RruHvO7wvTqlxXMAY0/QRapzzwuaBwLXFDtPZK5s8gYdXdRcZbQV7tAenpsACL88d7RcY1DDGOjL6gFFhhiZAgm7o9GcneOylv7Nh4Mxr32urzI4H2iwVhf34iYVw+IQCvqZteJnFym7YqcT+Xy15yznfc2OP7/oxhZaD3vxxQFy0ps9EQv7LDN14QEXrQePzce6ceudaqrwG8IUE3QBJ1lqInPMRfpE3//6lBsfGbp/W3Mu6PzgUf/j2+XDEhIKAzSx0uf3i83UjLP9mjK3PhnO4/ayh1z/PbhHm+kVetPi7PvuSHwZoaD1CMsYVW+GpY2uHLAKrZoz1ZiNfVKZxCZCgGzf3WY0cV7wvb/DMv+jNZuqlx8jElGoH7FeXBweMdfmCnA029ftXu32BxbNG5z2drmF5HE4HgL0BYP9+r3hckPOS/24YdHyweZCtah7Kar3ReuH3HFrdOqPWuYBWtms9U/r0jwRdn3nNiag8/mDzZW+3VH3eRCKhJGE7l9thWo0Ddq92wC6Vdt4zJA50D4s/MuDLdyqzvQMAGwFgi9IV87gyHQBGb+n37TYwHJxpM7HdihyW8YU2oWhdh9ezotFtWdEw5FjTPqzEPcNfM7XGAXccXNXitJgM880CwyddYwBI0DWWECO5g6fHben13XTc81vpBZhE4nHOfftSG4wrskJdkVUcU2QdLnGYbCLn3O3n3mE/9/lF7hdFMSgwJppMArOZmMluYVabAHmMMaHNHeBbe33mLb1+2Njjgx86vUBz4kkkAwBePGFU8+gR1mvoVLjk+NFdqRMgQU+dIVlIgcCQX/zk3hWdOy1a21eUghm6VUagwCZAod0ELosAdjMDk/DTYx4UOQwHOLj9IvQOB2HAKxI3lQjMmVjYc+GepescFmGWSibJDBFImAAJesLI6AY1CXDOZ+KHSw76z+Z8t48ERk22ZCszBFxWAd45tW7AZmKH0BfVMsOcSolMgASdakbWCXDO7/7vxsFj/vxua23WnSEHiECCBP7x28qGA8flvcwYy8mDgRIMly7XMAESdA0nxyiucc5d3iDfdNnbLeWfNeb0CahGSRnFGSIwfaQTF8K120xsLGPMTWCIQDYJkKBnkz6V/TMBzvncNnfg3sOfri8lLEQgVwi8fsqYzgqX+ULG2MJc8Zn81C8BEnT95jbnIhvwii++8UP/Abcv6xiRc86Tw78iIPqHoWHRTdDx8U9aV7b3XKidcw0IFjsE3L2w6dFLoX/dx+AcuQOMnXcP2Cvqtl033LYZNj18EXga1//inlj25IV3rXxt23+WTPtdWrNy+cyy3sO2L3gv3yYcl9aCyDgRUEiABF0hKLos/QQ456W+IP/h0rdbimjoPf28011CuLC2vHE/WMtqtwmt/P+jgDcvuQdGnXj9NpeaXr0Dao66DMyuETC4cTUMrF8BVYedD7HsSbFIjYGK2fPSKug41H7nwVU9VhPbnjHWmW6WZJ8IKCFAgq6EEl2TMQKc8zndnuC/D3+2vtgf5BkrlwpKPwEU564Vr/7cS5dKxJ5385IFUDpzzrZ/ksRdEvRI9+B14fYkO/g3x8gd0yboFhOD108a013sNJ3LGFuUfnJUAhFQRoAEXRknuiqDBDjn936w2X3MlUtb6MCZDHJPd1HYw/Z1NGzrbct/8h66YLVD29JHoWzfk3/VQw/3L9ye1IOXrkvXkPuts6ua96tz4ar2C9PNjOwTgUQIkKAnQouuzRgBt09ce+9nHWNeXNuPx5PSL8cJyEUbe974k8+J151xx889avn8es0RF/+qAYD3htvDe6Sh+r61/9tmPx2CftzEAs+F08vqXVZhYo6nhNzXIQESdB0mVQ8hcc6ncIDPT3u5Ab7r8OohJMPGgGK79bm/QfURF/288C0chjSn7ho9Ke6QeyR7eH/+DntC3rg9fjXXrhb4Hcts8OQxtcAApjLGVqlll+wQAbUIkKCrRZLsqE6Ac35W62Dg5mMXbinx0Xy66nwzYVDqbVcfdv42sY32k4bPcdGcfFg+XLwj2ZP36OX2o/Xuk4nbamLw0tzRXZV55qsZY48kY4PuIQLpJkCCnm7CZD8lAm5f8N9ftAzNueStluKUDNHNGSeAw+Jbn78BRp1w3S965tJQe8meR/0s8lIP25xXDH1rPoSKA07f5q98aD0w2BPRXnhg6di2dtchVd27VzkWuaymczMOkgokAgoJkKArBEWXZY9Ap8e/8pV1/VMfXNWdPSeo5IQJoEg3Lbn7F/dJe9FF3/DP+9DxAvkcOq5eX3/b3G33yfeox7KHe9uln9qCfvaUYjh6p4LPS52WaQlDoBuIQAYJkKBnEDYVlRwBznn5gFf85q7lnRVLvu9PzgjdRQSSIHDEhAK4ZEZpW75NmMwYa0/CBN1CBDJGgAQ9Y6ipoFQIcM6nBUW+bP5bLWY6dCYVknSvUgJ4eMyCQ6oCJoHNZIytVHofXUcEskWABD1b5KnchAlwzo8eDvDnzny10fZDF618Txgg3aCYwPYlNnj0qJFeu5nNZYy9qvhGupAIZJEACXoW4VPRiRPgnJ/d6QnefvorDXmtg4HEDdAdRCAOgco8Mzx+dO1gqdN0OWPsQQJGBHKFAAl6rmSK/PyZAOf86s09vmvOWtyY1+8ViQwRUI1AgU2AR44cOVhXZL2JMXazaobJEBHIAAES9AxApiLUJ8A5v3FNu/fSc5c0OoYDdOa7+oSNZ9FuZvDAESOHJpbb7mSMXWs8AhRxrhMgQc/1DBrYf875baubhy658M1mE33IxcAVQYXQ8YMr9x5aHdyj2nEXY+wKFUySCSKQcQIk6BlHTgWqSYBzfucXLUMXzH+z2UI9dTXJGscW9swXHFrt373KcR9j7FLjRE6R6o0ACbreMmrAeLCnvr7De/b5bzTl05y6AStACiHjnPn9h9UM7FBme5B65imApFs1QYAEXRNpICdSJYBz6g19/nPPe72pmFa/p0rTGPfjavZ/HV7TXVto+TfNmRsj53qPkgRd7xk2UHy4+r13KHjF+W80F9M+dQMlPolQcZ/5/YdVd49wmG6j1exJAKRbNEmABF2TaSGnkiWA+9R9QX7XpW+3OOhEuWQp6vs+PAHuzoOrhqwmdgntM9d3ro0WHQm60TJugHjxRDmRw/M3ftRuobPfDZDwBELEs9mv3afcLzA4gTH2SgK30qVEQPMESNA1nyJyMBkCePb7oFdcvHBNbyV9pS0Zgvq7B7+aNnfnEa15NuFIOptdf/mliABI0KkW6JYAfqWtayjw+ncd3nFXLW0t9gXpABrdJjtGYFYTg1tmV3bvWGbbWOIwH05fTTNiLTBGzCToxsizoaN0+4L/7veKx1+5tKXkuw76qIuRKsOOZTa4dXZVV4HN/ILLys41UuwUq/EIkKAbL+eGjJhzfhYHePjWT9o9L67tdxoSgsGCPm5igefKWeVOBjCPMfaIwcKncA1IgATdgEk3asic8ykeP3/ys0bPiGvea62m42L1WRPwGNebDqhsnj7S2eu0sNMYY6v0GSlFRQR+SYAEnWqE4Qhwzu/t9gRPuu6DtmLa2qav9OOWtBv2q+gudpqeZYxdqK/oKBoiEJsACTrVEEMS4JzP8QX5A698189uX9YxwpAQdBb05TPLeo/esYBbTewcxtginYVH4RCBuARI0OMiogv0SoBzXjro4w+4/cF9/v5heyn11nMz09gr/8u+5Z0ui+mjPOs2Me/MzUjIayKQGgES9NT40d06IMA5n+sN8gX/q3d7b/pfe63bJ+ogKv2H4LIKcM1vyht+M8Zls5nYfMbYQv1HTRESgegESNCpdhABAOCcuwDgJm+Qn3HP8s7AorV9RQRGuwTmTCzsuWhGqdlmYo8BwDWMMbd2vSXPiEBmCJCgZ4YzlZIjBDjnM4cD/Ja2QX/dLZ90VH/eNJQjnhvDzak1DrhqVllzRZ5ls93MrmKMLTNG5BQlEYhPgAQ9PiO6woAEOOd/GAqI//iqZZgtWNFZubHbZ0AK2gl5XLEV5u9Z2rprlZ07zMKfGWNPaMc78oQIaIMACbo28kBeaJQAfpLVL/Lr3t802Pfvz7srm/r9GvVUn27VFFjg3KnFrfuPzSu0COwG+tSpPvNMUalDgARdHY5kRccEOOe4re1ykcOVH2weaLp/ZfeYhj4S9nSmvLbQAudPK67fry6/RmBwKwDczhjrTWeZZJsI5DoBEvRczyD5nzECnPMyAJgf5PzSz5uGm/61snM8nQ2vLn48e/28aaUbptbYa0yM3QkACxhjHeqWQtaIgD4JkKDrM68UVRoJcM7zAeD8gMjnb+zxDT+2urv8/c1uOh8+Beb717k8Z+xR3D6uyGo3C2wBANzPGBtIwSTdSgQMR4AE3XApp4DVJICL57wBfoHHL45+5bt+36K1vdVdnqCaRejWVonTBHMmjmg+escCq9MibLGZ2X202E236abAMkCABD0DkKkI/RPgnM8CgNNEzk9b2+HduvDbvqKlGwaK9R954hHOHp/fPXdSYc/EMtso4afV6v9hjH2SuCW6gwgQATkBEnSqD0RARQKhA2pOCnA4mXO++ydbBjtfWjsw+rMmj6BiMTlnanqNUzx2Yv6WWaPzShljX5gZPAMA+AEVOhAm57JJDmuVAAm6VjNDfuU8Ac75OAA4dsjPT2QMxn+61e1+e8NgxacNbvAGeM7HFysAm5nBXrUuOHi7vLa9al0uzvkGh0V4DgBeYoxt1HXwFBwRyBIBEvQsgadijUUgJO6HDXiDc/Jtppnfd3pb/rfFY1u21V28tn1YFzAmltth5ihX929GO70TSm1VA97gsnybCb969gaJuC5STEFonAAJusYTRO7pj0BoWP63ALDfsJ8fYhJg1PpOb9/KJk/ely3DrnUdwzDg1fYHYvJtAuxUZofdquzu6TXOwQmltsKgCFvtFvYWAHwAAO/ScLr+6i5FpG0CJOjazg95ZwACnPMKANgLAPYc8AX3d5iFSX3DondDt9e3tmPY8UOnz1Xf64OtfX7wBzM7VG8xMRhVaIExI6ywfanVPbHMPjS+2GYttAu2oYD4bb7V9D4ArACATxljbQZIF4VIBDRLgARds6khx4xMgHO+EwBMBoCdfUG+iyjCRKsZRrn93N3u9nsb+/zmhr5gXrvbb+keCkLvcBD6vUEY9Ing8YswHODgC3IIiBx4qA3AGIBZYGA1MbCbGTgtAuRZBSiwmWCE3QTFDhOUuyz+2kLT4MhCW6DcZbK5LMzlC8BWQYC1VhP7GgDWAMA3jLF1Rs4PxU4EtEiABF2LWSGfiEAUApzzMQCA/6sFgBq/CCMDIq8GDmUceLFJYPkCgIsxsAuMWRgDEwPYtsKeA4icQ1Dk3M85DAcB3KLIBxiwbmDQYRZYs0WARgBoAoAGAKhnjNVTMogAEcgNAv8HmNWMKzmgR9cAAAAASUVORK5CYII=" id="178" name="Google Shape;178;p9"/>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descr="data:image/png;base64,iVBORw0KGgoAAAANSUhEUgAAAfQAAAEsCAYAAAA1u0HIAAAAAXNSR0IArs4c6QAAIABJREFUeF7tnQe8FNX1x8+d7buv8HrjAQ9QVAQbRQRji9hjRyzRWIhd7JpoNDGa2BVLYi+xIVbESqxRBBGsgKiUB6/3uvvetrn/z8Ed/+O6ZXZ3dnd25uznk88n8mbOPed77szv9mFAPyJABIgAESACRCDnCbCcj4ACIAJEgAgQASJABIAEnSoBESACRIAIEAEdECBB10ESKQQiQASIABEgAiToVAeIABEgAkSACOiAAAm6DpJIIRABIkAEiAARIEGnOkAEiAARIAJEQAcESNB1kEQKgQgQASJABIgACTrVASJABIgAESACOiBAgq6DJFIIRIAIEAEiQARI0KkOEAEiQASIABHQAQESdB0kkUIgAkSACBABIkCCTnWACBABIkAEjE5gIgC8AAA7AsAWADgNAD5SAYoLAO4DgD+EbF0NAHcAQEAF278yQYKeDqpkkwgQASJABHKFAOrgJSGhHQCAcwDgOQDgKgQwDQBeBYAqAPgXAFwJAG4V7EY0EU/QTwaApxMs/BQAeCbBe+JdXgYAJwHAfwCgJ97FOfb3vwDADSGfHwxVrKEciyGauzMB4JPQH78GgBMA4PsMxSavu+8AAP53V6jsWH9L1r1U8pgOf5KNA++bAADPA8AuISOzAGBZ6P/H+lsqZdK9PxGwAcCxoedktcagoG+/Cb2LZ4TqCbr4JQB8DACLAOCzdPU+k2Ch9LlCsUVt+S0AKO1BK9EkEwBcDwD4blgMAGcDQFsScSi+ReuC7ghV7msBoD7spaw4SI1fmIoQaDw0IEFXliGlLx5l1lK/igQ9dYaJWhAAYPeQABwOAPJGVKK20nH9aAC4CwCOjmP8KQC4DAA60uFEgjaVPlfHAMBLCnvQiWhSXainj26fDgDfJeh/wpdrXdCVJiThwOmGjBDQqqBnJPgECtFaPSdBTyB5Kl2q5ZGPIgDA0cPjFcaKc8Y4tKyXkUZ52Fp7Vn+RkkQEPXzYUmFuU7pM0/BSiswYN5OgK8uz1uo5CbqyvKl5lZYF/QAAeAUA8gGgGwCuCU3J4PQnakg1APwZAM4LAcF56ENk0zRqcsq2La09qxkXdPmQMs6v4wKBU0OrCKeH5oqeAIBHZcM0JaF5+IOiZE+ap5fDvQ4A3gCAmwDg4NBczr9DawCCoYo3GQAuDM2V4BASzv28HJo/2RpWltwHaf7XDgDzAeBIALCEKiyuWHwfAMSw+5X6hg9CtDl0HIZDRmcAwN6yOSuch14OAMgN567Cy0ZX8N59AOBcAMAHsji0avPF0DCQNJ8sdzuV8iKlKpagR+LrBYCLAACHwDA/7wEA5vB1AMC/hf9wTg+HJ6UYcXUqrvlYAACzZes/lMyhl8rmjaO9kPCFdj8A/D7kyKWhYUj8z3hTJ8n4isN7OMyJc2/4i7TGQskLBuf7zgSAOQCwW2gV77uhZw7nPMPrTyqCji/4RJ4zjAvv2QEAzgKA/UI+4r9jPtG/hQDwZpQ6EOsFL7d7WOj5QUH6NPQM4LxmtAVKWD9PBIDjQs8R1glcR4DPD/oT6b7wZ/7WCPUT3zf3hKYQJd/ldSc8HinnOBwvrUfBf8M6jvdh/W8GgIdDQ8ZSrzjRnMfiiAvG7gxd8HjoHRoe/0gAeDb0nsJLo62lSoar5BuuGMd3Lz5/+G7B5xHf4R8AwCMAsD5sIVu8ZyORuqpUkyRfk+EvsTkKAHAxHcaH9W4lALwV0qmYUxmZ6KHLK+stoYcVX7bhP/miAaXw5Al7GwBwaAgFUPrhCwIbCubQysV/hCCFl40CeTEA4ItfWtko9+FbAED7uPoRIYf/UJSxwstFR6lv0YQAfca5qJtjPWkAgDHh/+QPGFZ89An/F+mHLyYUzi9kf0ylvGguKhV05Is9ANwqgkIe/ou0UAVjxBem1CuQ34Mi8JVMCJUI+mDIHnLBH+YFG4fyla4oVPhC3w4Afgy97L+RXR+tYZasr2oIOi5ewkaRtMBNzglfFsgQG6Xy4dFkBT2Z5wzfQSicD0R5tiR/E52bjecL2sVtStjAly9UQn+wI3G3rAEdXh8jPT94jfyZR4HBRpzU+Auvn/I51UQFHQVMarBLdv8OAH8DAOy8JJPzWK8ZbFBifvCHdQbfS9hwTmRIPRWuWC4+cziUH0k78O/YUDs/1CiXntlYgh6vfoRrglJNQl+S4Y/b5bCxJNev8JxgxxI7L9iZi/jLtKDHqjT4N0mAlcKLtQofX+JYEbGVPxcAHorzwsAFC3id9IKO50P4i/GPoZa79O9KfYsm6PJhLuyJozi3AACKwxWhxTPSA4YvDWwQ4Q9XVmLPEV/UsX74UsD7mkIXJVterDKUCnq8eoG5wfm7tQnGKNlVIug4YvE7GUdswCGfTplz8hcb5uQCWUMqWh6V5iOSr6kKOr4EUQhjvSSwXKy7KEDSizBZQU/mOZPv/8U8YYMKG0vWUC8PRyikRjQ2urF3q2Q7kRJfMHZszOAQstQYxzqLu3QiNSzl9RQbjeELnRLZFSQX4EQFPfx5wQYx7nPGBnqyOY/1DMq3XknX4XsVO0vIChcsRxollNtMhSv2dnFUIt6CPPQJR1RWhQqOJehK6odcE+LpgTQikQx/+V51fMejaONoMzbOpgDAvbJnGBuh+B6KuNsrEUGP99LFv0caEgyvrLi/D8UJh7j3D71IpIcH9+lh629YQULwkvAHCEUNXwjy4XP5lgS8B19wWD4KGbaK8IUhtfrkD1mkBGILGHvi2JvDSo6teOlliUOYOJWACVHqG14XTQjCpyrkWwFxeBhfRChwOCyND7QvVK78BYn/hD18FPe+0DAVVg6ptyY1oML9CB8ui1WeWoKOLX/s4WJvEl8OOMyHPWTphw8gbqXCn7R6VGK/NPRSxhdaXqhBg9tFpJ9SQce5QOS8b6gnIp8HDD8gQs4uVh5T8TUVQZdvmUH/sHWPvVHsXRaGFi3hyAf+wutuMoKe7HMWPkyNz6D0w/hx9AmfN2xg4aiLkj284b7gOwd3ymwGgMpQT3ZeqBB5YzE8x8gMF3fhlBr2iHEqDxsU0vsqvDEQ/j7CevmnkN87hzoVUp3FFzY2GKUXc7w5dHnjGF3HBgU2xPDZlxo4qeQ81nOMIw34LOK7OdIPp/2wB49TY/0RLkiVK04XYYMTfyjamEtcle4PzdXjO03KifwdHk3Qk62rWH6sRkKy/OW5j7RWDd99h4ZGB3H4HUeUIjZqMy3o4T0tbIWj4ODLG3/hDYJ4cyDhDxAK83/DKtSBAIAPlvQQ4PAePtjST94z/TCUMJyTChd03KeIL0R5hcXycAhWmuvA/14RMqzEN7xUiaBjGVeF/I7XO5H3InEYGx8GeWtO/nBg4waHqVBM5X4kUl6sF0EiPfTwHi8+oDgnt1eoAHkjQ96TxgYUzjlhRZd+BaFWLTaw8KdU0MMfSPmwu7yhFGlPfbQ8puJrKoIub5wgA9zbjPO30i/8pSZ/dpIR9GSfM/lzgqNGWM9x/3W8Hl+seif3Jfydg/ehuGKDD4Ua5+YbQuXtAQBLQoeA4DOBvT3p3YH34fsS/cXnBn/htuWx4P3Yo8QGt/STz0WH18lEBR2n//B9Kf+lkvNYPPFvKMrYAMQ1RJGmHfEaHPZGYceOjnyuNxWu4etW5IKNZeIzix007HTg++5zWaMvmn4kW1exvFialCx/ee7xfYaNQNzTn8iUxrb8ZVrQw1ul6EOsxUSJCHq0g0vkAicXMKkCy4UDH0JJlMMFXckDJBcdue+xDlWJFn+k4Tt8OWDLFF9EGyMc4ICVGys8Vgj8/TPEF4dupJ/84cIXJ7b+NkQY7cDr45UX7yWQiKDjQ4n+Sr9w/nK28hcjNj6wt4wjEPKfPO9KBR3vR59xAQq+SOTD7vKGEPbSsOcmXzMRLY+p+JqKoMea78c4wxvTcv7JCHqyz5mct5Q/7H1i4yN89ClefZP+LvclWv2IZAsbgE+G/oCjFniYVfgipPCXtnzkSP7Myp8tqaxY77NEBT3SPvVUcq6ErbTIEEc3pIWrke7DRhBOR+HUCf5S4RrOGxfFvabE2Rjim2xdxWJj5TBZ/tgYQW3CESDphyMRGCeOemAjRdGBaokIerLb1uKt/lVL0KP5F2t+KlK9wJXh/4vQQ4+0ajOW6MRrjEhlR4s/3rwRJhzXBeDqVumlEy4A8eo9DtfhymdcHZpMefHsJyLo4XxjsY1Xp+I9eLFygwsrcW4Qe1fSancc6pWfxxze28XylIy0RDsJMJo/qQh6+BBtvFzhdBL+D0eAkhH0ZJ8zjBGnhFAAIv2w14cvO+z14Vytkp+S+hHJjpL7Unnm1RL0aB2EVHKuhKv8GlxUNi40bYrPA450yn/y6YhUuMZr6MTyOxrvZOtqvPdKKvzjzemjsON0L54vH3X0igT919VBEpZYD650VyoPdzxBx7/jMBfOk+EwV7RFOrgaE6/BRkiigo5lyFv6iZYX7yWQi4IuP9cZ48MFhtjjkD7cgFuesOeGDSr5L9cFXd7YyISgyxtwOEeLPT4cWZoUQ9jDVzFHq39KBIQEPfKap3jPdLS/4xQONgiltQnyEQol+Yj2LtWCoEcbeQ3vRCYq6PJnDt87uKUU1wfEWvyH2xVxEWfEtSRGEHT5kCcurEBx9CioteEVLHxIGE2EDwcpTbwSIZBfg8OjuwLAEQCA+2kx8fKfNP+Mi0TkaxLkvS4FIf98idLy4i1QSpegy4fMIk3jYCDJDrnjvfJpCRyyxcYSDrPjL9I0Bv57tJdWKr7GW2OC5aII4sIx/MlfMPIY5CMxSupBMoKe7HMm9wd7fduH9lbjIiAcLZP/whfvRYtFCfNI9yoZGg5f2yEfAo43KpfuHnoqOY/GUj6MHO/AmPBrpenLVLjGmuKIV5ej8U6lrsbKoRr8UZMrQiMfuDZIOkNEijXS2oyfOeSSoEea04r3AGGg8RZARKsU4YKO8xnY+myX3SBfUCeff8dLlPgWSwii+SWdzISLeqTWsPxFHm9RXLyHIPzv8cqLZS9dgi7PKS4iweEqFF3pl+yiOOn+8G0kuBASRS7WwxRN0FP1VW43fA1I+OpheT2It0AnVt6SEfRkn7NYfuD0BzbApR0LSj/wE848fNFktF0b8vn8VBfFRZoCTETQpak/iY+SUxdTyXm0PITP78b6YhjuCsFFhviTNyJT4Rq+KC7S+pVoq8CTXRQXq07KbYZrUjr4Y6M+fHdF1A+gaV3Q5Q8mLrDAoU6cz8SWPG5tUyKasbawYGXBFwbuHcSKiKvcpS0BkbatYWW+EQBaQ71k7K1JW97CV5Qr8S2aoGNs2ErD7VPYU8GFcNI+c6myye3Le6nh29ZuD829oPAhCxyuwS04eA8OH0vHNyZbXjYEPTyn8m1r4Vuy0L9EFsVJ8cgXwUn/FquHGE3QU/VV3ptAkcG5Zlz97wzVXTyTQFp1LI8z0hYaaQsWxoMvX5yqwYVnyO8H2SLLZAQ92ecMRRt3MuDIE64ax7UK8p0cciGLtNAsUv0L9wXrOnLExZ/ICqdR5NsapRdk+JnlqWxbS1TQw8UAd9TgFk6cjsDVzsgo3pcLU8l5rA4EbgXGNQzSD7f6Yp6k/efYsMTDeHCkCOsO/uTvw1S5yp9F+cE2uCg1fPuwfCFrtHdwsnUV44qlSThCKn1dDa+V159Yz5w0IooMa0M7PeSL4MK1SL4Q8xd5S0TQY7245X8Lr8jx5k9i/X3P0MsmfJuENPytRDQxRlwFjQvI4v3km/bjHSQgt4WVLNbBMrEWFEaKH4+YlX8MAVf94gsJVzviinXc24yn7uG2GvzJD9zAxg4OtUc7JU7ut7RwBcUh2fKyIejh24fi5TUZQQ8XNSxDvo0tvMxo9ThVX+WjQInGiUOgeEwpnrcQ6xd+IEcygp7Mc4ZTX/L9zegHige+lPFcBXzxYiME6zf+wvd9x4op3iIj6d7wkTfsGeNKdyUHy+A+cmklN9qL9z6KtxgTR2CwYSP/SY31nRQIOt6XbM5jscTGPr4fcHpByQ/fh/LDrvCeVLjGW7Ar90nJtGcydVUS2HialAx/5Iq5l3QO3984V45l4rooXLiMnUd8HvAcCYwx4gJRrQt6eWgVN+7llf+kuWHssUvfa48lmggFXwx/jVEbw7dahAt6rGNrIx1NGu/hllyJJgTxjjqU7o+0SALPbce5dGlIPlLY4UdpplJeNKzpGnLH8mLlFF8ouB8Wh6pwkVUygo49I1x9LR0FG2m/uzzuWA3TVHyNdWwsrgDHhiqKQKQ48flGBtjTiyZQKKLYY8UeVaonxSXznOHLGoU60hGpcr6RjmmNJS7xjvbEeyMd4ar0iFKc2pJOLpT8iPfMx/o79q7xHSWth5BsSsO6uLYgXg8d70k25/GEWunnU7FO4ugCNiTlq7FT4Yq+xXs/RTrGOBbvZOoq+hFPk/CaRJ85JXUV7coXQEfMl9YFHZ0eE+pt4tYI6QMjeOYtCjm2wpUIOtqRPjyCwzf4IXusoLE+1BBp1SXuT8aeOB6ziENkOFyJczqRthLEe7jjCbokWvhRFjwMB88HloazlHycBQUJP3SBH3aRFlZIH7tAfniIR/gHT7CSJ1tepAqWTkGXcoqnDeIJVlgW5hNfgHhyFE5b4MlyeCpeMoKO9uWHwkQ6pEepoKfiq1QP8Jx7rHfSB42w54aLPPGlGS1Oyb9Rob3AuJJcWlCJByChDTwwKfzDRMn00KWyEn3O8D58oWFc2BPB+if5mM6Ps+BHorCREOlkM/QJn3985+CKY6xbUgMAG8LRPuoS75mP93dsvOFoIh79iTnA5xz9vC308Rolgp5szuMJOv4d3ym/CU194nMlzxMOL2N9Qn/l64zC7SbDVbIR7eMseFIdjqrgdKy8ERGPdzJ1NZ4mSWd+JPrMoRajJuEzgNO4afk4i5Ik6/UaJdvW9Bo7xUUEiAARIAI5RiBeDz3HwlHVXRJ0VXGSMSJABIgAEUgnARL06HRJ0NNZ88g2ESACRIAIqEqABJ0EXdUKRcaIABEgAkQgOwRI0EnQs1PzqFQiQASIABFQlQAJuqo4yRgRIAJEgAgQgewQIEHPDncqlQgQASJABIiAqgRI0FXFScaIABEgAkSACGSHAAl6drhTqUSACBABIkAEVCVAgq4qTjJGBIgAESACRCA7BEjQs8OdSiUCRIAIEAEioCoBEnRVcZIxIkAEiAARIALZIUCCnh3uVCoRIAJEgAgQAVUJkKCripOMEQEiQASIABHIDgES9Oxwp1KJABEgAkSACKhKgARdVZxkjAgQASJABIhAdgiQoGeHO5VKBIgAESACREBVAiToquIkY0SACBABIkAEskOABD073KlUIkAEiAARIAKqEiBBVxUnGSMCRIAIEAEikB0CJOjZ4U6lEgEiQASIABFQlQAJuqo4yRgRIAJEgAgQgewQIEHPDncqlQgQASJABIiAqgRI0FXFScaIABEgAkSACGSHAAl6drhTqUSACBABIkAEVCVAgq4qTjJGBIgAESACRCA7BEjQs8OdSiUCRIAIEAEioCoBEnRVcZIxIkAEiAARIALZIUCCnh3uVCoRIAJEgAgQAVUJkKCripOMEQEiQASIABHIDgES9Oxwp1KJABEgAkSACKhKgARdVZxkjAgQASJABIhAdgiQoGeHO5VKBIgAESACREBVAiToquIkY0SACBABIkAEskOABD073KlUIkAEiAARIAKqEiBBVxWnMY1xzo/vGQqeajGzaU6zUCxyDsN+3hEEvqzQZvoPY2yJMclQ1OkgwDk/sjsYONUMbC+nIJTiS8zDxS6fyD8rMZuxvr2UjnLJJhHQOgESdK1nSMP+cc736R0W7+/wBEYu/La3cEWDB9rdgW0eV+dbYK9RTjhx0oj+PCtbX+wwn8sY+0LD4ZBrGifAOZ/W6ff/q1cMbvdwe3PB+/290ODz/lTfrDbYL78Q/lhR1VdmsmwpNlvOY4wt03hI5B4RUJUACbqqOI1jjHN+IgA8+9cP2uCNHwZiBn7CzoVw0Z6lw1YTO5Yx9qZxKFGkahHgnP8uwPkL1zRutj7Z2RbT7Ikl5XDHqHGiADCXMfaCWj4kaMcBAHcBwMcA8EyMe5Vel2DxdLkRCZCgGzHrKcbMOd8PAN4789VG9k3bsCJrs0a74JYDK4esJjaDMfZ12E0loZfeQWH/jtedAADfxyhkAgCcCQDXA8CQImcSuwhfuH8DgEfj+KHEKsZ5HwD8NUFb8hh3B4D9AeDvUQqM5W+qrBLxQwkPRddwzqf4OV/2+03rrR/29yq6Z0ZeAby03UQU9X0YY59EuCm8zj0IAJekUIdmhuUl/L/RBSzzJgC4BgC6Qj5Fuk5RjHQREQgnQIJOdSJhAt1D/vV3fdo14a0fY/fMww2fOGkEnL5b0bJip3lWBEEPf9Ep9StVkVJajhrXqSHoqTRaUmWVFUHv8PlW3tHWOPXxjtaEcoA99WurRq0ptVonRWlAYqNIGpY/GQD2TlHU4/kXSdDj3UN/JwKKCZCgK0ZFFyIBzvnJ69q9/zrtlYaCZIi8dtLogap8yxzG2Nuy++O96FBIsPdUCABzAUDquXfKevbvhHrpp4euKwIAfEnvAABSD03eC8Oe0ZEAgHGcDQB4P17vCfXI0b0rAOAAADg41EPfGhpGxevxd4psOBXtRSpHjkku6GgLe/5SObHsYXnjQ/FJPfT3w3qEEkMUqfmyEQW5X5HsSD19eU9R3nuVj5JEE/Ro1ydTRX5xD+f8iE2+4af3WvtlUvXt/R0n9+1kd/2RMbZIZhjjwFGSC2Q95fDGlpybVDekXvVfAOAGWZ3Bf4/HT153ItVfJaNRKfMkA/omQIKu7/yqHl3XUODdu5Z1HvD2hsR655IjJ08eAWfuUfyfApvptAQF/XkAOD/Uo5L3pkbJhtzx/98DABeFhrTxxS3/b7xvbGi4Wnph42gB9tKkv90eNvcpH8KeIrtfLgAYSrRyYgk6zrE2hfyR+4r3yAUHBaQm1KiRBP1fYcO3kqCg/9IUgRI74YIeHr9c/EplrCU/Yl0vCWDS9bA74Hv+1pbGOYn2zqUC55aUw3XVo98ssVgOkzkhzVvvGWVKJ1K9kXrvGPfvQ7k4JmQT58jl/OVz53J+eLk0EoUNx2jXpcwtaeB0Y04TIEHP6fRl3nm3P9h7xNP1hf1eManCxxZZ4eEjR24utJtQWKVftDl0qUeNQi0XOHlPMVzQ5dfJBRzLko8EYM9dejHjMLa8h4sC+lRI6MMFHXvt4fP6scqRv5zDe+j4Qo9WjtTwQL+j9YzRT+ypY4NE+v+4k0ASdHkDJJYd/JskSNiTDe+9SrZxRERaryAJeqzrU15l3hPwNx78/bc19V5lazXCK2W5xQKf7rRbZ77JXBahwmLenpb9e3jjTmrsyPM2BwA2RVjopoTfepmgY+MoGueUuSX1cNJNOU+ABD3nU5i5ADjnxSKHjukPbRCSLdUiMPjg9LFuu0XICxP0WHPo4XO/sQRdvkAu/IWNRUpDm/hClS8uizZkHb7ITG5TanBgT00uDPJy5Av6Ig25S4vtwhsOaENaHR1N0CURkffWpSkDtIuCrsROuKDjaMguYTnG6YVVUQQ92vWxVncrqkI+URyu/WqFTdHFUS5q2W2GyAAKGGPuGHbkvfJwbvLcoKBLjSi5ObmgR+OB00xSPcf6lzZuqfCie3OXAAl67uYu457nqKDLBS38BRythy6fg462aly+3UiyG0/AEhF0JT10qRHyFgBMDg3dR5siQB9jLWqTC1K0XQOR7sceetp2Gagh6M277skFxvJlgh5tZbk0EjFGNrWC3BLtoUfjIR8hkk9fpLLQMePvASpQuwRI0LWbG016NuQP9h6WniH3dPTQw+dC5fOZ0mK5SHPo8m1qsQRSPhQdPncfPpwaLgzSorhIPXS8Vm4v0hy6NBwsLdCS4pD7G88O3istBJTm8yOtIZCmBiINuce6PuWh495goOGg9d+MVHnIXZriwekO+SiIxDycm3zNRvgcunxNBo74xOIhH3IPn0OXGojSFIwmn39yStsESNC1nR/NeZfGRXH4Yg3fh47xo1DJhQR7M/KeolP2Usa96MeG7UmXr1aWryTGf8ceOvbGsFxp+BzLjCbo4avcr5PtB49WjjyHSnvoOEyfyOp0SZhxvj58RCGaHeQoNQaQCw7bV4TiCV/TIK3mV7LKHeOVr/5PqQ7jorjbWhrnPJbgljWp0CiL4qTGlbzOha8yV2uVu5xH+GI8+S4NVbmlBJ1uzlkCJOg5m7rsOP7TtrXhf532SmNS24heO2nMQFW+OXzbWjaCoQM9skE9wTK3bVvzDj+91zpVt60l6AVdTgRygwAJem7kSVNepuFgmWzER4KeDepJlNnh9628o6Vx6uOdiR0sg73zv0Q+WCYJL+gWIqB9AiTo2s+R5jxMw9GvmouRHNIOgWSPfn15u4m4uj3a0a/aCZA8IQIqESBBVwmk0czQx1mMlvHsxpuDH2fJLjAq3ZAESNANmXZ1glb6+dR8q/BdkcOEn7Okz6eqg96QVpR8PnVeeVVfuZk+n2rICkJBAwk6VYKUCXDOj+8ZCp5qMbNpTrNQzAH4kE/sDAJfVmgz/YcxtiTlQsgAEQgR4Jwf2R0MnGoGtpdTEErxJeYRxS4f55+VmM1Y314iWETAiARI0I2YdYqZCBABIkAEdEeABF13KaWAiAARIAJEwIgESNCNmHWKmQgQASJABHRHgARddymlgIgAESACRMCIBEjQjZh1ipkIEAEiQAR0R4AEXXcppYCIABEgAkTAiARI0I2YdYqZCBABIkAEdEeABF13KaWA9EyAc45fh8P/1QJAjUcMjnaLwTEMWJmJQaGFCS4TMIeJMZsJwCIwJjAAAZlwAJFzCIqc+0UOwyKAGzj0cy72ABc6zCbWbDFBIwA0AUADANQzxur1zJNiIwIqR2m3AAAgAElEQVR6IkCCrqdsUiy6IcA53wkAJgPAzn3BwDQGbIc8k6m6PxjwNPu8vq0+r1A/POxs9vtsHQE/dAf80BsMQn8wAG4xCEOiCF5RBD/ncFlVLewnlsC5rzeBWWBgNTGwmxk4LQLkWQUosJlghN0ExQ4TlLss/tpC0+DIQkug3GWxuSzM5QvAVkGAtVYTw0+MrgGAbxhj63QDmwIhAjohQIKuk0RSGLlLgHOO3yHfyyuKs4ZEcd88k2mnnmDAu8bjDn7hGSxYP+Qx/+gdgk3DQ+DjPOFALw8J+jlLsOOd2M9iYjCq0AJjRlhh+1Kre2KZfWh8sc1aaBds3oD4jctq+gAAVgDAp4yxtsSs09VEgAioSYAEXU2aZIsIKCDAOXcBwAFeEA8aCvJD7QKrXu0e9H0y0Jf3hXsAvvK4oS8YUGBJ2SWpCHq0EvJtAuxUZoddq+yDe4109m9faisKirDVZmZvAwCK/LuMMbcyD+kqIkAE1CBAgq4GRbJBBOIQ4JyPA4DDegKBuUVm84wv3YPdb/R1Fy8b6IMvPYNp5ZcOQY/k8MRyO8wc5ercd4zTu12JrWbQzz/Js7AXAOANxtjGtAZJxokAEaCPs1AdIALpIhAS8WN6Av7TrYJp9Lt9Pd7FvZ1F7/f3wrAopqvYX9nNlKDLC7aZGexV64KDx+e17TXK5eIcNjgs7DkAeInEPWOpp4IMRoB66AZLOIWbXgKccycAnNQbCJxtE9jEN3p7hl7obi/+aKAvvQXHsJ4NQQ93Z3qNUzx2Yv6WWaPzSvEzumYGzwDAszQsn7VqQQXrkAAJug6TSiFlngDnfGZ7IDC/2GQ6+pOBvr6nutpK3ujtzrwjEUrUgqDL3Zo9Pr977qTCnolltlECY08CwJOMsU80AYucIAI5TIAEPYeTR65nnwDn/LROv/8qH/Daxzta857vbod2vz/7jsk80JqgS66VOE0wZ+KI5qN3LLA6LcIWm5ndxxh7QlPwyBkikEMESNBzKFnkqjYIcM7zAeB8jyhetnbIDfe3NZe+3aeN3ngkQloVdLmv+9e5PGfsUdw+rshqNwtsAQDczxgb0EbGyQsikBsESNBzI0/kpQYIcM5LAeDiAOeXLe3v7lvQ2lzxdZpXqKsRdi4IuhTnjmU2OG9a6YapNfYaE2N3AsACxliHGhzIBhHQOwESdL1nmOJLmQDnvBAArggCXLm4u6P79tbGik3e4ZTtZspALgm6xKS20ALnTyuu368uv0ZgcCsA3M4Y680UMyqHCOQiARL0XMwa+ZwxApzzq/2c/+WNnq6Bf7Y2VGzJISGXIOWioEu+1xRY4Nypxa37j80rtAjsBsbYzRlLPhVEBHKMAAl6jiWM3M0MAVzs5uHiP1cO9sNfm7ZUrR/yZKbgNJSSy4Iu4RhXbIX5e5a27lpl5w6z8GdaPJeGikImc54ACXrOp5ACUJMAbj/rDgQWtPt9o/7SVF/2cRb3j6sVlx4EXWIxtcYBV80qa67Is2y2m9lVjLFlanEiO0Qg1wmQoOd6Bsl/VQjg+epdQf+9NibM/VvTFsdTnfr5zoieBF1K9pyJhT0XzSg120zsMQC4hg6oUeUxICM5ToAEPccTSO6nToBzPtctivct7um0Xt9Unz8QDKZuVEMW9CjoiNdlFeCa35Q3/GaMy2YzsfmMsYUawk6uEIGMEyBBzzhyKlArBHAbWl8w+OCAGNz3si0bsno8azqZ6FXQJWbTRzrhL/uWd7ospo/yrOwcxlhnOnmSbSKgVQIk6FrNDPmVVgKc8zkeMfjQs10dcG3jZtyWptuf3gVdStzlM8t6j96xgFtN20R9kW4TSoERgSgESNCpahiOQLvP96TI4MiL6n8szOZHUzIF3iiCjjyxt37DfhXdxU4TfvjlwkwxpnKIgBYIkKBrIQvkQ0YIcM6n9Ab9z33Q31c+f8uGAh/nGSk324UYSdCRtcXE4KYDKpunj3T2Oi3sNMbYqmzngMonApkgQIKeCcpURtYJcM7nAcBDl2/dBE936WcFuxKwRhN0iclxEws8V84qdzKAeYyxR5SwomuIQC4TIEHP5eyR74oI9AZ8D/UHxePO2vxDUS6cva4oqAQuMqqgIyI8G/7W2VVdBTbzCy4rOzcBbHQpEcg5AiToOZcyclgpAc55RYfft+RLj3v8WZu/LzLKEHs4HyMLOrKwmhjcMruye8cy28YSh/lwxli70jpE1xGBXCJAgp5L2SJfFRPgnE/rCwaXPNbRUnJLS4NJ8Y06vNDogi6l9OwpxTB35xFteTbhd4yxlTpMNYVkcAIk6AavAHoMn3N+dBBg0WVbN5oXdlFnjAT9/2v5ERMK4JrflAVMApvDGHtFj/WfYjIuARJ04+Zel5Fzzs8eFsW7T9u03m6ELWlKkkiC/ktKuLXt9oOqvHbzttPlHlTCkK4hArlAgAQ9F7JEPioigJ867Qz4r5qzYd2IdTn8dTRFwSZwEQn6r2FtX2KDBYdWD5Y6TTfRJ1kTqEx0qaYJkKBrOj3knFICnPMbN3qHzj9+w7oRzT6f0tsMcR0JeuQ0V+aZ4Z5DqwfriqwLGGPXGqIyUJC6JkCCruv0GiM4zvntX3oGz5274TtnXzBgjKATiJIEPTqsApsACw6tGdq53HY/Y+yKBLDSpURAcwRI0DWXEnIoEQKc8zuXDfTNP3nTemFYFBO51TDXkqDHTrXdzODuQ6qDe1Q77mGMXWqYikGB6o4ACbruUmqcgLBn/ulg//y5G9aZjbrHXEm2SdDjU8LjYu87rNq/e5UDh9+ppx4fGV2hQQIk6BpMCrkUnwDOmX/hGbz0mB/XOqhnHpsXCXr8+oRXYE/94d+NHNihzIY9dZpTV4aNrtIQARJ0DSWDXFFGAFez/zA8dM0RP6zJoznz+MxI0OMzkq7AOfUnjq7tri203Ear35Vzoyu1QYAEXRt5IC8UEsB95q1+3+2H/vBtHq1mVwaNBF0ZJ+kqXP3+1DG13SMcpj/TPvXE2NHV2SVAgp5d/lR6AgTwBLghUXzusB++tam1zzxQvxX6rr4WAj9s2OaJdcZ0KPzHX0EoLAT/V99A9xnnbPt3x7FHQf7l84HZbD97LPb1weB9D0LeBWdvux5/+G99f/4r+JZ/Bubtx0PhzTeCecyoBKJU/1IS9MSZ4j71x48eOWQ1sZPpRLnE+dEd2SFAgp4d7lRqggTwbPYg8GUnbfjOrOYJcCjavs9Xg2ve6b/wCIXe/eAjkH/1ZdvEGv/bt+xTcJ489xfCjf8hNQC41wsDty8Ax2EHg2XXyYD/7fnPs+CYc8zPgp9g2KpcToKeHEY8Ue6eQ6v9AoNZdPZ7cgzprswSIEHPLG8qLQkC+NW0ATH41V8a6yvVPpt9+M13tnlkP/SgX3gWLvTy3rjY07etV593zjzwLlv+cw89Uo/d/fDjYJ26xzaBz9aPBD158nj2+6UzSlvzbMIu9JW25DnSnZkhQIKeGc5USgoEuvy+5U91tu/yz5atjhTMRLzV88xC8H66AnzLf/r4VvFjD2wT30iCPnDzHeA6+6yfh9DDBTyaoJtqqn/VYFA7jlj2SNBTo41faTt6p4LPS52WaalZoruJQHoJkKCnly9ZT5HAQDD4wPLB/uN+v/G7khRN/er28CFyvAAF3jpzr23XDi9eAq5zzto2b449efd/nvnFnHi4gKM99wOPgP3II7aJvjQ/7zr1ZBJ0tZOXYXt3HVLVvXuVY5HLajo3w0VTcURAMQESdMWo6MJME+Ccz2vw+W6Zue6LokwdHIND5FKPWr4oLv+yi7YJdPgCuFiL4nAhnZDnAts+e9OQe6Yrj8rlWU0MXpo7uqsyz3w1Y+wRlc2TOSKgCgESdFUwkhG1CXDOpwDA5wd9/y187RlU23xUe9HmvFHM5T12NBBpiF1uOLzHnrEgwgqiIXd1yO9YZoMnj6kFBjCVMbZKHatkhQioR4AEXT2WZElFAh0+36abWxvqnu5sU9HqL02hIMvnxeWr0nHhm3yVO/bWg80tvxg6jzTkLl/ljn8fWvQyOE896Rfb3dIWUBTDJOjqET9uYoHnwull9S6rMFE9q2SJCKhDgARdHY5kRUUCnYHAEx/2dR97/pYNeSqajWhKvg89fN84zpv3Xfu3bfflnTvvV1vbIvXQ5fbke9rTHUcs+yTo6tK/dXZV8351rpcZYxeqa5msEYHUCJCgp8aP7laZAOd8TlvA/9DUNasLMzVvrnIImjNHgq5uSvBDLq+fNKa72Gk6lzG2SF3rZI0IJE+ABD15dnSnygQ456UeMbjh9E3fF6p5eIzKbuacORJ09VOGh87ceXBVj9XEtmeMdapfAlkkAokTIEFPnBndkSYCvYHASy90dxxwbePmn85RpZ8qBEjQVcH4KyOXzyzrPWz7gvfybcJx6SmBrBKBxAiQoCfGi65OEwHO+dxGv+/+KWtWF6epCMOaJUFPX+pfP2VMZ4XLfCFjbGH6SiHLREAZARJ0ZZzoqjQS4Jy73KK45YxN60toqF190CTo6jOVLOLQ+x0HV7XbTGwsY8ydvpLIMhGIT4AEPT4juiLNBLp8vkff7u85/tKtG/PTXJQhzZOgpzft//htZcOB4/Jw1fvF6S2JrBOB2ARI0KmGZJUA53ymWwwu3XXNaudAMJhVX/RaOAl6ejPrsgrwzql1AzYTO4Qxtiy9pZF1IhCdAAk61Y6sEugJ+D+/sXnrlHQeIJPVALNQeKHJDMVmM+SbTGBnApxcWgG78UK489MOsAgMGvv94A9yaHMHsuCdPoucM7Gw58I9S9c5LMIsfUZIUeUCARL0XMiSTn3knP9h/ZDn1n3Xf12m0xDTGtYkpwt2drhgB7sTtnc4AnVWu1hltZo4gOgJih6/GPRwYB6n2eQ0iyboH/YPmBjLM5sEFwC35FtN9sYBn79tICj4gqLlf1vcYBYYvLi2L61+69X4iyeMah49wnoNY+wJvcZIcWmbAAm6tvOja+8Gg4HWP2z6vuLjARIQJYne3ZUHe+cVwsz8wuD0vHzoCQR7B8TAWjtnn9Ta7csBYCMAbGGMeZTY45zbAADPzC8aCsLs9gH/jg4z26XIYSpZ2zEsrGgYAo9fhOe+7VVizvDXTK1x4AK5FqfFVG14GAQgKwRI0LOCnQrlnF/9bn/vZads/K6UaEQnMDOvAI4pLus/uLDIxIEN9Ph9H492OJ+xAnzEGEuL0nLOi9rd4hntbv+scpd5L4sAhfW9fttDq7pgVfMQpSsGgXsOrW6dUetcwBi7mUARgUwTIEHPNHEqDzjnI3yi2DL7+2/t64cVdSYNRa3SYoUTisvg1LLKQTuwbhtjj+eZzc8zxr7LBgjO+U5Nff7LLWbhUG9ALHn9+37zkh8GoIPm4H+VjnHFVnjq2Nohi8Cq09XgykYdoDJzgwAJem7kSVdedvp9dy/t6znrkq0bXboKLMVgJjtdcHZZ1eAxxWXOJp/v1ZFW622MsRUpmlX19nVtwwf6RX7dzhX2ma9/389eWNsH6zu9qpaR68ZuPKCi9aDx+Y8yxq7N9VjI/9wiQIKeW/nKeW/xvPYg5y17ffeVeYt3OOfjUSMAFPI/VY9qnpFX4Apw8e48wXwXY0zTCws454Wrmobum1BmO+7TrW7701/3krCHKkNNgQVenjvaLzCoYYx1qFFHyAYRUEKABF0JJbpGNQJ9fv8dr/d1z6NDZABwaP1P1aMGjxpRwmyC8DfG2G2qgc6gofWdw3ePKrCc/d+Nbv7Aqi4HDcUD3HxgRf0BY/OfoV56BisiFQUk6FQJMkaAc57v57zjN999Zdts8N752eVVcE31qECvGHyk3GS5TOnK9IwlK8GCOOfOTk/wzkKbcOZ9K7vMz36TlvV6CXqVvctrCy3wwgmjhkyMVTDGBrLnCZVsJAIk6EbKdpZjdQf91/23v+/Sszf/YNivqeHw+s0jxw5UWK0/1lispzPGvslyWlQtnnM+uaHf/2ynJzDhzmWdZiPPr997WM2GPUc6cC6dVryrWsvIWDQCJOhUNzJGYCAY6D72x3VFX3sGM1amlgrCXvn1NWPEQb//8kKr9S4t+aa2L9+0Dd88scx65YLlXexZg+5j37HMBo8dNbLVYhKq1OZL9ohAJAIk6FQvMkLAx/kZKwf67j52wzrDfYDFJZjg3tHj3FNdBZvKLJY5jLH1GYGe5UI45zs29PneXNfhHXPT/zpgyC9m2aPMF//0cbX1E0psuD6CTo/LPH7DlUiCbriUZyfgZu/whj811o97u687Ow5kqVQcYn9ozPZuh2B6vtJqPTNLbmS12B+7vC/ih0v+/G6r02hD8PvXuTw37F/5nd0i4Il89CMCaSVAgp5WvGQcCeAX1Zr8vnf2WLPaUPvODy4shofqtgtYmXAeY+xhI9eGgeHgBTYzu/NP77ZaPqo31mfDl55a11nkMB3NGPvEyHWAYk8/ARL09DM2fAlN3uGXH+tsO/q+tibDsDixpBxuqa3zWplwJGPsHcMEHiNQzvnBviBffMsnHdbX1vcbBsm5U0uaz9i96E3G2DzDBE2BZoUACXpWsBunUM65Kwi8d7c1q83tfr8hAj+jrBK3pHW7BNNsxthqQwStMEjO+R79XvHDBz/vyltkkK+6lThN8OYpY/wCY0WMMWMNTyisF3SZOgRI0NXhSFaiEOCcz/ugv/fmEzd+V2wESCjm11aPbnUKwn5GWfyWaF5xsVzPsPjZI6u68o0i6o8dPXLjpHL7LUafekm0rtD1iREgQU+MF12dIIEOv++LKxs27fZmr/4Xw+Ew+19rRvcXmsx7ZutDKgmmJ2uX/yTqwdX3fdblMMLw++zx+d1/27/iW4vA9s0adCpY9wRI0HWf4uwFyDkfNySK39Z9/Zkje15kpmRcAPfvMeMDDsGEYk7D7Aqwd/X7Zzgdpv9d+16r2QgL5T6dN27AIrDdGGP43Xr6EQHVCZCgq46UDEoE3MHgNW/3dV18Xv0GXX/zHLemvbbdzqJdEA6lBXCJ1f9NvYHja/KE5858tdGk9y1tt86u2LxfXf4DjLFbE6NEVxMBZQRI0JVxoquSIPBhX2/rZFde+cKuNvZWbzesdOvvSGs8NGbpDpO9IwTTlaVW6z1JYDL8LZt7/VcLnF/3+5cbHB4dHz4zvcYp3nZQ1TdOq7Cb4ZNOANJCgAQ9LVjJKOd8vMcvfnXT/zpcx00q8NQWme1B4OyVnk72Vl83fDaoD3F/uG6Cb4Ld8eoEh/MEynryBBr7fU991+49AfepJ29F+3d+fOa4QbuZ7UrD7trPVS56SIKei1nLAZ8551e8+ePAn65/v61IcvfAcXlw/KRCT22x2S4C/CzuKwZzc08yns1+Xnn12kqrbeccSInmXWzu921YuKZvnJ6/1HbLgZVt+4/N+wdjjEZzNF8jc89BEvTcy1lOeOwLiCsve6dl6vIGT0R/DxibBydMHjFUW2yycQbsle6feu7Lc0Tccd787QmTRQFgZ1rRrk6VxJXvIudrT3u5kel1Pn2/Ohf8ZZ/yZQV28yx1qJEVIvD/BEjQqTaoToBzvl2nJ/jmIU9tHq/E+P51Ljhh0ojh2lKzlaG447B8bzd8qmFxf237nYcrLJYbx9gcNymJka5RRmBVs+cO4HDJOUuadPluspkZfHLmOISRR4fMKKsTdJVyArp8aJSHT1emgwDn/ISvWofunLe4qTpR+/vWueDESUXe2hKTRRAYe6WnY5u4L9OQuP+xvApOL61cM9bumJRofHR9fAIbu7w/LP6+fzu9Dr0/fWxty4RS27mMscXxadAVREA5ARJ05azoSoUEOOf3LVjeec7T3/SaFN4S8bJ9xrjgpMlFvpElJrN5m7j/NCz/yUBfKmZTurfSYoWVE3cPWBnbgzH2TUrG6OaIBAZ9vl0tgnnVUc9tMXW4A7qj9McpJd3z9ih6ijF2se6Co4CySoAEPav49Vm42xvccN4bzePWtg+rFuDeo11w4uTCwOhSi2ASQFjc0wUo7h9nWNxvrx0XmFlQ8MxYm+MPqgVHhn5FYH2H9/m17UNz/vlxh+7oTCy3wwOH1/zgsAoTdBccBZRVAiToWcWvv8I55zs19AXeOWZh/ch0RTdz1DZxD9aVWZhZJu7/S7O4bztAZvudPXYmlDHGIq/2S1fQBrPLOXcOB3jnvMWNDj0ukPv0rHHDFhMbwxhrM1hqKdw0EiBBTyNcI5rmnB+7qnn4sXOXNBZkIv5t4j6pUKwrt4BFYMLi3k7AOfeP0iDuT9RN6Dt4RPFNjLHbMhGb0csY8Aav/bJl6NJL3275eeujXpg8dtTItkkVdpxHf0UvMVEc2SdAgp79HOjKg96hwMNPfd171pNf9WQ8rhm1Tjhx0gg+vsLCfxL3rm3i/uFAb8q+YO/85e0mDuabzPkpGyMDigkM+cX+eYsb8/XWSz9narH7zN2L72eMXaUYBl1IBOIQIEGnKqIqgZ6hwMbL32kZ+3WrevPnyTg4feQ2cYftKy2iVRL3vm74oD85cb9z1DiYmZd/xxi78/Jk/KF7kiPQ1O+/bXWz55IbPmxPaYFlcqWn7y6sn/88sGJVgc08NX2lkGWjESBBN1rG0xgv57ymqd+/7KjntoxOYzEJm5420rFN3CdUWkWbif28oO59heKOK9tXT9ydmxgrYoxlb4l9wpHn/g2c88KgyHuOeHYL09OK93ybAEtPrfNaTII997NEEWiFAAm6VjKhAz8451Oa+gNLj3quXrNznlOqHXDS5BGwQ5VVtJuEn+fc34sh7vMrauD4krLXt7M7j9BBmnIuhA3d3reW/jhw8GNfZn4aJ52w3v59XX+J0zSDMbYuneWQbeMQIEE3Tq7THinn/JSPt7jvyZVFTHuExH2nn8X9pzn3d/t/KRyf7rRbYKzNvjdjbEXaIVIBvyLAOd+zeSDwwZHP1uuqN3vfYdWd00c6L2SMLaS0EwE1CJCgq0GRbGwjwDm/6eHVPVc8tKor576YtVuVA06ePAImVllFhxl77j+Ju0cMwr/rtmuusNhqKM3ZI9A+GGi+7v3WqlXNQ9lzQuWSz51W7D5jt+K7GWPXqmyazBmUAAm6QROfjrCH/OKKl9b1Tb97eWc6zGfM5q6VDjh5lxGwc5VVLLSahaFg8IZCi+X6jDlABf2KwNYe353LGz0X37asQzfvLPxA0Q37V7xuMws0lUN1XhUCunk4VKFBRlIi4PYGt56xuLF2Y7cvJTtauvndP4wNFNqEyfRFtexmBb/E1jMcXDX7yc3O7HqiXunjiq3wxFG1mx1WYax6VsmSkQmQoBs5+yrGzjnHbUWB6Q9tAJGraDiLpnYut8Mts6u6K/LMJVl0g4oOEegbDm6d/2Zz7RoVjxTOJlyLCb+8NjZoEgRzNv2gsvVDgARdP7nMaiSc85073IGPD326fkRWHVGx8NN3K4J96vJe37ncTkOiKnJN1hTn/M4HV3Wd88jqHkeyNrR23/unj+3Ptwq7MMbqteYb+ZN7BEjQcy9nmvSYc37Hj12+eSe9uFU3J6ndd1g1FDmE0yaUOv6jSegGc4pzfvjXrcPPnLU4M8cKZwLvwjm1HeOKbHMYYx9mojwqQ98ESND1nd+MRcc5P3fx+v47b/yoXTdbiz4+cxy3m+kwmYxVojgF4SEz/iDv3OuRjboZor79oMqefcbkzWeMPaUVzuRH7hIgQc/d3GnKc68/+Lenvum97oHPuzXlV7LO7FBqg9tmV/VVFVh0M4WQLAst3dfhDrRf8lZzmV7Odp+/Z5n/lF0Kr2OM3awlzuRLbhIgQc/NvGnO6yFf8MH7V3b/ceGa5M5K11pAv9uhAOZMHLFyhzLbdK35ZmR/fugc+nThmv4Zr63v1wUGPJL4wj1L77ea2AW6CIiCyCoBEvSs4tdP4d6AuOKJL3umP7xaHz30S2aUwh41jgU7lNov1k+Wcj+Sb9s893/T6j3vrhw/60DKxEHj8+GafcpfcVqEY3I/OxRBtgmQoGc7Azop3+0Tl125tGWvzxo9uohowSHVfK9Rzt8xxl7XRUA6CaK+z3tSY6//mYvfatFFRPjVtdtmV33itAp76yIgCiKrBEjQs4pfP4V7fMHv573WtP33nV5dBPXayWM8VXnmKXSgjLbSiQfMNPT5vzlm4RZdLIzbscwGDxxRs85lNU3UFmnyJhcJkKDnYtY06LMvKLYf/eyWsjZ3QIPeJe7SsrPGBa0mVsAY08eQQ+IINHkH59zpC/L+mY9s1MX30WsLLfDc8aMa7GZhlCaBk1M5RYAEPafSpV1nhwJi6wGPb6rwBXP/mLgCmwBvnDIm4LCYcu4jM9qtIep5NuwXfYc8vdky4BXVM5olSyVOEyw5aUy31SzQaYRZyoGeiiVB11M2sxgL55xPfXBDFj1Qr2jsNT185Eh3qdOcp55VsqQWgT5vsPsPLzcUNfT51TKZNTsuqwDvnlbnsZgEV9acoIJ1Q4AEXTepzG4gehJ03IN+84FVPSMLLcXZpUqlRyLQNhhovezt5go97EX/6Tz3cX6TwKyUbSKQKgES9FQJ0v3bCOhJ0HettMM1+1S01xVZKyi92iOwtc/fdMMHrdVftQ5rz7kEPWIM4LM/jhcFxnSxJiDB8OlylQmQoKsM1Kjm9CToe1Q74MqZpS3jSuzVRs2nluPe3O1tvPmTjprVzUNadlOxb5+fPR4YQ2mnHxFIjQBVotT40d0/9c6xHol6mUNHQb96VllTXbFtJCVYewQ2dg0337qss4oEXXu5IY+yS4AEPbv8dVO6yHlw+kMbBJ77i9wBh9yv26+yeVShpUY3CdJRIJt7fG03fdRWTkPuOkoqhaIKARJ0VTCSkaDIfbMe3Wjx62DbGi6Ku+Pg6raKPHMlZVZ7BBr7/N1X/7eliBbFaS835FF2CZCgZ5e/bkr3B0X3b5/c7HT7cn9vMG5be+KY2p5Cm4lWuWuwhpA4wm4AABxxSURBVHZ6AoPzFje6aNuaBpNDLmWVAAl6VvHrp3BfQOw64tn64i5PMOeDyrcJ8NYpY/x2i4m2Emkwm0P+oP+wp+vN/XSwjAazQy5lkwAJejbp66js4YC49cQXttbqodeEaaGjX7VZOenoV23mhbzSBgESdG3kIee9cPuCa89Z0rTTdx36+DjLy3NHB2oLLZPp4yzaqpr4cZaWwcCq3z1T79SWZ8l5Qx9nSY4b3RWZAAk61QxVCHh84sdXLG2ZpZfPp959SBWMGmE5aVSh7TlVAJERVQhwzg9f3uBZfNGbzYIqBrNshD6fmuUE6Kx4EnSdJTRb4Xj84ss3fdR+9DsbBrLlgqrlXjKjFHavcdy7Y6n9IlUNk7GUCKzvHL57ddPQ/LuWd6ZkRys3HzQ+H67Zp/wVp0U4Ris+kR+5S4AEPXdzpynPfUF+370rOs9/7tteTfmVrDO/26EATp5U+Mm4Evveydqg+9QnsL7D+9mitb3TXlvfr77xLFg8cdIIuHDP0vutJnZBFoqnInVGgARdZwnNVjic86uf/rrvhgUrOnTxyVHci373IdXtpS4zneeerUoVodyWfn/vFUtbCvWwBx3Dm79nmf+UXQqvY4zdrCHM5EqOEiBBz9HEac1tzvnvP6ofXHD5O61FWvMtWX8+PWtcwGJipYyxvmRt0H3qEeCcFw4HxJ69H92km/fW7QdV9uwzJm8+Y+wp9UiRJaMS0M2DYdQEaiVuzvm+G3u8i+YuaijTik+p+vHoUSP7JlfYT2GMvZ6qLbo/dQKfN7rPDnJ44II3mlM3phELC+fUdowrss1hjH2oEZfIjRwmQIKew8nTkuuc8zEDPvHr/R/fVKAlv1Lx5aw9iobOnlLyAGPs0lTs0L3qEPi6ZeitT7a6D378yx51DGrAyvunj+3Ptwq7MMbqNeAOuZDjBEjQczyBWnI/KIqBWY9uMunhPHfkunO5HRYcWt1QaDeN0hJno/rSOuDvuvq/rcVr2nP/O+iYQ4uJwSdnjg2aBMFs1JxS3OoSIEFXl6ehrQ35xE1/eLWhbmO3Tzcclp5W5ymym6bQATPZTSkeKNPlCXx18FP1ujmOd1yxFZ44qnazwyqMzS5dKl0vBEjQ9ZJJDcThDYhLrnu/7fD3Ng1qwBt1XLhiZhmfMcp596hCKw27q4M0KSubenwLPm/0XHTbso6k7tfiTQeMzYMb9q943WYWjtCif+RT7hEgQc+9nGnWY875jY992X3xv1d2uzTrZIKOTal2wA37V7aU55mrE7yVLleRQNtgoPX691srVjUPqWg1u6bOnVbsPmO34rsZY9dm1xMqXS8ESND1kkkNxME5n/tZo+feC95oLtWAO6q58OpJY4Zr8s37McZWqGaUDCkmsK5t+MA8m/DmMQu36Gqu+b7Dqjunj3ReyBhbqBgGXUgEYhAgQafqoRoBzvlOXZ7g8oOf2qyble4I54zdimD2dvlvjy+2HaIaLDKkmMDXLUMfL2twz3rsC/2sbsfg3/59XX+J0zSDMbZOMQy6kAiQoFMdyBQBf1Acnv2fzbYBHXyrWmJW5jLDkpNHcxNjRXTITKZq0k/l4GEyQQ49RzxTzzrcgcwWnsbS8m0CLD21zmsxCfY0FkOmDUaAeugGS3i6wx30BlZe9d+2qXr56prE67p9y4N7VDvvqimwXJFuhmT//wl83uh5qnnAf8rfP2rXFRb8ytotB1Z8nmczT9NVYBRMVgmQoGcVv/4K55zf8sgX3ec9+Hl3np6iw7PdHz5y5IDDIuhqOkHrOer3BofOW9Jk18vZ7RLvs6cWD561e/G/GGNXaT0H5F/uECBBz51c5YSnnPOj17UP33faK426WxV+58FVPbtVOe7Mt5luzIlk5LiT+KnU+h7f/Gvfa8vxSH7t/pNHj2zeqdx+AWPsFd0FRwFljQAJetbQ67NgznlFQOSbZzy80aG3CEO99CG7edsHWzx6i09L8XDOnUN+seuPr+mvd46cl88bN2QWWB1jTH+tFS1VJIP5QoJusIRnItxhv7j+7CVNE9bq5IhOObM/7V0GE8sdi3Yos52QCZZGLaPDHXjg0wbPqX//sE13DcOJ5XZ48Iia7+0WYQej5pfiTg8BEvT0cDW0Vc753Q+v7jn5oVVdutqPjknFFe+vnjg66BcDU/Ks1q8Mneg0Bc85n+wP8tVHPrfFrKeV7RKuP04p6Zy3R9EzjLGL04SQzBqUAAm6QROfzrA550f+2OW9/6QXG2rSWU62bJ80eQQcOaHgx3Eltu2z5YOey93a51vz4tq+ic9+06vLMJ89rrZpuxLb+YyxxboMkILKGgES9Kyh12/BnHM8+nVw1qMbwRvgugz0gSNqODC4a0q18zJdBpiloL5p89wcEOGyPy5u0tWpcBJOmxm/sDYO/zOPMebOEmYqVqcESNB1mthshzXgEz++4YO2WR9s1s+HWuRMcYHck8eM5AJjE+lLbOrUNvyimsj52tNebmR626YmEdqvLg+u26/ik3yrsLc61MgKEfh/AiToVBvSQoBzftH7mwf/fNXS1oq0FKABozj0Pnfnwo3VBdbxGnAn513Y2uvd/OK6/jF6HWrHBN0yu7Jt/7q8fzDG7sn5hFEAmiNAgq65lOjDIc75uOEA/2rvRzfq6oCZ8Oz887eV/h3Lbc+PLLD+Xh+Zy04UP3Z5X9zY7T1Wj3vO5UQ/PnPcoN3MdmWMbcwOaSpVzwRI0PWc3SzH5vGJX17xTsvkz5o8QpZdSVvxTosATx1bOySK/O91xbZ/pq0gHRseGA5e0DMcvOWUlxqcHr+o20in1zjF2w6q/MZpNe2m2yApsKwSIEHPKn59F845v/KDzQPnXLm0rU7PkeJ8+qNHjQxu7fOftF2JbZGeY1U7Ns75wX6Rv3bGK40Wvc6bS8xunV2xeb+6/AcYY7eqzZHsEQEkQIJO9SBtBHDY3S/yL/d6eGN+2grRiOF9xrjgxgMqAx4/+02Jky3XiFuadoNzvocvyD/907ut1v/V63/B96fzxg1YBLYbDbdrulrmtHMk6DmdPu077xf5h9e/3zZp6YaBYu17m5qHv9uhAC6YXjJUZDftQSvfY7PEFe39PnHlgk878177vj818Dlw9+zx+d1/27/iW4vA9s0Bd8nFHCVAgp6jicsVtznn875tH77qjFcat22+1ftvzsRCOHOP4sFih2kaiXrkbKOY9wyLnz2yqit/0do+vVeJbfE9dvTIjZPK7bcwxh42RMAUZFYIkKBnBbtxCsVDZkTOew59ut7S5QkaInAU9bOnlQwWWIV9GWOrDRG0wiC7+v0zBAt77+FV3Q6jiHmJ0wRvnjLGLzBWRIfJKKwodFlSBEjQk8JGNyVCgHP+0GNf9Bz278+7dPdJ1WgccPj9qlllPquJHckYezsRXnq9dlNv4Pgql/Dsbcs6zK+t1/8wu5THc6eWNJ+xe9EbjLE/6jW3FJc2CJCgayMPuvaCcz6rZyj4yuz/bNbdx1piJQ4Xyv3zwEq/188vzbeb7tN1kuMEt7nXf3V1nunGP7/bavrIAAvg5DiWnlrXWeQwHcUYW2bkOkCxp58ACXr6GVMJADDsF1dd937rju9vdjuNBAS3tP3jt5Ueb5C/tV2J7TgjxS7F2tjveyoYhGOvea/VofetaeH53b/O5blh/8rv7BZhihFzTzFnlgAJemZ5G7Y0zvkfvu/yXn/Kiw1jjAbBYRHgmt+UwU5ltvraQuuhRlksh4vfWgb8S9a2e0f9/aN2i54PjYlWp58+rrZ+Qontb4yxJ4xW7ynezBMgQc88c8OW6A+KLWe82lj5XYfXkAxOmjQC5s8o4Ws7fLdOrrBfrWcIq5o9d+xWab9kwYoupuez2WPlcMcyGzx21MhWi0mo0nOuKTbtECBB104udO8J5/zqFY1DZ174RpNhP2aCQ/CXziwNlDrN39cWWE5ijH2jp8QP+ny7tg3wRT3DwfF3L+/U7VfTlOTs3sNqNuw50vEoY+xmJdfTNUQgVQIk6KkSpPsVE+Cc5wc5bzv++a2Ohj6/4vv0eCF+qe2CaSWBPq/4aKnTdCljzJPLcXLOnd93+h6vK7Ice//KLpNRe+VSDmsLLfDCCaOGTIxVMMYGcjm35HvuECBBz51c6cJTzvmN720aOPnq/7YZbi49PIFlLjOcM6Vk6MBxLra13//gDqX2i3MxyQPe4LVmgf35zR/6HY980QMd7kAuhqGqzzcfWFF/wNj8Zxhj16pqmIwRgRgESNCpemSUAOe8TOTQdMzCLZamfmP30iXwOAx/yi4jYK9RruHvO7wvTqlxXMAY0/QRapzzwuaBwLXFDtPZK5s8gYdXdRcZbQV7tAenpsACL88d7RcY1DDGOjL6gFFhhiZAgm7o9GcneOylv7Nh4Mxr32urzI4H2iwVhf34iYVw+IQCvqZteJnFym7YqcT+Xy15yznfc2OP7/oxhZaD3vxxQFy0ps9EQv7LDN14QEXrQePzce6ceudaqrwG8IUE3QBJ1lqInPMRfpE3//6lBsfGbp/W3Mu6PzgUf/j2+XDEhIKAzSx0uf3i83UjLP9mjK3PhnO4/ayh1z/PbhHm+kVetPi7PvuSHwZoaD1CMsYVW+GpY2uHLAKrZoz1ZiNfVKZxCZCgGzf3WY0cV7wvb/DMv+jNZuqlx8jElGoH7FeXBweMdfmCnA029ftXu32BxbNG5z2drmF5HE4HgL0BYP9+r3hckPOS/24YdHyweZCtah7Kar3ReuH3HFrdOqPWuYBWtms9U/r0jwRdn3nNiag8/mDzZW+3VH3eRCKhJGE7l9thWo0Ddq92wC6Vdt4zJA50D4s/MuDLdyqzvQMAGwFgi9IV87gyHQBGb+n37TYwHJxpM7HdihyW8YU2oWhdh9ezotFtWdEw5FjTPqzEPcNfM7XGAXccXNXitJgM880CwyddYwBI0DWWECO5g6fHben13XTc81vpBZhE4nHOfftSG4wrskJdkVUcU2QdLnGYbCLn3O3n3mE/9/lF7hdFMSgwJppMArOZmMluYVabAHmMMaHNHeBbe33mLb1+2Njjgx86vUBz4kkkAwBePGFU8+gR1mvoVLjk+NFdqRMgQU+dIVlIgcCQX/zk3hWdOy1a21eUghm6VUagwCZAod0ELosAdjMDk/DTYx4UOQwHOLj9IvQOB2HAKxI3lQjMmVjYc+GepescFmGWSibJDBFImAAJesLI6AY1CXDOZ+KHSw76z+Z8t48ERk22ZCszBFxWAd45tW7AZmKH0BfVMsOcSolMgASdakbWCXDO7/7vxsFj/vxua23WnSEHiECCBP7x28qGA8flvcwYy8mDgRIMly7XMAESdA0nxyiucc5d3iDfdNnbLeWfNeb0CahGSRnFGSIwfaQTF8K120xsLGPMTWCIQDYJkKBnkz6V/TMBzvncNnfg3sOfri8lLEQgVwi8fsqYzgqX+ULG2MJc8Zn81C8BEnT95jbnIhvwii++8UP/Abcv6xiRc86Tw78iIPqHoWHRTdDx8U9aV7b3XKidcw0IFjsE3L2w6dFLoX/dx+AcuQOMnXcP2Cvqtl033LYZNj18EXga1//inlj25IV3rXxt23+WTPtdWrNy+cyy3sO2L3gv3yYcl9aCyDgRUEiABF0hKLos/QQ456W+IP/h0rdbimjoPf28011CuLC2vHE/WMtqtwmt/P+jgDcvuQdGnXj9NpeaXr0Dao66DMyuETC4cTUMrF8BVYedD7HsSbFIjYGK2fPSKug41H7nwVU9VhPbnjHWmW6WZJ8IKCFAgq6EEl2TMQKc8zndnuC/D3+2vtgf5BkrlwpKPwEU564Vr/7cS5dKxJ5385IFUDpzzrZ/ksRdEvRI9+B14fYkO/g3x8gd0yboFhOD108a013sNJ3LGFuUfnJUAhFQRoAEXRknuiqDBDjn936w2X3MlUtb6MCZDHJPd1HYw/Z1NGzrbct/8h66YLVD29JHoWzfk3/VQw/3L9ye1IOXrkvXkPuts6ua96tz4ar2C9PNjOwTgUQIkKAnQouuzRgBt09ce+9nHWNeXNuPx5PSL8cJyEUbe974k8+J151xx889avn8es0RF/+qAYD3htvDe6Sh+r61/9tmPx2CftzEAs+F08vqXVZhYo6nhNzXIQESdB0mVQ8hcc6ncIDPT3u5Ab7r8OohJMPGgGK79bm/QfURF/288C0chjSn7ho9Ke6QeyR7eH/+DntC3rg9fjXXrhb4Hcts8OQxtcAApjLGVqlll+wQAbUIkKCrRZLsqE6Ac35W62Dg5mMXbinx0Xy66nwzYVDqbVcfdv42sY32k4bPcdGcfFg+XLwj2ZP36OX2o/Xuk4nbamLw0tzRXZV55qsZY48kY4PuIQLpJkCCnm7CZD8lAm5f8N9ftAzNueStluKUDNHNGSeAw+Jbn78BRp1w3S965tJQe8meR/0s8lIP25xXDH1rPoSKA07f5q98aD0w2BPRXnhg6di2dtchVd27VzkWuaymczMOkgokAgoJkKArBEWXZY9Ap8e/8pV1/VMfXNWdPSeo5IQJoEg3Lbn7F/dJe9FF3/DP+9DxAvkcOq5eX3/b3G33yfeox7KHe9uln9qCfvaUYjh6p4LPS52WaQlDoBuIQAYJkKBnEDYVlRwBznn5gFf85q7lnRVLvu9PzgjdRQSSIHDEhAK4ZEZpW75NmMwYa0/CBN1CBDJGgAQ9Y6ipoFQIcM6nBUW+bP5bLWY6dCYVknSvUgJ4eMyCQ6oCJoHNZIytVHofXUcEskWABD1b5KnchAlwzo8eDvDnzny10fZDF618Txgg3aCYwPYlNnj0qJFeu5nNZYy9qvhGupAIZJEACXoW4VPRiRPgnJ/d6QnefvorDXmtg4HEDdAdRCAOgco8Mzx+dO1gqdN0OWPsQQJGBHKFAAl6rmSK/PyZAOf86s09vmvOWtyY1+8ViQwRUI1AgU2AR44cOVhXZL2JMXazaobJEBHIAAES9AxApiLUJ8A5v3FNu/fSc5c0OoYDdOa7+oSNZ9FuZvDAESOHJpbb7mSMXWs8AhRxrhMgQc/1DBrYf875baubhy658M1mE33IxcAVQYXQ8YMr9x5aHdyj2nEXY+wKFUySCSKQcQIk6BlHTgWqSYBzfucXLUMXzH+z2UI9dTXJGscW9swXHFrt373KcR9j7FLjRE6R6o0ACbreMmrAeLCnvr7De/b5bzTl05y6AStACiHjnPn9h9UM7FBme5B65imApFs1QYAEXRNpICdSJYBz6g19/nPPe72pmFa/p0rTGPfjavZ/HV7TXVto+TfNmRsj53qPkgRd7xk2UHy4+r13KHjF+W80F9M+dQMlPolQcZ/5/YdVd49wmG6j1exJAKRbNEmABF2TaSGnkiWA+9R9QX7XpW+3OOhEuWQp6vs+PAHuzoOrhqwmdgntM9d3ro0WHQm60TJugHjxRDmRw/M3ftRuobPfDZDwBELEs9mv3afcLzA4gTH2SgK30qVEQPMESNA1nyJyMBkCePb7oFdcvHBNbyV9pS0Zgvq7B7+aNnfnEa15NuFIOptdf/mliABI0KkW6JYAfqWtayjw+ncd3nFXLW0t9gXpABrdJjtGYFYTg1tmV3bvWGbbWOIwH05fTTNiLTBGzCToxsizoaN0+4L/7veKx1+5tKXkuw76qIuRKsOOZTa4dXZVV4HN/ILLys41UuwUq/EIkKAbL+eGjJhzfhYHePjWT9o9L67tdxoSgsGCPm5igefKWeVOBjCPMfaIwcKncA1IgATdgEk3asic8ykeP3/ys0bPiGvea62m42L1WRPwGNebDqhsnj7S2eu0sNMYY6v0GSlFRQR+SYAEnWqE4Qhwzu/t9gRPuu6DtmLa2qav9OOWtBv2q+gudpqeZYxdqK/oKBoiEJsACTrVEEMS4JzP8QX5A698189uX9YxwpAQdBb05TPLeo/esYBbTewcxtginYVH4RCBuARI0OMiogv0SoBzXjro4w+4/cF9/v5heyn11nMz09gr/8u+5Z0ui+mjPOs2Me/MzUjIayKQGgES9NT40d06IMA5n+sN8gX/q3d7b/pfe63bJ+ogKv2H4LIKcM1vyht+M8Zls5nYfMbYQv1HTRESgegESNCpdhABAOCcuwDgJm+Qn3HP8s7AorV9RQRGuwTmTCzsuWhGqdlmYo8BwDWMMbd2vSXPiEBmCJCgZ4YzlZIjBDjnM4cD/Ja2QX/dLZ90VH/eNJQjnhvDzak1DrhqVllzRZ5ls93MrmKMLTNG5BQlEYhPgAQ9PiO6woAEOOd/GAqI//iqZZgtWNFZubHbZ0AK2gl5XLEV5u9Z2rprlZ07zMKfGWNPaMc78oQIaIMACbo28kBeaJQAfpLVL/Lr3t802Pfvz7srm/r9GvVUn27VFFjg3KnFrfuPzSu0COwG+tSpPvNMUalDgARdHY5kRccEOOe4re1ykcOVH2weaLp/ZfeYhj4S9nSmvLbQAudPK67fry6/RmBwKwDczhjrTWeZZJsI5DoBEvRczyD5nzECnPMyAJgf5PzSz5uGm/61snM8nQ2vLn48e/28aaUbptbYa0yM3QkACxhjHeqWQtaIgD4JkKDrM68UVRoJcM7zAeD8gMjnb+zxDT+2urv8/c1uOh8+Beb717k8Z+xR3D6uyGo3C2wBANzPGBtIwSTdSgQMR4AE3XApp4DVJICL57wBfoHHL45+5bt+36K1vdVdnqCaRejWVonTBHMmjmg+escCq9MibLGZ2X202E236abAMkCABD0DkKkI/RPgnM8CgNNEzk9b2+HduvDbvqKlGwaK9R954hHOHp/fPXdSYc/EMtso4afV6v9hjH2SuCW6gwgQATkBEnSqD0RARQKhA2pOCnA4mXO++ydbBjtfWjsw+rMmj6BiMTlnanqNUzx2Yv6WWaPzShljX5gZPAMA+AEVOhAm57JJDmuVAAm6VjNDfuU8Ac75OAA4dsjPT2QMxn+61e1+e8NgxacNbvAGeM7HFysAm5nBXrUuOHi7vLa9al0uzvkGh0V4DgBeYoxt1HXwFBwRyBIBEvQsgadijUUgJO6HDXiDc/Jtppnfd3pb/rfFY1u21V28tn1YFzAmltth5ihX929GO70TSm1VA97gsnybCb969gaJuC5STEFonAAJusYTRO7pj0BoWP63ALDfsJ8fYhJg1PpOb9/KJk/ely3DrnUdwzDg1fYHYvJtAuxUZofdquzu6TXOwQmltsKgCFvtFvYWAHwAAO/ScLr+6i5FpG0CJOjazg95ZwACnPMKANgLAPYc8AX3d5iFSX3DondDt9e3tmPY8UOnz1Xf64OtfX7wBzM7VG8xMRhVaIExI6ywfanVPbHMPjS+2GYttAu2oYD4bb7V9D4ArACATxljbQZIF4VIBDRLgARds6khx4xMgHO+EwBMBoCdfUG+iyjCRKsZRrn93N3u9nsb+/zmhr5gXrvbb+keCkLvcBD6vUEY9Ing8YswHODgC3IIiBx4qA3AGIBZYGA1MbCbGTgtAuRZBSiwmWCE3QTFDhOUuyz+2kLT4MhCW6DcZbK5LMzlC8BWQYC1VhP7GgDWAMA3jLF1Rs4PxU4EtEiABF2LWSGfiEAUApzzMQCA/6sFgBq/CCMDIq8GDmUceLFJYPkCgIsxsAuMWRgDEwPYtsKeA4icQ1Dk3M85DAcB3KLIBxiwbmDQYRZYs0WARgBoAoAGAKhnjNVTMogAEcgNAv8HmNWMKzmgR9cAAAAASUVORK5CYII=" id="179" name="Google Shape;179;p9"/>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descr="Assistant de Direction et Manager : la recette d'un bon binôme - 14  conseils pour un duo gagnant !" id="180" name="Google Shape;180;p9"/>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descr="Assistant de Direction et Manager : la recette d'un bon binôme - 14  conseils pour un duo gagnant !" id="181" name="Google Shape;181;p9"/>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182" name="Google Shape;182;p9"/>
            <p:cNvGrpSpPr/>
            <p:nvPr/>
          </p:nvGrpSpPr>
          <p:grpSpPr>
            <a:xfrm>
              <a:off x="460374" y="1000108"/>
              <a:ext cx="8038078" cy="5678223"/>
              <a:chOff x="-216338" y="0"/>
              <a:chExt cx="9526584" cy="6900072"/>
            </a:xfrm>
          </p:grpSpPr>
          <p:sp>
            <p:nvSpPr>
              <p:cNvPr id="183" name="Google Shape;183;p9"/>
              <p:cNvSpPr/>
              <p:nvPr/>
            </p:nvSpPr>
            <p:spPr>
              <a:xfrm>
                <a:off x="899592" y="0"/>
                <a:ext cx="8244408" cy="690392"/>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84" name="Google Shape;184;p9"/>
              <p:cNvPicPr preferRelativeResize="0"/>
              <p:nvPr/>
            </p:nvPicPr>
            <p:blipFill rotWithShape="1">
              <a:blip r:embed="rId3">
                <a:alphaModFix/>
              </a:blip>
              <a:srcRect b="0" l="0" r="0" t="0"/>
              <a:stretch/>
            </p:blipFill>
            <p:spPr>
              <a:xfrm>
                <a:off x="0" y="0"/>
                <a:ext cx="857288" cy="822475"/>
              </a:xfrm>
              <a:prstGeom prst="rect">
                <a:avLst/>
              </a:prstGeom>
              <a:noFill/>
              <a:ln>
                <a:noFill/>
              </a:ln>
            </p:spPr>
          </p:pic>
          <p:sp>
            <p:nvSpPr>
              <p:cNvPr id="185" name="Google Shape;185;p9"/>
              <p:cNvSpPr txBox="1"/>
              <p:nvPr/>
            </p:nvSpPr>
            <p:spPr>
              <a:xfrm>
                <a:off x="928662" y="357166"/>
                <a:ext cx="1285884" cy="33660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FR" sz="1200">
                    <a:solidFill>
                      <a:schemeClr val="dk1"/>
                    </a:solidFill>
                    <a:latin typeface="Calibri"/>
                    <a:ea typeface="Calibri"/>
                    <a:cs typeface="Calibri"/>
                    <a:sym typeface="Calibri"/>
                  </a:rPr>
                  <a:t>Entreprises</a:t>
                </a:r>
                <a:endParaRPr/>
              </a:p>
            </p:txBody>
          </p:sp>
          <p:sp>
            <p:nvSpPr>
              <p:cNvPr id="186" name="Google Shape;186;p9"/>
              <p:cNvSpPr txBox="1"/>
              <p:nvPr/>
            </p:nvSpPr>
            <p:spPr>
              <a:xfrm>
                <a:off x="1928795" y="357166"/>
                <a:ext cx="1071570" cy="33660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FR" sz="1200">
                    <a:solidFill>
                      <a:schemeClr val="dk1"/>
                    </a:solidFill>
                    <a:latin typeface="Calibri"/>
                    <a:ea typeface="Calibri"/>
                    <a:cs typeface="Calibri"/>
                    <a:sym typeface="Calibri"/>
                  </a:rPr>
                  <a:t>Assistants</a:t>
                </a:r>
                <a:endParaRPr/>
              </a:p>
            </p:txBody>
          </p:sp>
          <p:sp>
            <p:nvSpPr>
              <p:cNvPr id="187" name="Google Shape;187;p9"/>
              <p:cNvSpPr txBox="1"/>
              <p:nvPr/>
            </p:nvSpPr>
            <p:spPr>
              <a:xfrm>
                <a:off x="0" y="1248423"/>
                <a:ext cx="5786400" cy="2356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FR" sz="2400">
                    <a:solidFill>
                      <a:srgbClr val="FFCC00"/>
                    </a:solidFill>
                    <a:latin typeface="Calibri"/>
                    <a:ea typeface="Calibri"/>
                    <a:cs typeface="Calibri"/>
                    <a:sym typeface="Calibri"/>
                  </a:rPr>
                  <a:t>DELEGUEZ VOS TÂCHES ADMINISTRATIVES </a:t>
                </a:r>
                <a:endParaRPr/>
              </a:p>
              <a:p>
                <a:pPr indent="0" lvl="0" marL="0" marR="0" rtl="0" algn="l">
                  <a:spcBef>
                    <a:spcPts val="0"/>
                  </a:spcBef>
                  <a:spcAft>
                    <a:spcPts val="0"/>
                  </a:spcAft>
                  <a:buNone/>
                </a:pPr>
                <a:r>
                  <a:rPr b="1" lang="fr-FR" sz="2400">
                    <a:solidFill>
                      <a:srgbClr val="FFCC00"/>
                    </a:solidFill>
                    <a:latin typeface="Calibri"/>
                    <a:ea typeface="Calibri"/>
                    <a:cs typeface="Calibri"/>
                    <a:sym typeface="Calibri"/>
                  </a:rPr>
                  <a:t>AUX MEILLEURS ASSISTANTS DE BUREAU ET GERANTS DE COMMERCES</a:t>
                </a:r>
                <a:endParaRPr/>
              </a:p>
            </p:txBody>
          </p:sp>
          <p:sp>
            <p:nvSpPr>
              <p:cNvPr id="188" name="Google Shape;188;p9"/>
              <p:cNvSpPr txBox="1"/>
              <p:nvPr/>
            </p:nvSpPr>
            <p:spPr>
              <a:xfrm>
                <a:off x="3000364" y="357166"/>
                <a:ext cx="1071570" cy="33660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FR" sz="1200">
                    <a:solidFill>
                      <a:schemeClr val="dk1"/>
                    </a:solidFill>
                    <a:latin typeface="Calibri"/>
                    <a:ea typeface="Calibri"/>
                    <a:cs typeface="Calibri"/>
                    <a:sym typeface="Calibri"/>
                  </a:rPr>
                  <a:t>Gérants</a:t>
                </a:r>
                <a:endParaRPr/>
              </a:p>
            </p:txBody>
          </p:sp>
          <p:sp>
            <p:nvSpPr>
              <p:cNvPr id="189" name="Google Shape;189;p9"/>
              <p:cNvSpPr txBox="1"/>
              <p:nvPr/>
            </p:nvSpPr>
            <p:spPr>
              <a:xfrm>
                <a:off x="3857620" y="357166"/>
                <a:ext cx="1500198" cy="33660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1200">
                    <a:solidFill>
                      <a:schemeClr val="dk1"/>
                    </a:solidFill>
                    <a:latin typeface="Calibri"/>
                    <a:ea typeface="Calibri"/>
                    <a:cs typeface="Calibri"/>
                    <a:sym typeface="Calibri"/>
                  </a:rPr>
                  <a:t>Missions/Projets</a:t>
                </a:r>
                <a:endParaRPr/>
              </a:p>
            </p:txBody>
          </p:sp>
          <p:sp>
            <p:nvSpPr>
              <p:cNvPr id="190" name="Google Shape;190;p9"/>
              <p:cNvSpPr txBox="1"/>
              <p:nvPr/>
            </p:nvSpPr>
            <p:spPr>
              <a:xfrm>
                <a:off x="5357818" y="357166"/>
                <a:ext cx="1071570" cy="33660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FR" sz="1200">
                    <a:solidFill>
                      <a:schemeClr val="dk1"/>
                    </a:solidFill>
                    <a:latin typeface="Calibri"/>
                    <a:ea typeface="Calibri"/>
                    <a:cs typeface="Calibri"/>
                    <a:sym typeface="Calibri"/>
                  </a:rPr>
                  <a:t>Blog</a:t>
                </a:r>
                <a:endParaRPr/>
              </a:p>
            </p:txBody>
          </p:sp>
          <p:sp>
            <p:nvSpPr>
              <p:cNvPr id="191" name="Google Shape;191;p9"/>
              <p:cNvSpPr txBox="1"/>
              <p:nvPr/>
            </p:nvSpPr>
            <p:spPr>
              <a:xfrm>
                <a:off x="7786710" y="142852"/>
                <a:ext cx="1214414" cy="336604"/>
              </a:xfrm>
              <a:prstGeom prst="rect">
                <a:avLst/>
              </a:prstGeom>
              <a:solidFill>
                <a:srgbClr val="FFCC00"/>
              </a:solidFill>
              <a:ln cap="flat" cmpd="sng" w="25400">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lang="fr-FR" sz="1200">
                    <a:solidFill>
                      <a:schemeClr val="dk1"/>
                    </a:solidFill>
                    <a:latin typeface="Calibri"/>
                    <a:ea typeface="Calibri"/>
                    <a:cs typeface="Calibri"/>
                    <a:sym typeface="Calibri"/>
                  </a:rPr>
                  <a:t>Accès clients</a:t>
                </a:r>
                <a:endParaRPr/>
              </a:p>
            </p:txBody>
          </p:sp>
          <p:sp>
            <p:nvSpPr>
              <p:cNvPr id="192" name="Google Shape;192;p9"/>
              <p:cNvSpPr txBox="1"/>
              <p:nvPr/>
            </p:nvSpPr>
            <p:spPr>
              <a:xfrm>
                <a:off x="6500826" y="142852"/>
                <a:ext cx="1214414" cy="336604"/>
              </a:xfrm>
              <a:prstGeom prst="rect">
                <a:avLst/>
              </a:prstGeom>
              <a:solidFill>
                <a:srgbClr val="FF0000"/>
              </a:solidFill>
              <a:ln cap="flat" cmpd="sng" w="25400">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1200">
                    <a:solidFill>
                      <a:schemeClr val="dk1"/>
                    </a:solidFill>
                    <a:latin typeface="Calibri"/>
                    <a:ea typeface="Calibri"/>
                    <a:cs typeface="Calibri"/>
                    <a:sym typeface="Calibri"/>
                  </a:rPr>
                  <a:t>S’inscrire</a:t>
                </a:r>
                <a:endParaRPr/>
              </a:p>
            </p:txBody>
          </p:sp>
          <p:sp>
            <p:nvSpPr>
              <p:cNvPr id="193" name="Google Shape;193;p9"/>
              <p:cNvSpPr txBox="1"/>
              <p:nvPr/>
            </p:nvSpPr>
            <p:spPr>
              <a:xfrm>
                <a:off x="5143504" y="5286388"/>
                <a:ext cx="1571604" cy="299203"/>
              </a:xfrm>
              <a:prstGeom prst="rect">
                <a:avLst/>
              </a:prstGeom>
              <a:solidFill>
                <a:srgbClr val="FF0000"/>
              </a:solidFill>
              <a:ln cap="flat" cmpd="sng" w="25400">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900">
                    <a:solidFill>
                      <a:schemeClr val="dk1"/>
                    </a:solidFill>
                    <a:latin typeface="Calibri"/>
                    <a:ea typeface="Calibri"/>
                    <a:cs typeface="Calibri"/>
                    <a:sym typeface="Calibri"/>
                  </a:rPr>
                  <a:t>Trouver  </a:t>
                </a:r>
                <a:r>
                  <a:rPr b="1" lang="fr-FR" sz="1000">
                    <a:solidFill>
                      <a:schemeClr val="dk1"/>
                    </a:solidFill>
                    <a:latin typeface="Calibri"/>
                    <a:ea typeface="Calibri"/>
                    <a:cs typeface="Calibri"/>
                    <a:sym typeface="Calibri"/>
                  </a:rPr>
                  <a:t>un assistant</a:t>
                </a:r>
                <a:endParaRPr/>
              </a:p>
            </p:txBody>
          </p:sp>
          <p:sp>
            <p:nvSpPr>
              <p:cNvPr id="194" name="Google Shape;194;p9"/>
              <p:cNvSpPr txBox="1"/>
              <p:nvPr/>
            </p:nvSpPr>
            <p:spPr>
              <a:xfrm>
                <a:off x="5143504" y="5643578"/>
                <a:ext cx="1571636" cy="299203"/>
              </a:xfrm>
              <a:prstGeom prst="rect">
                <a:avLst/>
              </a:prstGeom>
              <a:solidFill>
                <a:srgbClr val="FF0000"/>
              </a:solidFill>
              <a:ln cap="flat" cmpd="sng" w="25400">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1000">
                    <a:solidFill>
                      <a:schemeClr val="dk1"/>
                    </a:solidFill>
                    <a:latin typeface="Calibri"/>
                    <a:ea typeface="Calibri"/>
                    <a:cs typeface="Calibri"/>
                    <a:sym typeface="Calibri"/>
                  </a:rPr>
                  <a:t>Trouver  un gérant</a:t>
                </a:r>
                <a:endParaRPr/>
              </a:p>
            </p:txBody>
          </p:sp>
          <p:sp>
            <p:nvSpPr>
              <p:cNvPr id="195" name="Google Shape;195;p9"/>
              <p:cNvSpPr txBox="1"/>
              <p:nvPr/>
            </p:nvSpPr>
            <p:spPr>
              <a:xfrm>
                <a:off x="6929453" y="5286388"/>
                <a:ext cx="2000265" cy="673208"/>
              </a:xfrm>
              <a:prstGeom prst="rect">
                <a:avLst/>
              </a:prstGeom>
              <a:solidFill>
                <a:srgbClr val="F2F2F2"/>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1200">
                    <a:solidFill>
                      <a:schemeClr val="dk1"/>
                    </a:solidFill>
                    <a:latin typeface="Calibri"/>
                    <a:ea typeface="Calibri"/>
                    <a:cs typeface="Calibri"/>
                    <a:sym typeface="Calibri"/>
                  </a:rPr>
                  <a:t>  </a:t>
                </a:r>
                <a:r>
                  <a:rPr b="1" lang="fr-FR" sz="900">
                    <a:solidFill>
                      <a:schemeClr val="dk1"/>
                    </a:solidFill>
                    <a:latin typeface="Calibri"/>
                    <a:ea typeface="Calibri"/>
                    <a:cs typeface="Calibri"/>
                    <a:sym typeface="Calibri"/>
                  </a:rPr>
                  <a:t>Déposer une mission</a:t>
                </a:r>
                <a:endParaRPr/>
              </a:p>
              <a:p>
                <a:pPr indent="0" lvl="0" marL="0" marR="0" rtl="0" algn="ctr">
                  <a:spcBef>
                    <a:spcPts val="0"/>
                  </a:spcBef>
                  <a:spcAft>
                    <a:spcPts val="0"/>
                  </a:spcAft>
                  <a:buNone/>
                </a:pPr>
                <a:r>
                  <a:rPr b="1" lang="fr-FR" sz="900">
                    <a:solidFill>
                      <a:schemeClr val="dk1"/>
                    </a:solidFill>
                    <a:latin typeface="Calibri"/>
                    <a:ea typeface="Calibri"/>
                    <a:cs typeface="Calibri"/>
                    <a:sym typeface="Calibri"/>
                  </a:rPr>
                  <a:t>ou</a:t>
                </a:r>
                <a:endParaRPr/>
              </a:p>
              <a:p>
                <a:pPr indent="0" lvl="0" marL="0" marR="0" rtl="0" algn="ctr">
                  <a:spcBef>
                    <a:spcPts val="0"/>
                  </a:spcBef>
                  <a:spcAft>
                    <a:spcPts val="0"/>
                  </a:spcAft>
                  <a:buNone/>
                </a:pPr>
                <a:r>
                  <a:rPr b="1" lang="fr-FR" sz="900">
                    <a:solidFill>
                      <a:schemeClr val="dk1"/>
                    </a:solidFill>
                    <a:latin typeface="Calibri"/>
                    <a:ea typeface="Calibri"/>
                    <a:cs typeface="Calibri"/>
                    <a:sym typeface="Calibri"/>
                  </a:rPr>
                  <a:t>S’inscrire comme prestataire</a:t>
                </a:r>
                <a:endParaRPr/>
              </a:p>
            </p:txBody>
          </p:sp>
          <p:sp>
            <p:nvSpPr>
              <p:cNvPr id="196" name="Google Shape;196;p9"/>
              <p:cNvSpPr/>
              <p:nvPr/>
            </p:nvSpPr>
            <p:spPr>
              <a:xfrm>
                <a:off x="0" y="6488667"/>
                <a:ext cx="2202383" cy="411405"/>
              </a:xfrm>
              <a:prstGeom prst="rect">
                <a:avLst/>
              </a:prstGeom>
              <a:solidFill>
                <a:srgbClr val="D8D8D8"/>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600">
                    <a:solidFill>
                      <a:schemeClr val="dk1"/>
                    </a:solidFill>
                    <a:latin typeface="Calibri"/>
                    <a:ea typeface="Calibri"/>
                    <a:cs typeface="Calibri"/>
                    <a:sym typeface="Calibri"/>
                  </a:rPr>
                  <a:t>Paiements sécurisés</a:t>
                </a:r>
                <a:endParaRPr/>
              </a:p>
            </p:txBody>
          </p:sp>
          <p:sp>
            <p:nvSpPr>
              <p:cNvPr id="197" name="Google Shape;197;p9"/>
              <p:cNvSpPr/>
              <p:nvPr/>
            </p:nvSpPr>
            <p:spPr>
              <a:xfrm>
                <a:off x="2786050" y="6488667"/>
                <a:ext cx="2998115" cy="411405"/>
              </a:xfrm>
              <a:prstGeom prst="rect">
                <a:avLst/>
              </a:prstGeom>
              <a:solidFill>
                <a:srgbClr val="D8D8D8"/>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600">
                    <a:solidFill>
                      <a:schemeClr val="dk1"/>
                    </a:solidFill>
                    <a:latin typeface="Calibri"/>
                    <a:ea typeface="Calibri"/>
                    <a:cs typeface="Calibri"/>
                    <a:sym typeface="Calibri"/>
                  </a:rPr>
                  <a:t>Prestataires basés au Gabon</a:t>
                </a:r>
                <a:endParaRPr/>
              </a:p>
            </p:txBody>
          </p:sp>
          <p:sp>
            <p:nvSpPr>
              <p:cNvPr id="198" name="Google Shape;198;p9"/>
              <p:cNvSpPr/>
              <p:nvPr/>
            </p:nvSpPr>
            <p:spPr>
              <a:xfrm>
                <a:off x="6367150" y="6488667"/>
                <a:ext cx="2943096" cy="411405"/>
              </a:xfrm>
              <a:prstGeom prst="rect">
                <a:avLst/>
              </a:prstGeom>
              <a:solidFill>
                <a:srgbClr val="D8D8D8"/>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FR" sz="1600">
                    <a:solidFill>
                      <a:schemeClr val="dk1"/>
                    </a:solidFill>
                    <a:latin typeface="Calibri"/>
                    <a:ea typeface="Calibri"/>
                    <a:cs typeface="Calibri"/>
                    <a:sym typeface="Calibri"/>
                  </a:rPr>
                  <a:t>Engagement déontologique</a:t>
                </a:r>
                <a:endParaRPr/>
              </a:p>
            </p:txBody>
          </p:sp>
          <p:sp>
            <p:nvSpPr>
              <p:cNvPr id="199" name="Google Shape;199;p9"/>
              <p:cNvSpPr/>
              <p:nvPr/>
            </p:nvSpPr>
            <p:spPr>
              <a:xfrm>
                <a:off x="-216338" y="3471494"/>
                <a:ext cx="5359841" cy="130901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1600">
                    <a:solidFill>
                      <a:schemeClr val="lt1"/>
                    </a:solidFill>
                    <a:latin typeface="Calibri"/>
                    <a:ea typeface="Calibri"/>
                    <a:cs typeface="Calibri"/>
                    <a:sym typeface="Calibri"/>
                  </a:rPr>
                  <a:t>Confiez votre opérationnel à des assistants qualifiées</a:t>
                </a:r>
                <a:endParaRPr/>
              </a:p>
              <a:p>
                <a:pPr indent="0" lvl="0" marL="0" marR="0" rtl="0" algn="ctr">
                  <a:spcBef>
                    <a:spcPts val="0"/>
                  </a:spcBef>
                  <a:spcAft>
                    <a:spcPts val="0"/>
                  </a:spcAft>
                  <a:buNone/>
                </a:pPr>
                <a:r>
                  <a:rPr b="1" lang="fr-FR" sz="1600">
                    <a:solidFill>
                      <a:schemeClr val="lt1"/>
                    </a:solidFill>
                    <a:latin typeface="Calibri"/>
                    <a:ea typeface="Calibri"/>
                    <a:cs typeface="Calibri"/>
                    <a:sym typeface="Calibri"/>
                  </a:rPr>
                  <a:t>Des gérants de  confiance</a:t>
                </a:r>
                <a:endParaRPr/>
              </a:p>
              <a:p>
                <a:pPr indent="0" lvl="0" marL="0" marR="0" rtl="0" algn="ctr">
                  <a:spcBef>
                    <a:spcPts val="0"/>
                  </a:spcBef>
                  <a:spcAft>
                    <a:spcPts val="0"/>
                  </a:spcAft>
                  <a:buNone/>
                </a:pPr>
                <a:r>
                  <a:rPr b="1" lang="fr-FR" sz="1600">
                    <a:solidFill>
                      <a:schemeClr val="lt1"/>
                    </a:solidFill>
                    <a:latin typeface="Calibri"/>
                    <a:ea typeface="Calibri"/>
                    <a:cs typeface="Calibri"/>
                    <a:sym typeface="Calibri"/>
                  </a:rPr>
                  <a:t>Et  concentrez vous sur votre activité principal</a:t>
                </a:r>
                <a:endParaRPr/>
              </a:p>
            </p:txBody>
          </p:sp>
          <p:sp>
            <p:nvSpPr>
              <p:cNvPr id="200" name="Google Shape;200;p9"/>
              <p:cNvSpPr txBox="1"/>
              <p:nvPr/>
            </p:nvSpPr>
            <p:spPr>
              <a:xfrm>
                <a:off x="1571604" y="5159980"/>
                <a:ext cx="2000265" cy="523606"/>
              </a:xfrm>
              <a:prstGeom prst="rect">
                <a:avLst/>
              </a:prstGeom>
              <a:solidFill>
                <a:srgbClr val="FFC000"/>
              </a:solidFill>
              <a:ln cap="flat" cmpd="sng" w="25400">
                <a:solidFill>
                  <a:schemeClr val="accent2"/>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lang="fr-FR" sz="1200">
                    <a:solidFill>
                      <a:schemeClr val="dk1"/>
                    </a:solidFill>
                    <a:latin typeface="Calibri"/>
                    <a:ea typeface="Calibri"/>
                    <a:cs typeface="Calibri"/>
                    <a:sym typeface="Calibri"/>
                  </a:rPr>
                  <a:t>  </a:t>
                </a:r>
                <a:r>
                  <a:rPr b="1" lang="fr-FR" sz="1000">
                    <a:solidFill>
                      <a:schemeClr val="dk1"/>
                    </a:solidFill>
                    <a:latin typeface="Calibri"/>
                    <a:ea typeface="Calibri"/>
                    <a:cs typeface="Calibri"/>
                    <a:sym typeface="Calibri"/>
                  </a:rPr>
                  <a:t>Votre diagnostic gratuit pour commencer</a:t>
                </a:r>
                <a:endParaRPr/>
              </a:p>
            </p:txBody>
          </p:sp>
          <p:pic>
            <p:nvPicPr>
              <p:cNvPr descr="commerce.jpg" id="201" name="Google Shape;201;p9"/>
              <p:cNvPicPr preferRelativeResize="0"/>
              <p:nvPr/>
            </p:nvPicPr>
            <p:blipFill rotWithShape="1">
              <a:blip r:embed="rId4">
                <a:alphaModFix/>
              </a:blip>
              <a:srcRect b="9090" l="0" r="0" t="0"/>
              <a:stretch/>
            </p:blipFill>
            <p:spPr>
              <a:xfrm>
                <a:off x="5500694" y="1214422"/>
                <a:ext cx="1723210" cy="1143649"/>
              </a:xfrm>
              <a:prstGeom prst="rect">
                <a:avLst/>
              </a:prstGeom>
              <a:noFill/>
              <a:ln>
                <a:noFill/>
              </a:ln>
            </p:spPr>
          </p:pic>
          <p:pic>
            <p:nvPicPr>
              <p:cNvPr descr="communication.jpg" id="202" name="Google Shape;202;p9"/>
              <p:cNvPicPr preferRelativeResize="0"/>
              <p:nvPr/>
            </p:nvPicPr>
            <p:blipFill rotWithShape="1">
              <a:blip r:embed="rId5">
                <a:alphaModFix/>
              </a:blip>
              <a:srcRect b="0" l="0" r="0" t="0"/>
              <a:stretch/>
            </p:blipFill>
            <p:spPr>
              <a:xfrm>
                <a:off x="7429520" y="1142984"/>
                <a:ext cx="1500198" cy="1272709"/>
              </a:xfrm>
              <a:prstGeom prst="rect">
                <a:avLst/>
              </a:prstGeom>
              <a:noFill/>
              <a:ln>
                <a:noFill/>
              </a:ln>
            </p:spPr>
          </p:pic>
          <p:pic>
            <p:nvPicPr>
              <p:cNvPr descr="comptable.jpg" id="203" name="Google Shape;203;p9"/>
              <p:cNvPicPr preferRelativeResize="0"/>
              <p:nvPr/>
            </p:nvPicPr>
            <p:blipFill rotWithShape="1">
              <a:blip r:embed="rId6">
                <a:alphaModFix/>
              </a:blip>
              <a:srcRect b="0" l="0" r="0" t="0"/>
              <a:stretch/>
            </p:blipFill>
            <p:spPr>
              <a:xfrm>
                <a:off x="5357818" y="2571744"/>
                <a:ext cx="1714512" cy="1140930"/>
              </a:xfrm>
              <a:prstGeom prst="rect">
                <a:avLst/>
              </a:prstGeom>
              <a:noFill/>
              <a:ln>
                <a:noFill/>
              </a:ln>
            </p:spPr>
          </p:pic>
          <p:pic>
            <p:nvPicPr>
              <p:cNvPr descr="juridique.jpg" id="204" name="Google Shape;204;p9"/>
              <p:cNvPicPr preferRelativeResize="0"/>
              <p:nvPr/>
            </p:nvPicPr>
            <p:blipFill rotWithShape="1">
              <a:blip r:embed="rId7">
                <a:alphaModFix/>
              </a:blip>
              <a:srcRect b="0" l="0" r="0" t="0"/>
              <a:stretch/>
            </p:blipFill>
            <p:spPr>
              <a:xfrm>
                <a:off x="6429388" y="3857628"/>
                <a:ext cx="1932340" cy="1285884"/>
              </a:xfrm>
              <a:prstGeom prst="rect">
                <a:avLst/>
              </a:prstGeom>
              <a:noFill/>
              <a:ln>
                <a:noFill/>
              </a:ln>
            </p:spPr>
          </p:pic>
          <p:pic>
            <p:nvPicPr>
              <p:cNvPr descr="medicale.jpg" id="205" name="Google Shape;205;p9"/>
              <p:cNvPicPr preferRelativeResize="0"/>
              <p:nvPr/>
            </p:nvPicPr>
            <p:blipFill rotWithShape="1">
              <a:blip r:embed="rId8">
                <a:alphaModFix/>
              </a:blip>
              <a:srcRect b="0" l="0" r="0" t="0"/>
              <a:stretch/>
            </p:blipFill>
            <p:spPr>
              <a:xfrm>
                <a:off x="7297551" y="2571744"/>
                <a:ext cx="1846449" cy="1228728"/>
              </a:xfrm>
              <a:prstGeom prst="rect">
                <a:avLst/>
              </a:prstGeom>
              <a:noFill/>
              <a:ln>
                <a:noFill/>
              </a:ln>
            </p:spPr>
          </p:pic>
        </p:grpSp>
      </p:grpSp>
    </p:spTree>
  </p:cSld>
  <p:clrMapOvr>
    <a:masterClrMapping/>
  </p:clrMapOvr>
</p:sld>
</file>

<file path=ppt/theme/theme1.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Notes Theme">
  <a:themeElements>
    <a:clrScheme name="Office Notes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2024-02-21T12:39:20Z</dcterms:created>
  <dc:creator>Poste120</dc:creator>
</cp:coreProperties>
</file>