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Poppi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jUCAmcneGQin6KIwPBHQJ1vAW7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A6D322-9A0E-45DE-B662-2E4FBBFDC40E}">
  <a:tblStyle styleId="{CBA6D322-9A0E-45DE-B662-2E4FBBFDC40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561-6944-B2DB-0DAE34D3F6FA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561-6944-B2DB-0DAE34D3F6F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561-6944-B2DB-0DAE34D3F6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788-B842-A8FA-091B42733BAB}"/>
              </c:ext>
            </c:extLst>
          </c:dPt>
          <c:cat>
            <c:strRef>
              <c:f>Feuil1!$A$2:$A$5</c:f>
              <c:strCache>
                <c:ptCount val="3"/>
                <c:pt idx="0">
                  <c:v>Gabonais </c:v>
                </c:pt>
                <c:pt idx="1">
                  <c:v>Gabonais connecté</c:v>
                </c:pt>
                <c:pt idx="2">
                  <c:v>14-40ANS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2400000</c:v>
                </c:pt>
                <c:pt idx="1">
                  <c:v>765000</c:v>
                </c:pt>
                <c:pt idx="2">
                  <c:v>535500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1-6944-B2DB-0DAE34D3F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9.png"/><Relationship Id="rId5" Type="http://schemas.openxmlformats.org/officeDocument/2006/relationships/image" Target="../media/image44.jp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36.jpg"/><Relationship Id="rId5" Type="http://schemas.openxmlformats.org/officeDocument/2006/relationships/image" Target="../media/image41.png"/><Relationship Id="rId6" Type="http://schemas.openxmlformats.org/officeDocument/2006/relationships/image" Target="../media/image5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38.jpg"/><Relationship Id="rId5" Type="http://schemas.openxmlformats.org/officeDocument/2006/relationships/image" Target="../media/image6.png"/><Relationship Id="rId6" Type="http://schemas.openxmlformats.org/officeDocument/2006/relationships/image" Target="../media/image5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6.png"/><Relationship Id="rId5" Type="http://schemas.openxmlformats.org/officeDocument/2006/relationships/image" Target="../media/image5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42.png"/><Relationship Id="rId5" Type="http://schemas.openxmlformats.org/officeDocument/2006/relationships/image" Target="../media/image51.png"/><Relationship Id="rId6" Type="http://schemas.openxmlformats.org/officeDocument/2006/relationships/image" Target="../media/image4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image" Target="../media/image6.png"/><Relationship Id="rId5" Type="http://schemas.openxmlformats.org/officeDocument/2006/relationships/image" Target="../media/image5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6.png"/><Relationship Id="rId5" Type="http://schemas.openxmlformats.org/officeDocument/2006/relationships/image" Target="../media/image5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Relationship Id="rId4" Type="http://schemas.openxmlformats.org/officeDocument/2006/relationships/image" Target="../media/image6.png"/><Relationship Id="rId5" Type="http://schemas.openxmlformats.org/officeDocument/2006/relationships/image" Target="../media/image5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6.png"/><Relationship Id="rId5" Type="http://schemas.openxmlformats.org/officeDocument/2006/relationships/image" Target="../media/image5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Relationship Id="rId4" Type="http://schemas.openxmlformats.org/officeDocument/2006/relationships/image" Target="../media/image6.png"/><Relationship Id="rId5" Type="http://schemas.openxmlformats.org/officeDocument/2006/relationships/image" Target="../media/image51.png"/><Relationship Id="rId6" Type="http://schemas.openxmlformats.org/officeDocument/2006/relationships/image" Target="../media/image5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Relationship Id="rId4" Type="http://schemas.openxmlformats.org/officeDocument/2006/relationships/image" Target="../media/image6.png"/><Relationship Id="rId5" Type="http://schemas.openxmlformats.org/officeDocument/2006/relationships/image" Target="../media/image5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5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Relationship Id="rId4" Type="http://schemas.openxmlformats.org/officeDocument/2006/relationships/image" Target="../media/image6.png"/><Relationship Id="rId5" Type="http://schemas.openxmlformats.org/officeDocument/2006/relationships/image" Target="../media/image5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Relationship Id="rId4" Type="http://schemas.openxmlformats.org/officeDocument/2006/relationships/image" Target="../media/image44.jp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13.png"/><Relationship Id="rId8" Type="http://schemas.openxmlformats.org/officeDocument/2006/relationships/image" Target="../media/image5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5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6.png"/><Relationship Id="rId5" Type="http://schemas.openxmlformats.org/officeDocument/2006/relationships/image" Target="../media/image5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7.png"/><Relationship Id="rId5" Type="http://schemas.openxmlformats.org/officeDocument/2006/relationships/image" Target="../media/image51.png"/><Relationship Id="rId6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10.png"/><Relationship Id="rId5" Type="http://schemas.openxmlformats.org/officeDocument/2006/relationships/image" Target="../media/image51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14.png"/><Relationship Id="rId10" Type="http://schemas.openxmlformats.org/officeDocument/2006/relationships/hyperlink" Target="https://la1gabonaise-stream.com/" TargetMode="External"/><Relationship Id="rId9" Type="http://schemas.openxmlformats.org/officeDocument/2006/relationships/hyperlink" Target="http://www.vision4technologies.net/la1gabonaise/public/" TargetMode="External"/><Relationship Id="rId5" Type="http://schemas.openxmlformats.org/officeDocument/2006/relationships/image" Target="../media/image51.png"/><Relationship Id="rId6" Type="http://schemas.openxmlformats.org/officeDocument/2006/relationships/image" Target="../media/image39.png"/><Relationship Id="rId7" Type="http://schemas.openxmlformats.org/officeDocument/2006/relationships/image" Target="../media/image55.png"/><Relationship Id="rId8" Type="http://schemas.openxmlformats.org/officeDocument/2006/relationships/image" Target="../media/image54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20.png"/><Relationship Id="rId13" Type="http://schemas.openxmlformats.org/officeDocument/2006/relationships/image" Target="../media/image32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9" Type="http://schemas.openxmlformats.org/officeDocument/2006/relationships/image" Target="../media/image18.png"/><Relationship Id="rId5" Type="http://schemas.openxmlformats.org/officeDocument/2006/relationships/image" Target="../media/image51.png"/><Relationship Id="rId6" Type="http://schemas.openxmlformats.org/officeDocument/2006/relationships/image" Target="../media/image45.png"/><Relationship Id="rId7" Type="http://schemas.openxmlformats.org/officeDocument/2006/relationships/image" Target="../media/image52.png"/><Relationship Id="rId8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35.png"/><Relationship Id="rId5" Type="http://schemas.openxmlformats.org/officeDocument/2006/relationships/image" Target="../media/image51.png"/><Relationship Id="rId6" Type="http://schemas.openxmlformats.org/officeDocument/2006/relationships/chart" Target="../charts/chart1.xml"/><Relationship Id="rId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-2" y="5432088"/>
            <a:ext cx="12192001" cy="14259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6691" y="5844795"/>
            <a:ext cx="1700524" cy="779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20534" y="5657794"/>
            <a:ext cx="1154416" cy="1195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48269" y="5732760"/>
            <a:ext cx="1477283" cy="104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62938" y="5886952"/>
            <a:ext cx="2001327" cy="73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0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1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4790" y="706290"/>
            <a:ext cx="8522043" cy="479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9565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23518" y="5812221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0"/>
          <p:cNvSpPr txBox="1"/>
          <p:nvPr/>
        </p:nvSpPr>
        <p:spPr>
          <a:xfrm>
            <a:off x="318503" y="95656"/>
            <a:ext cx="61800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BUSINESS MODEL</a:t>
            </a:r>
            <a:endParaRPr/>
          </a:p>
        </p:txBody>
      </p:sp>
      <p:sp>
        <p:nvSpPr>
          <p:cNvPr id="253" name="Google Shape;253;p10"/>
          <p:cNvSpPr txBox="1"/>
          <p:nvPr/>
        </p:nvSpPr>
        <p:spPr>
          <a:xfrm>
            <a:off x="702911" y="819718"/>
            <a:ext cx="10072849" cy="69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     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     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         La publicité des marques et entreprises sur la plateforme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         D’ici 6 mois gagnez avec la Publicité: 2.000.000 Fcfa /Mois</a:t>
            </a:r>
            <a:r>
              <a:rPr b="1" lang="fr-FR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1113648" y="5812221"/>
            <a:ext cx="189470" cy="172995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1604790" y="4949660"/>
            <a:ext cx="8522043" cy="550279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3408544" y="5057775"/>
            <a:ext cx="81541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Objectif d’ici 6 mois avoir 5000 utilisateurs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1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9260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23518" y="5939546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1"/>
          <p:cNvSpPr txBox="1"/>
          <p:nvPr/>
        </p:nvSpPr>
        <p:spPr>
          <a:xfrm>
            <a:off x="228600" y="66050"/>
            <a:ext cx="6337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OFFRES AUX PARTENAIRES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1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208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3518" y="5726186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 txBox="1"/>
          <p:nvPr/>
        </p:nvSpPr>
        <p:spPr>
          <a:xfrm>
            <a:off x="259080" y="96530"/>
            <a:ext cx="63371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PRINCIPAUX RÉSULTATS</a:t>
            </a:r>
            <a:endParaRPr/>
          </a:p>
        </p:txBody>
      </p:sp>
      <p:sp>
        <p:nvSpPr>
          <p:cNvPr id="274" name="Google Shape;274;p12"/>
          <p:cNvSpPr txBox="1"/>
          <p:nvPr/>
        </p:nvSpPr>
        <p:spPr>
          <a:xfrm>
            <a:off x="906424" y="1496967"/>
            <a:ext cx="10072849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51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Noto Sans Symbols"/>
              <a:buChar char="❖"/>
            </a:pPr>
            <a:r>
              <a:rPr lang="fr-FR" sz="2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Développement du site web à 70%</a:t>
            </a:r>
            <a:endParaRPr/>
          </a:p>
          <a:p>
            <a:pPr indent="-1651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51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Noto Sans Symbols"/>
              <a:buChar char="❖"/>
            </a:pPr>
            <a:r>
              <a:rPr lang="fr-FR" sz="2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Acquisition de trois programmes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1 film /1 programme touristique / 1 programme de musique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1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3518" y="5812221"/>
            <a:ext cx="2344964" cy="16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9949" y="764512"/>
            <a:ext cx="10035252" cy="564482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3"/>
          <p:cNvSpPr txBox="1"/>
          <p:nvPr/>
        </p:nvSpPr>
        <p:spPr>
          <a:xfrm>
            <a:off x="804640" y="84081"/>
            <a:ext cx="61800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ÉQUIPE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1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3518" y="5812221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4"/>
          <p:cNvSpPr txBox="1"/>
          <p:nvPr/>
        </p:nvSpPr>
        <p:spPr>
          <a:xfrm>
            <a:off x="529543" y="58403"/>
            <a:ext cx="63371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COÛT DU PROJET</a:t>
            </a:r>
            <a:endParaRPr/>
          </a:p>
        </p:txBody>
      </p:sp>
      <p:graphicFrame>
        <p:nvGraphicFramePr>
          <p:cNvPr id="292" name="Google Shape;292;p14"/>
          <p:cNvGraphicFramePr/>
          <p:nvPr/>
        </p:nvGraphicFramePr>
        <p:xfrm>
          <a:off x="2209858" y="16075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{CBA6D322-9A0E-45DE-B662-2E4FBBFDC40E}</a:tableStyleId>
              </a:tblPr>
              <a:tblGrid>
                <a:gridCol w="3840050"/>
                <a:gridCol w="3614950"/>
              </a:tblGrid>
              <a:tr h="493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Libellé </a:t>
                      </a:r>
                      <a:endParaRPr b="1" i="0" sz="2000" u="none" cap="none" strike="noStrike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Montant </a:t>
                      </a:r>
                      <a:endParaRPr b="1" i="0" sz="2000" u="none" cap="none" strike="noStrike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ctr"/>
                </a:tc>
              </a:tr>
              <a:tr h="488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Développement du site internet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3 000 000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/>
                </a:tc>
              </a:tr>
              <a:tr h="488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Matériel audiovisuel + informatique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6 500 000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/>
                </a:tc>
              </a:tr>
              <a:tr h="488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Publicité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1 000 000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/>
                </a:tc>
              </a:tr>
              <a:tr h="488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Acquisition des premiers programmes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5 000 000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/>
                </a:tc>
              </a:tr>
              <a:tr h="488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Trésorerie de départ sur 6 Mois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13 518 000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/>
                </a:tc>
              </a:tr>
              <a:tr h="488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>
                          <a:solidFill>
                            <a:schemeClr val="lt1"/>
                          </a:solidFill>
                        </a:rPr>
                        <a:t>Total </a:t>
                      </a:r>
                      <a:endParaRPr b="1" i="0" sz="16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>
                    <a:solidFill>
                      <a:srgbClr val="9400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solidFill>
                            <a:schemeClr val="lt1"/>
                          </a:solidFill>
                        </a:rPr>
                        <a:t>29 018 000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>
                    <a:solidFill>
                      <a:srgbClr val="94000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0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3518" y="5812221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5"/>
          <p:cNvSpPr txBox="1"/>
          <p:nvPr/>
        </p:nvSpPr>
        <p:spPr>
          <a:xfrm>
            <a:off x="0" y="44268"/>
            <a:ext cx="63371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PRÉVISIONS FINANCIÈRES</a:t>
            </a:r>
            <a:endParaRPr/>
          </a:p>
        </p:txBody>
      </p:sp>
      <p:sp>
        <p:nvSpPr>
          <p:cNvPr id="301" name="Google Shape;301;p15"/>
          <p:cNvSpPr txBox="1"/>
          <p:nvPr/>
        </p:nvSpPr>
        <p:spPr>
          <a:xfrm>
            <a:off x="4265939" y="949094"/>
            <a:ext cx="63371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DEPENSES D’EXPLOITATION</a:t>
            </a:r>
            <a:endParaRPr/>
          </a:p>
        </p:txBody>
      </p:sp>
      <p:graphicFrame>
        <p:nvGraphicFramePr>
          <p:cNvPr id="302" name="Google Shape;302;p15"/>
          <p:cNvGraphicFramePr/>
          <p:nvPr/>
        </p:nvGraphicFramePr>
        <p:xfrm>
          <a:off x="1121465" y="12886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{CBA6D322-9A0E-45DE-B662-2E4FBBFDC40E}</a:tableStyleId>
              </a:tblPr>
              <a:tblGrid>
                <a:gridCol w="3285475"/>
                <a:gridCol w="2464100"/>
                <a:gridCol w="2211375"/>
                <a:gridCol w="1988125"/>
              </a:tblGrid>
              <a:tr h="213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>
                          <a:solidFill>
                            <a:schemeClr val="lt1"/>
                          </a:solidFill>
                        </a:rPr>
                        <a:t>Libellé </a:t>
                      </a:r>
                      <a:endParaRPr b="1" i="0" sz="16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 anchor="b">
                    <a:solidFill>
                      <a:srgbClr val="94000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>
                          <a:solidFill>
                            <a:schemeClr val="lt1"/>
                          </a:solidFill>
                        </a:rPr>
                        <a:t>Nature </a:t>
                      </a:r>
                      <a:endParaRPr b="1" i="0" sz="16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 anchor="b">
                    <a:solidFill>
                      <a:srgbClr val="94000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>
                          <a:solidFill>
                            <a:schemeClr val="lt1"/>
                          </a:solidFill>
                        </a:rPr>
                        <a:t>Montant </a:t>
                      </a:r>
                      <a:endParaRPr b="1" i="0" sz="16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 anchor="b">
                    <a:solidFill>
                      <a:srgbClr val="940001"/>
                    </a:solidFill>
                  </a:tcPr>
                </a:tc>
              </a:tr>
              <a:tr h="411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Impression documents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cap="none" strike="noStrike"/>
                        <a:t> 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    28 000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</a:tr>
              <a:tr h="48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Charges salariales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cap="none" strike="noStrike"/>
                        <a:t> 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cap="none" strike="noStrike"/>
                        <a:t> 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1 450 000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</a:tr>
              <a:tr h="493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location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cap="none" strike="noStrike"/>
                        <a:t> 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cap="none" strike="noStrike"/>
                        <a:t> 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  250 000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</a:tr>
              <a:tr h="459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Internet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cap="none" strike="noStrike"/>
                        <a:t> 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    45 000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</a:tr>
              <a:tr h="459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Communication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cap="none" strike="noStrike"/>
                        <a:t>Appels téléphoniques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cap="none" strike="noStrike"/>
                        <a:t> 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    30 000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</a:tr>
              <a:tr h="44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Frais de transport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cap="none" strike="noStrike"/>
                        <a:t>Déplacement dans la ville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  150 000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Hébergement et serveur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cap="none" strike="noStrike"/>
                        <a:t> 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cap="none" strike="noStrike"/>
                        <a:t> 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  100 000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</a:tr>
              <a:tr h="392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Publicité digitale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cap="none" strike="noStrike"/>
                        <a:t> 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  200 000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</a:tr>
              <a:tr h="392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Redevance fournisseurs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cap="none" strike="noStrike"/>
                        <a:t> 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cap="none" strike="noStrike"/>
                        <a:t> 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17 548 200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/>
                </a:tc>
              </a:tr>
              <a:tr h="32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Total mensuel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                                                                                                                   19 801 200 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>
                    <a:solidFill>
                      <a:srgbClr val="D8D8D8"/>
                    </a:solidFill>
                  </a:tcPr>
                </a:tc>
                <a:tc hMerge="1"/>
                <a:tc hMerge="1"/>
              </a:tr>
              <a:tr h="302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>
                          <a:solidFill>
                            <a:schemeClr val="lt1"/>
                          </a:solidFill>
                        </a:rPr>
                        <a:t>Total annuel </a:t>
                      </a:r>
                      <a:endParaRPr b="1" i="0" sz="16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>
                    <a:solidFill>
                      <a:srgbClr val="94000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>
                          <a:solidFill>
                            <a:schemeClr val="lt1"/>
                          </a:solidFill>
                        </a:rPr>
                        <a:t>                                                                                                                                    </a:t>
                      </a:r>
                      <a:r>
                        <a:rPr lang="fr-FR" sz="1800" u="none" cap="none" strike="noStrike">
                          <a:solidFill>
                            <a:schemeClr val="lt1"/>
                          </a:solidFill>
                        </a:rPr>
                        <a:t>237 614 400 </a:t>
                      </a:r>
                      <a:endParaRPr b="1" i="0" sz="16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450" marB="0" marR="9450" marL="9450">
                    <a:solidFill>
                      <a:srgbClr val="940001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6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1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3518" y="5812221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6"/>
          <p:cNvSpPr txBox="1"/>
          <p:nvPr/>
        </p:nvSpPr>
        <p:spPr>
          <a:xfrm>
            <a:off x="20320" y="56893"/>
            <a:ext cx="63371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PRÉVISIONS FINANCIÈRES</a:t>
            </a:r>
            <a:endParaRPr/>
          </a:p>
        </p:txBody>
      </p:sp>
      <p:sp>
        <p:nvSpPr>
          <p:cNvPr id="311" name="Google Shape;311;p16"/>
          <p:cNvSpPr txBox="1"/>
          <p:nvPr/>
        </p:nvSpPr>
        <p:spPr>
          <a:xfrm>
            <a:off x="5222657" y="1527122"/>
            <a:ext cx="63371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RECETTE</a:t>
            </a:r>
            <a:endParaRPr/>
          </a:p>
        </p:txBody>
      </p:sp>
      <p:graphicFrame>
        <p:nvGraphicFramePr>
          <p:cNvPr id="312" name="Google Shape;312;p16"/>
          <p:cNvGraphicFramePr/>
          <p:nvPr/>
        </p:nvGraphicFramePr>
        <p:xfrm>
          <a:off x="1077289" y="19493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{CBA6D322-9A0E-45DE-B662-2E4FBBFDC40E}</a:tableStyleId>
              </a:tblPr>
              <a:tblGrid>
                <a:gridCol w="3438450"/>
                <a:gridCol w="2578850"/>
                <a:gridCol w="2314350"/>
                <a:gridCol w="2080700"/>
              </a:tblGrid>
              <a:tr h="651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Libellé </a:t>
                      </a:r>
                      <a:endParaRPr b="1" i="0" sz="2000" u="none" cap="none" strike="noStrike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Quantité</a:t>
                      </a:r>
                      <a:endParaRPr b="1" i="0" sz="2000" u="none" cap="none" strike="noStrike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P.U</a:t>
                      </a:r>
                      <a:endParaRPr b="1" i="0" sz="2000" u="none" cap="none" strike="noStrike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Montant </a:t>
                      </a:r>
                      <a:endParaRPr b="1" i="0" sz="2000" u="none" cap="none" strike="noStrike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/>
                </a:tc>
              </a:tr>
              <a:tr h="651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Souscription MOABI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             3 000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          3 500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10 500 000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ctr"/>
                </a:tc>
              </a:tr>
              <a:tr h="651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Souscription KEVAZINGO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             2 000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          9 500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19 000 000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ctr"/>
                </a:tc>
              </a:tr>
              <a:tr h="651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Publicité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                  1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     2 000 000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 2 000 000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ctr"/>
                </a:tc>
              </a:tr>
              <a:tr h="651050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Total mensuel 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/>
                        <a:t>                31 500 000 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/>
                </a:tc>
              </a:tr>
              <a:tr h="607625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solidFill>
                            <a:schemeClr val="lt2"/>
                          </a:solidFill>
                        </a:rPr>
                        <a:t>Total annuel </a:t>
                      </a:r>
                      <a:endParaRPr b="1" i="0" sz="2000" u="none" cap="none" strike="noStrike">
                        <a:solidFill>
                          <a:schemeClr val="lt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>
                    <a:solidFill>
                      <a:srgbClr val="940001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cap="none" strike="noStrike">
                          <a:solidFill>
                            <a:schemeClr val="lt2"/>
                          </a:solidFill>
                        </a:rPr>
                        <a:t>              378 000 000 </a:t>
                      </a:r>
                      <a:endParaRPr b="1" i="0" sz="1600" u="none" cap="none" strike="noStrike">
                        <a:solidFill>
                          <a:schemeClr val="lt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>
                    <a:solidFill>
                      <a:srgbClr val="94000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1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662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3518" y="5812221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 txBox="1"/>
          <p:nvPr/>
        </p:nvSpPr>
        <p:spPr>
          <a:xfrm>
            <a:off x="0" y="67175"/>
            <a:ext cx="63371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PRÉVISIONS FINANCIÈRES</a:t>
            </a:r>
            <a:endParaRPr/>
          </a:p>
        </p:txBody>
      </p:sp>
      <p:sp>
        <p:nvSpPr>
          <p:cNvPr id="321" name="Google Shape;321;p17"/>
          <p:cNvSpPr txBox="1"/>
          <p:nvPr/>
        </p:nvSpPr>
        <p:spPr>
          <a:xfrm>
            <a:off x="4923518" y="1667709"/>
            <a:ext cx="63371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CHIFFRES D’AFFAIRES</a:t>
            </a:r>
            <a:endParaRPr/>
          </a:p>
        </p:txBody>
      </p:sp>
      <p:pic>
        <p:nvPicPr>
          <p:cNvPr id="322" name="Google Shape;32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67362" y="5820883"/>
            <a:ext cx="2344964" cy="1659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3" name="Google Shape;323;p17"/>
          <p:cNvGraphicFramePr/>
          <p:nvPr/>
        </p:nvGraphicFramePr>
        <p:xfrm>
          <a:off x="1292963" y="26127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{CBA6D322-9A0E-45DE-B662-2E4FBBFDC40E}</a:tableStyleId>
              </a:tblPr>
              <a:tblGrid>
                <a:gridCol w="3172200"/>
                <a:gridCol w="2379150"/>
                <a:gridCol w="2135125"/>
                <a:gridCol w="1919600"/>
              </a:tblGrid>
              <a:tr h="541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Libellé </a:t>
                      </a:r>
                      <a:endParaRPr b="1" i="0"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solidFill>
                      <a:srgbClr val="9400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Année 1 </a:t>
                      </a:r>
                      <a:endParaRPr b="1" i="0"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solidFill>
                      <a:srgbClr val="9400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Année 2 </a:t>
                      </a:r>
                      <a:endParaRPr b="1" i="0"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solidFill>
                      <a:srgbClr val="9400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Année 3 </a:t>
                      </a:r>
                      <a:endParaRPr b="1" i="0"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solidFill>
                      <a:srgbClr val="940001"/>
                    </a:solidFill>
                  </a:tcPr>
                </a:tc>
              </a:tr>
              <a:tr h="541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Chiffre d'affaires 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378 000 000 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389 340 000 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401 020 200 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541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Charges d'exploitation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237 614 400 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244 742 832 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252 085 117 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541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Bénefice </a:t>
                      </a:r>
                      <a:endParaRPr b="1" i="0"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solidFill>
                      <a:srgbClr val="9400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140 385 600 </a:t>
                      </a:r>
                      <a:endParaRPr b="1" i="0"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solidFill>
                      <a:srgbClr val="9400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144 597 168 </a:t>
                      </a:r>
                      <a:endParaRPr b="1" i="0"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solidFill>
                      <a:srgbClr val="9400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148 935 083 </a:t>
                      </a:r>
                      <a:endParaRPr b="1" i="0"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solidFill>
                      <a:srgbClr val="94000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1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3518" y="5812221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8"/>
          <p:cNvSpPr txBox="1"/>
          <p:nvPr/>
        </p:nvSpPr>
        <p:spPr>
          <a:xfrm>
            <a:off x="150471" y="118311"/>
            <a:ext cx="63371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PLAN D’UTILISATION DES GAINS</a:t>
            </a:r>
            <a:endParaRPr/>
          </a:p>
        </p:txBody>
      </p:sp>
      <p:sp>
        <p:nvSpPr>
          <p:cNvPr id="332" name="Google Shape;332;p18"/>
          <p:cNvSpPr txBox="1"/>
          <p:nvPr/>
        </p:nvSpPr>
        <p:spPr>
          <a:xfrm>
            <a:off x="2071868" y="994258"/>
            <a:ext cx="110081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Nous comptons utiliser les fonds que nous allons recevoir de façon objective </a:t>
            </a:r>
            <a:endParaRPr/>
          </a:p>
        </p:txBody>
      </p:sp>
      <p:pic>
        <p:nvPicPr>
          <p:cNvPr id="333" name="Google Shape;33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7525" y="788375"/>
            <a:ext cx="10036946" cy="549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1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1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3518" y="5812221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9"/>
          <p:cNvSpPr txBox="1"/>
          <p:nvPr/>
        </p:nvSpPr>
        <p:spPr>
          <a:xfrm>
            <a:off x="529543" y="58403"/>
            <a:ext cx="63371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OKR</a:t>
            </a:r>
            <a:endParaRPr/>
          </a:p>
        </p:txBody>
      </p:sp>
      <p:sp>
        <p:nvSpPr>
          <p:cNvPr id="342" name="Google Shape;342;p19"/>
          <p:cNvSpPr txBox="1"/>
          <p:nvPr/>
        </p:nvSpPr>
        <p:spPr>
          <a:xfrm>
            <a:off x="829388" y="1132239"/>
            <a:ext cx="10072849" cy="5539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Noto Sans Symbols"/>
              <a:buChar char="⮚"/>
            </a:pPr>
            <a:r>
              <a:rPr b="1" lang="fr-FR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Objectifs à court terme: 6mois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Poppins"/>
              <a:buChar char="-"/>
            </a:pPr>
            <a:r>
              <a:rPr lang="fr-FR" sz="16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6 mois après le lancement de la plateforme /5000 utilisateurs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Poppins"/>
              <a:buChar char="-"/>
            </a:pPr>
            <a:r>
              <a:rPr lang="fr-FR" sz="16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Collaborer avec au moins 20 fournisseurs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Poppins"/>
              <a:buChar char="-"/>
            </a:pPr>
            <a:r>
              <a:rPr lang="fr-FR" sz="16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Réaliser un film court-métrage et une série de 08 épisodes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Noto Sans Symbols"/>
              <a:buChar char="⮚"/>
            </a:pPr>
            <a:r>
              <a:rPr b="1" lang="fr-FR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Objectifs à moyen terme: 1an</a:t>
            </a:r>
            <a:endParaRPr/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Poppins"/>
              <a:buChar char="-"/>
            </a:pPr>
            <a:r>
              <a:rPr lang="fr-FR" sz="16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1 an après le lancement / 15.000 utilisateurs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Poppins"/>
              <a:buChar char="-"/>
            </a:pPr>
            <a:r>
              <a:rPr lang="fr-FR" sz="16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Développement de l’application mobile version IOS et Android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Poppins"/>
              <a:buChar char="-"/>
            </a:pPr>
            <a:r>
              <a:rPr lang="fr-FR" sz="16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Réaliser un film long métrage et une série de 08 épisodes et une télé-réalité de 16 épisodes.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Noto Sans Symbols"/>
              <a:buChar char="⮚"/>
            </a:pPr>
            <a:r>
              <a:rPr b="1" lang="fr-FR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Objectifs à long terme: 3ans</a:t>
            </a:r>
            <a:endParaRPr/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Poppins"/>
              <a:buChar char="-"/>
            </a:pPr>
            <a:r>
              <a:rPr lang="fr-FR" sz="16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3 ans après le lancement /50.000 utilisateurs 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Poppins"/>
              <a:buChar char="-"/>
            </a:pPr>
            <a:r>
              <a:rPr lang="fr-FR" sz="16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Avoir 4 productions originales par an             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-1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95504" y="-2509018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23518" y="5812221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924910" y="529622"/>
            <a:ext cx="5171090" cy="45509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8F0D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1-  Vision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2- Problème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3- Solution 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4- Pourquoi maintenant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5- Produit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6- Concurrence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7-Taille du marché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8- Description du Modèle économique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8F0D5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8F0D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6274676" y="630621"/>
            <a:ext cx="5917324" cy="45509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8F0D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9-  Offres aux partenaires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10-  Les principaux résultats obtenus à date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11- L’équipe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12-  Coût du Projet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13- Les prévisions des gains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14- Plan d’Utilisation des gains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15- OKR (objectifs et résultats clés)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16- L’impact recherché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8F0D5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8F0D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924910" y="55108"/>
            <a:ext cx="35945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SOMMAIRE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0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1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3518" y="5812221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0"/>
          <p:cNvSpPr txBox="1"/>
          <p:nvPr/>
        </p:nvSpPr>
        <p:spPr>
          <a:xfrm>
            <a:off x="204423" y="58402"/>
            <a:ext cx="63371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L’IMPACT RECHERCHÉ</a:t>
            </a:r>
            <a:endParaRPr/>
          </a:p>
        </p:txBody>
      </p:sp>
      <p:sp>
        <p:nvSpPr>
          <p:cNvPr id="351" name="Google Shape;351;p20"/>
          <p:cNvSpPr txBox="1"/>
          <p:nvPr/>
        </p:nvSpPr>
        <p:spPr>
          <a:xfrm>
            <a:off x="204425" y="2090725"/>
            <a:ext cx="11941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Permettre la monétisation des contenus d’au moins 05 créateurs et réalisateurs</a:t>
            </a:r>
            <a:endParaRPr sz="32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1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1"/>
          <p:cNvSpPr txBox="1"/>
          <p:nvPr/>
        </p:nvSpPr>
        <p:spPr>
          <a:xfrm>
            <a:off x="1059575" y="2356328"/>
            <a:ext cx="10072849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Merci pour votre attention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Contact: +24162692900 Email: la1gabonaise@gmail.com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0" y="5407029"/>
            <a:ext cx="12192001" cy="14259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6041" y="5863349"/>
            <a:ext cx="1119728" cy="51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4355" y="5535375"/>
            <a:ext cx="1154416" cy="1195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28872" y="5610339"/>
            <a:ext cx="1477283" cy="104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37000" y="5764533"/>
            <a:ext cx="2001327" cy="73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85566" y="5474318"/>
            <a:ext cx="1238647" cy="1238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-1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23518" y="5812221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819807" y="52550"/>
            <a:ext cx="61800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1232228" y="52550"/>
            <a:ext cx="9937750" cy="4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LA1GABONAISE</a:t>
            </a:r>
            <a:r>
              <a:rPr lang="fr-FR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ambitionne d’autonomiser le secteur du cinéma et de valoriser la culture et l’art au Gabon à l’horizon 2029 .</a:t>
            </a:r>
            <a:endParaRPr sz="20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2512772" y="3578385"/>
            <a:ext cx="988943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Nos Valeurs : </a:t>
            </a:r>
            <a:r>
              <a:rPr b="1" lang="fr-FR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CRÉATIVITÉ – TRAVAIL – PERSÉVÉRANCE - PASSION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0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1622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3518" y="5812221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283779" y="-154182"/>
            <a:ext cx="61800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PROBLÈME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484675" y="4285993"/>
            <a:ext cx="82821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L’absence de la monétisation </a:t>
            </a: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des contenus audiovisuels au niveau du Gabon. 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434328" y="1868329"/>
            <a:ext cx="1034392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80% </a:t>
            </a: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des acteurs du cinéma et les créateurs des contenus au Gabon ne vivent principalement pas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leurs œuvres. 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484675" y="3159875"/>
            <a:ext cx="100095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 Gabon ne fait pas partie des pays éligibles à la monétisation des œuvres sur les plateformes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les plus accessibles (ex: Facebook, YouTube, Instagram, Tiktok…)</a:t>
            </a:r>
            <a:endParaRPr b="1"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0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942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3518" y="5812221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399394" y="52550"/>
            <a:ext cx="61800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523190" y="1588875"/>
            <a:ext cx="11145617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La1Gabonaise</a:t>
            </a:r>
            <a:r>
              <a:rPr lang="fr-FR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est une plateforme de streaming des vidéos à la demande, avec un vaste choix de films, séries, documentaires, concerts, émissions made in Gabon</a:t>
            </a: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695" y="-18854"/>
            <a:ext cx="11792606" cy="6633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1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3518" y="5812221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/>
        </p:nvSpPr>
        <p:spPr>
          <a:xfrm>
            <a:off x="231228" y="84081"/>
            <a:ext cx="61800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POURQUOI MAINTENANT?</a:t>
            </a:r>
            <a:endParaRPr/>
          </a:p>
        </p:txBody>
      </p:sp>
      <p:sp>
        <p:nvSpPr>
          <p:cNvPr id="142" name="Google Shape;142;p6"/>
          <p:cNvSpPr txBox="1"/>
          <p:nvPr/>
        </p:nvSpPr>
        <p:spPr>
          <a:xfrm>
            <a:off x="852537" y="1440017"/>
            <a:ext cx="10072849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Aujourd’hui toutes les sociétés veulent vulgariser leur culture et leur art;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Le continent africain est un potentiel consommateur des plateformes tels que Netflix, Apple tv , Amazon prime vidéo et ces plateformes nous renvoient plus une culture occidentale.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D’où l’importance d’avoir une plateforme de streaming qui fait la promotion de la culture et l’art made in Gabon au travers des différents programmes.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1227" y="84081"/>
            <a:ext cx="11239018" cy="632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1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89607" y="5820906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>
            <a:off x="283779" y="84081"/>
            <a:ext cx="61800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LE PRODUIT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283779" y="996349"/>
            <a:ext cx="63371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PLATEFORME INTERCONNECTÉE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WEB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-APPLICATION MOBILE IOS ET ANDROID</a:t>
            </a:r>
            <a:endParaRPr/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7963" y="1319514"/>
            <a:ext cx="6051223" cy="4840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03395" y="1825917"/>
            <a:ext cx="5665742" cy="377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10364" y="1642680"/>
            <a:ext cx="5384925" cy="391630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>
            <a:hlinkClick r:id="rId9"/>
          </p:cNvPr>
          <p:cNvSpPr txBox="1"/>
          <p:nvPr/>
        </p:nvSpPr>
        <p:spPr>
          <a:xfrm>
            <a:off x="4618431" y="5767166"/>
            <a:ext cx="6400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https://la1gabonaise-stream.com/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1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8320" y="5764115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283779" y="84081"/>
            <a:ext cx="61800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CONCURRENCE</a:t>
            </a:r>
            <a:endParaRPr/>
          </a:p>
        </p:txBody>
      </p:sp>
      <p:sp>
        <p:nvSpPr>
          <p:cNvPr id="165" name="Google Shape;165;p8"/>
          <p:cNvSpPr txBox="1"/>
          <p:nvPr/>
        </p:nvSpPr>
        <p:spPr>
          <a:xfrm>
            <a:off x="3070703" y="858035"/>
            <a:ext cx="63371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Marchés National, Africain et International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6939" y="1194816"/>
            <a:ext cx="1916811" cy="12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73546" y="1177546"/>
            <a:ext cx="1754513" cy="11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95175" y="1470462"/>
            <a:ext cx="2226163" cy="684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/>
          <p:nvPr/>
        </p:nvSpPr>
        <p:spPr>
          <a:xfrm>
            <a:off x="564567" y="2203774"/>
            <a:ext cx="35942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Promotion culture occidentale</a:t>
            </a:r>
            <a:endParaRPr/>
          </a:p>
        </p:txBody>
      </p:sp>
      <p:sp>
        <p:nvSpPr>
          <p:cNvPr id="170" name="Google Shape;170;p8"/>
          <p:cNvSpPr txBox="1"/>
          <p:nvPr/>
        </p:nvSpPr>
        <p:spPr>
          <a:xfrm>
            <a:off x="564567" y="2535609"/>
            <a:ext cx="38812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Promotion culture Afrique anglophone</a:t>
            </a:r>
            <a:endParaRPr/>
          </a:p>
        </p:txBody>
      </p:sp>
      <p:sp>
        <p:nvSpPr>
          <p:cNvPr id="171" name="Google Shape;171;p8"/>
          <p:cNvSpPr txBox="1"/>
          <p:nvPr/>
        </p:nvSpPr>
        <p:spPr>
          <a:xfrm>
            <a:off x="4668130" y="2166742"/>
            <a:ext cx="35942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Promotion culture occidentale</a:t>
            </a:r>
            <a:endParaRPr/>
          </a:p>
        </p:txBody>
      </p:sp>
      <p:sp>
        <p:nvSpPr>
          <p:cNvPr id="172" name="Google Shape;172;p8"/>
          <p:cNvSpPr txBox="1"/>
          <p:nvPr/>
        </p:nvSpPr>
        <p:spPr>
          <a:xfrm>
            <a:off x="4668129" y="2530719"/>
            <a:ext cx="38812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Promotion culture Afrique anglophone</a:t>
            </a:r>
            <a:endParaRPr/>
          </a:p>
        </p:txBody>
      </p:sp>
      <p:sp>
        <p:nvSpPr>
          <p:cNvPr id="173" name="Google Shape;173;p8"/>
          <p:cNvSpPr txBox="1"/>
          <p:nvPr/>
        </p:nvSpPr>
        <p:spPr>
          <a:xfrm>
            <a:off x="8937046" y="2166742"/>
            <a:ext cx="35942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Promotion culture occidentale</a:t>
            </a:r>
            <a:endParaRPr/>
          </a:p>
        </p:txBody>
      </p:sp>
      <p:sp>
        <p:nvSpPr>
          <p:cNvPr id="174" name="Google Shape;174;p8"/>
          <p:cNvSpPr txBox="1"/>
          <p:nvPr/>
        </p:nvSpPr>
        <p:spPr>
          <a:xfrm>
            <a:off x="571965" y="3186794"/>
            <a:ext cx="35942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Abonnement à partir de 4000 Fcfa</a:t>
            </a:r>
            <a:endParaRPr/>
          </a:p>
        </p:txBody>
      </p:sp>
      <p:sp>
        <p:nvSpPr>
          <p:cNvPr id="175" name="Google Shape;175;p8"/>
          <p:cNvSpPr txBox="1"/>
          <p:nvPr/>
        </p:nvSpPr>
        <p:spPr>
          <a:xfrm>
            <a:off x="8955909" y="2743036"/>
            <a:ext cx="35942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Abonnement à partir de 4500Fcfa</a:t>
            </a:r>
            <a:endParaRPr/>
          </a:p>
        </p:txBody>
      </p:sp>
      <p:sp>
        <p:nvSpPr>
          <p:cNvPr id="176" name="Google Shape;176;p8"/>
          <p:cNvSpPr txBox="1"/>
          <p:nvPr/>
        </p:nvSpPr>
        <p:spPr>
          <a:xfrm>
            <a:off x="4668130" y="3186794"/>
            <a:ext cx="35942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Abonnement à partir de 6000 Fcfa</a:t>
            </a:r>
            <a:endParaRPr/>
          </a:p>
        </p:txBody>
      </p:sp>
      <p:sp>
        <p:nvSpPr>
          <p:cNvPr id="177" name="Google Shape;177;p8"/>
          <p:cNvSpPr txBox="1"/>
          <p:nvPr/>
        </p:nvSpPr>
        <p:spPr>
          <a:xfrm>
            <a:off x="572893" y="2867444"/>
            <a:ext cx="35942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 des contenus 100% gabonais</a:t>
            </a:r>
            <a:endParaRPr/>
          </a:p>
        </p:txBody>
      </p:sp>
      <p:sp>
        <p:nvSpPr>
          <p:cNvPr id="178" name="Google Shape;178;p8"/>
          <p:cNvSpPr txBox="1"/>
          <p:nvPr/>
        </p:nvSpPr>
        <p:spPr>
          <a:xfrm>
            <a:off x="4668130" y="2867444"/>
            <a:ext cx="35942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 des contenus 100% gabonais</a:t>
            </a:r>
            <a:endParaRPr/>
          </a:p>
        </p:txBody>
      </p:sp>
      <p:sp>
        <p:nvSpPr>
          <p:cNvPr id="179" name="Google Shape;179;p8"/>
          <p:cNvSpPr txBox="1"/>
          <p:nvPr/>
        </p:nvSpPr>
        <p:spPr>
          <a:xfrm>
            <a:off x="8937046" y="2447629"/>
            <a:ext cx="35942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 des contenus 100% gabonais</a:t>
            </a:r>
            <a:endParaRPr/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2526" y="3244660"/>
            <a:ext cx="317394" cy="299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77781" y="2777724"/>
            <a:ext cx="317394" cy="299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2246" y="2090773"/>
            <a:ext cx="604667" cy="64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3821" y="2447629"/>
            <a:ext cx="604667" cy="64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7634" y="2779646"/>
            <a:ext cx="604667" cy="64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80497" y="2078401"/>
            <a:ext cx="604667" cy="64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04159" y="2409771"/>
            <a:ext cx="604667" cy="64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04158" y="2758566"/>
            <a:ext cx="604667" cy="64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03230" y="3071918"/>
            <a:ext cx="604667" cy="64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516414" y="2342713"/>
            <a:ext cx="604667" cy="64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93265" y="2041771"/>
            <a:ext cx="604667" cy="64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30605" y="3908192"/>
            <a:ext cx="1551043" cy="77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13388" y="3915043"/>
            <a:ext cx="2091212" cy="79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722635" y="3866377"/>
            <a:ext cx="2670071" cy="79568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/>
          <p:nvPr/>
        </p:nvSpPr>
        <p:spPr>
          <a:xfrm>
            <a:off x="423436" y="4766769"/>
            <a:ext cx="387654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Ancien Contenu Gabonais</a:t>
            </a:r>
            <a:endParaRPr/>
          </a:p>
        </p:txBody>
      </p:sp>
      <p:sp>
        <p:nvSpPr>
          <p:cNvPr id="195" name="Google Shape;195;p8"/>
          <p:cNvSpPr txBox="1"/>
          <p:nvPr/>
        </p:nvSpPr>
        <p:spPr>
          <a:xfrm>
            <a:off x="587703" y="5117784"/>
            <a:ext cx="48174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 des contenus exclusifs</a:t>
            </a:r>
            <a:endParaRPr/>
          </a:p>
        </p:txBody>
      </p:sp>
      <p:sp>
        <p:nvSpPr>
          <p:cNvPr id="196" name="Google Shape;196;p8"/>
          <p:cNvSpPr txBox="1"/>
          <p:nvPr/>
        </p:nvSpPr>
        <p:spPr>
          <a:xfrm>
            <a:off x="596577" y="5506154"/>
            <a:ext cx="41858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 des contenus Originaux</a:t>
            </a:r>
            <a:endParaRPr/>
          </a:p>
        </p:txBody>
      </p:sp>
      <p:sp>
        <p:nvSpPr>
          <p:cNvPr id="197" name="Google Shape;197;p8"/>
          <p:cNvSpPr txBox="1"/>
          <p:nvPr/>
        </p:nvSpPr>
        <p:spPr>
          <a:xfrm>
            <a:off x="91877" y="5910451"/>
            <a:ext cx="31226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Abonnement à partir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5000 Fcfa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4319518" y="4939617"/>
            <a:ext cx="34204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Promotion culture Afrique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anglophone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9083821" y="4798938"/>
            <a:ext cx="33384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Contenus Exclusifs Gabonais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9083821" y="5167744"/>
            <a:ext cx="24880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Contenus Originaux</a:t>
            </a:r>
            <a:endParaRPr/>
          </a:p>
        </p:txBody>
      </p:sp>
      <p:sp>
        <p:nvSpPr>
          <p:cNvPr id="201" name="Google Shape;201;p8"/>
          <p:cNvSpPr txBox="1"/>
          <p:nvPr/>
        </p:nvSpPr>
        <p:spPr>
          <a:xfrm>
            <a:off x="9108777" y="5556812"/>
            <a:ext cx="3370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 de promotion 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culture 100% gabonaise</a:t>
            </a: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9133460" y="6146264"/>
            <a:ext cx="422619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Abonnement à partir de 15000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avoir accès à ces contenus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3413264" y="5574831"/>
            <a:ext cx="481749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Abonnement à partir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2500 Fcfa</a:t>
            </a:r>
            <a:endParaRPr/>
          </a:p>
        </p:txBody>
      </p:sp>
      <p:pic>
        <p:nvPicPr>
          <p:cNvPr id="204" name="Google Shape;204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9811" y="4852947"/>
            <a:ext cx="266716" cy="25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801425" y="5243278"/>
            <a:ext cx="266716" cy="25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77878" y="5656911"/>
            <a:ext cx="266716" cy="25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8060" y="4812694"/>
            <a:ext cx="266716" cy="25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44469" y="4889480"/>
            <a:ext cx="508121" cy="54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2246" y="5109288"/>
            <a:ext cx="508121" cy="54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2246" y="5468103"/>
            <a:ext cx="508121" cy="54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701848" y="5525550"/>
            <a:ext cx="508121" cy="54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722635" y="6080214"/>
            <a:ext cx="508121" cy="54199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/>
          <p:nvPr/>
        </p:nvSpPr>
        <p:spPr>
          <a:xfrm>
            <a:off x="8329579" y="3055777"/>
            <a:ext cx="38812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Promotion culture Afrique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anglophone</a:t>
            </a:r>
            <a:endParaRPr/>
          </a:p>
        </p:txBody>
      </p:sp>
      <p:pic>
        <p:nvPicPr>
          <p:cNvPr id="214" name="Google Shape;214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551139" y="2979321"/>
            <a:ext cx="604667" cy="644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0" y="-216229"/>
            <a:ext cx="12576408" cy="707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878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3518" y="5812221"/>
            <a:ext cx="2344964" cy="16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 txBox="1"/>
          <p:nvPr/>
        </p:nvSpPr>
        <p:spPr>
          <a:xfrm>
            <a:off x="283779" y="84081"/>
            <a:ext cx="61800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940001"/>
                </a:solidFill>
                <a:latin typeface="Calibri"/>
                <a:ea typeface="Calibri"/>
                <a:cs typeface="Calibri"/>
                <a:sym typeface="Calibri"/>
              </a:rPr>
              <a:t>TAILLE DU MARCHÉ</a:t>
            </a:r>
            <a:endParaRPr/>
          </a:p>
        </p:txBody>
      </p:sp>
      <p:sp>
        <p:nvSpPr>
          <p:cNvPr id="223" name="Google Shape;223;p9"/>
          <p:cNvSpPr txBox="1"/>
          <p:nvPr/>
        </p:nvSpPr>
        <p:spPr>
          <a:xfrm>
            <a:off x="283779" y="1169304"/>
            <a:ext cx="113616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Au Gabon, chose à peine croyable en </a:t>
            </a:r>
            <a:r>
              <a:rPr b="1" i="0" lang="fr-FR" sz="180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2024, </a:t>
            </a:r>
            <a:r>
              <a:rPr b="1" i="0" lang="fr-FR" sz="1800">
                <a:solidFill>
                  <a:srgbClr val="040C28"/>
                </a:solidFill>
                <a:latin typeface="Poppins"/>
                <a:ea typeface="Poppins"/>
                <a:cs typeface="Poppins"/>
                <a:sym typeface="Poppins"/>
              </a:rPr>
              <a:t>6,5% de la population </a:t>
            </a:r>
            <a:r>
              <a:rPr b="0" i="0" lang="fr-FR" sz="1800">
                <a:solidFill>
                  <a:srgbClr val="040C28"/>
                </a:solidFill>
                <a:latin typeface="Poppins"/>
                <a:ea typeface="Poppins"/>
                <a:cs typeface="Poppins"/>
                <a:sym typeface="Poppins"/>
              </a:rPr>
              <a:t>n’ont pas accès à la téléphonie mobile et à internet.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294289" y="1911336"/>
            <a:ext cx="113616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Au Gabon </a:t>
            </a:r>
            <a:r>
              <a:rPr b="1" i="0" lang="fr-FR" sz="180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700.000 Gabonais </a:t>
            </a:r>
            <a:r>
              <a:rPr b="0" i="0" lang="fr-FR" sz="180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sont connectés sur mobile contre </a:t>
            </a:r>
            <a:r>
              <a:rPr b="1" i="0" lang="fr-FR" sz="180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50.000 via un ordinateur.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294289" y="2322386"/>
            <a:ext cx="113616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15.000 Gabonais </a:t>
            </a:r>
            <a:r>
              <a:rPr b="0" i="0" lang="fr-FR" sz="180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sont connectés sur mobile, un ordinateur ou smart tv à l’étranger.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26" name="Google Shape;226;p9"/>
          <p:cNvGraphicFramePr/>
          <p:nvPr/>
        </p:nvGraphicFramePr>
        <p:xfrm>
          <a:off x="173705" y="2693971"/>
          <a:ext cx="4076333" cy="2944624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227" name="Google Shape;227;p9"/>
          <p:cNvSpPr/>
          <p:nvPr/>
        </p:nvSpPr>
        <p:spPr>
          <a:xfrm>
            <a:off x="5923684" y="3983893"/>
            <a:ext cx="189470" cy="172995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5918105" y="3565319"/>
            <a:ext cx="189470" cy="172995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5339438" y="3145035"/>
            <a:ext cx="189470" cy="172995"/>
          </a:xfrm>
          <a:prstGeom prst="rect">
            <a:avLst/>
          </a:prstGeom>
          <a:solidFill>
            <a:srgbClr val="A5A5A5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9"/>
          <p:cNvSpPr txBox="1"/>
          <p:nvPr/>
        </p:nvSpPr>
        <p:spPr>
          <a:xfrm>
            <a:off x="6188597" y="3052804"/>
            <a:ext cx="34456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2.400.000</a:t>
            </a:r>
            <a:r>
              <a:rPr b="0" i="0" lang="fr-FR" sz="180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 Gabonais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6188597" y="3492642"/>
            <a:ext cx="76547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765.000</a:t>
            </a:r>
            <a:r>
              <a:rPr b="0" i="0" lang="fr-FR" sz="180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fr-FR" sz="160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ayant un smartphone -  ordinateur – smart Tv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9"/>
          <p:cNvSpPr txBox="1"/>
          <p:nvPr/>
        </p:nvSpPr>
        <p:spPr>
          <a:xfrm>
            <a:off x="6188597" y="3886180"/>
            <a:ext cx="76547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535.500</a:t>
            </a:r>
            <a:r>
              <a:rPr b="0" i="0" lang="fr-FR" sz="180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fr-FR" sz="160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jeunes connectés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3" name="Google Shape;23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76013" y="4594295"/>
            <a:ext cx="439973" cy="4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64438" y="5138305"/>
            <a:ext cx="439973" cy="4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76012" y="5682315"/>
            <a:ext cx="439973" cy="4157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 txBox="1"/>
          <p:nvPr/>
        </p:nvSpPr>
        <p:spPr>
          <a:xfrm>
            <a:off x="6436353" y="4639991"/>
            <a:ext cx="43906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Les jeunes gabonais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6436353" y="5161538"/>
            <a:ext cx="47910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Les amateurs de contenus locaux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6436353" y="5688696"/>
            <a:ext cx="54276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Les gabonais de l’</a:t>
            </a:r>
            <a:r>
              <a:rPr lang="fr-FR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i="0" lang="fr-FR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tranger amateur de contenus locaux</a:t>
            </a:r>
            <a:endParaRPr/>
          </a:p>
        </p:txBody>
      </p:sp>
      <p:sp>
        <p:nvSpPr>
          <p:cNvPr id="239" name="Google Shape;239;p9"/>
          <p:cNvSpPr/>
          <p:nvPr/>
        </p:nvSpPr>
        <p:spPr>
          <a:xfrm>
            <a:off x="5628738" y="3148630"/>
            <a:ext cx="189470" cy="172995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5912109" y="3150516"/>
            <a:ext cx="189470" cy="172995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1274951" y="3041847"/>
            <a:ext cx="10284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535.500</a:t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2" name="Google Shape;242;p9"/>
          <p:cNvSpPr txBox="1"/>
          <p:nvPr/>
        </p:nvSpPr>
        <p:spPr>
          <a:xfrm>
            <a:off x="625033" y="3508371"/>
            <a:ext cx="11458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765.000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 txBox="1"/>
          <p:nvPr/>
        </p:nvSpPr>
        <p:spPr>
          <a:xfrm>
            <a:off x="536028" y="5926238"/>
            <a:ext cx="31794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ARCEP GABON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2024-04-05T07:24:03Z</dcterms:created>
  <dc:creator>Microsoft Office User</dc:creator>
</cp:coreProperties>
</file>